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9.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0.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3.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4.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16.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17.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8.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9.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20.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21.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9" r:id="rId2"/>
    <p:sldId id="284" r:id="rId3"/>
    <p:sldId id="317" r:id="rId4"/>
    <p:sldId id="296" r:id="rId5"/>
    <p:sldId id="260" r:id="rId6"/>
    <p:sldId id="293" r:id="rId7"/>
    <p:sldId id="261" r:id="rId8"/>
    <p:sldId id="262" r:id="rId9"/>
    <p:sldId id="303" r:id="rId10"/>
    <p:sldId id="305" r:id="rId11"/>
    <p:sldId id="304" r:id="rId12"/>
    <p:sldId id="258" r:id="rId13"/>
    <p:sldId id="266" r:id="rId14"/>
    <p:sldId id="285" r:id="rId15"/>
    <p:sldId id="265" r:id="rId16"/>
    <p:sldId id="286" r:id="rId17"/>
    <p:sldId id="300" r:id="rId18"/>
    <p:sldId id="302" r:id="rId19"/>
    <p:sldId id="318" r:id="rId20"/>
    <p:sldId id="299" r:id="rId21"/>
    <p:sldId id="268" r:id="rId22"/>
    <p:sldId id="269" r:id="rId23"/>
    <p:sldId id="313" r:id="rId24"/>
    <p:sldId id="289" r:id="rId25"/>
    <p:sldId id="314" r:id="rId26"/>
    <p:sldId id="276" r:id="rId27"/>
    <p:sldId id="277" r:id="rId28"/>
    <p:sldId id="315" r:id="rId29"/>
    <p:sldId id="310" r:id="rId30"/>
    <p:sldId id="306" r:id="rId31"/>
    <p:sldId id="275" r:id="rId32"/>
    <p:sldId id="309" r:id="rId33"/>
    <p:sldId id="279" r:id="rId34"/>
    <p:sldId id="280" r:id="rId35"/>
    <p:sldId id="290" r:id="rId36"/>
    <p:sldId id="281" r:id="rId37"/>
  </p:sldIdLst>
  <p:sldSz cx="10969625" cy="6170613"/>
  <p:notesSz cx="6858000" cy="9144000"/>
  <p:custDataLst>
    <p:tags r:id="rId39"/>
  </p:custDataLst>
  <p:defaultTextStyle>
    <a:defPPr>
      <a:defRPr lang="de-DE"/>
    </a:defPPr>
    <a:lvl1pPr algn="l" rtl="0" fontAlgn="base">
      <a:spcBef>
        <a:spcPct val="0"/>
      </a:spcBef>
      <a:spcAft>
        <a:spcPct val="0"/>
      </a:spcAft>
      <a:buFontTx/>
      <a:buNone/>
      <a:defRPr lang="en-US" sz="1800" b="0" i="0" u="none" kern="1200">
        <a:solidFill>
          <a:schemeClr val="tx1"/>
        </a:solidFill>
        <a:latin typeface="Bosch Office Sans" pitchFamily="2" charset="0"/>
        <a:ea typeface="+mn-ea"/>
        <a:cs typeface="+mn-cs"/>
      </a:defRPr>
    </a:lvl1pPr>
    <a:lvl2pPr marL="456971" algn="l" rtl="0" fontAlgn="base">
      <a:spcBef>
        <a:spcPct val="0"/>
      </a:spcBef>
      <a:spcAft>
        <a:spcPct val="0"/>
      </a:spcAft>
      <a:defRPr kern="1200">
        <a:solidFill>
          <a:schemeClr val="tx1"/>
        </a:solidFill>
        <a:latin typeface="Bosch Office Sans" pitchFamily="34" charset="0"/>
        <a:ea typeface="+mn-ea"/>
        <a:cs typeface="+mn-cs"/>
      </a:defRPr>
    </a:lvl2pPr>
    <a:lvl3pPr marL="913943" algn="l" rtl="0" fontAlgn="base">
      <a:spcBef>
        <a:spcPct val="0"/>
      </a:spcBef>
      <a:spcAft>
        <a:spcPct val="0"/>
      </a:spcAft>
      <a:defRPr kern="1200">
        <a:solidFill>
          <a:schemeClr val="tx1"/>
        </a:solidFill>
        <a:latin typeface="Bosch Office Sans" pitchFamily="34" charset="0"/>
        <a:ea typeface="+mn-ea"/>
        <a:cs typeface="+mn-cs"/>
      </a:defRPr>
    </a:lvl3pPr>
    <a:lvl4pPr marL="1370914" algn="l" rtl="0" fontAlgn="base">
      <a:spcBef>
        <a:spcPct val="0"/>
      </a:spcBef>
      <a:spcAft>
        <a:spcPct val="0"/>
      </a:spcAft>
      <a:defRPr kern="1200">
        <a:solidFill>
          <a:schemeClr val="tx1"/>
        </a:solidFill>
        <a:latin typeface="Bosch Office Sans" pitchFamily="34" charset="0"/>
        <a:ea typeface="+mn-ea"/>
        <a:cs typeface="+mn-cs"/>
      </a:defRPr>
    </a:lvl4pPr>
    <a:lvl5pPr marL="1827886" algn="l" rtl="0" fontAlgn="base">
      <a:spcBef>
        <a:spcPct val="0"/>
      </a:spcBef>
      <a:spcAft>
        <a:spcPct val="0"/>
      </a:spcAft>
      <a:defRPr kern="1200">
        <a:solidFill>
          <a:schemeClr val="tx1"/>
        </a:solidFill>
        <a:latin typeface="Bosch Office Sans" pitchFamily="34" charset="0"/>
        <a:ea typeface="+mn-ea"/>
        <a:cs typeface="+mn-cs"/>
      </a:defRPr>
    </a:lvl5pPr>
    <a:lvl6pPr marL="2284857" algn="l" defTabSz="913943" rtl="0" eaLnBrk="1" latinLnBrk="0" hangingPunct="1">
      <a:defRPr kern="1200">
        <a:solidFill>
          <a:schemeClr val="tx1"/>
        </a:solidFill>
        <a:latin typeface="Bosch Office Sans" pitchFamily="34" charset="0"/>
        <a:ea typeface="+mn-ea"/>
        <a:cs typeface="+mn-cs"/>
      </a:defRPr>
    </a:lvl6pPr>
    <a:lvl7pPr marL="2741828" algn="l" defTabSz="913943" rtl="0" eaLnBrk="1" latinLnBrk="0" hangingPunct="1">
      <a:defRPr kern="1200">
        <a:solidFill>
          <a:schemeClr val="tx1"/>
        </a:solidFill>
        <a:latin typeface="Bosch Office Sans" pitchFamily="34" charset="0"/>
        <a:ea typeface="+mn-ea"/>
        <a:cs typeface="+mn-cs"/>
      </a:defRPr>
    </a:lvl7pPr>
    <a:lvl8pPr marL="3198800" algn="l" defTabSz="913943" rtl="0" eaLnBrk="1" latinLnBrk="0" hangingPunct="1">
      <a:defRPr kern="1200">
        <a:solidFill>
          <a:schemeClr val="tx1"/>
        </a:solidFill>
        <a:latin typeface="Bosch Office Sans" pitchFamily="34" charset="0"/>
        <a:ea typeface="+mn-ea"/>
        <a:cs typeface="+mn-cs"/>
      </a:defRPr>
    </a:lvl8pPr>
    <a:lvl9pPr marL="3655771" algn="l" defTabSz="913943"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15:guide id="1" orient="horz" pos="1603" userDrawn="1">
          <p15:clr>
            <a:srgbClr val="A4A3A4"/>
          </p15:clr>
        </p15:guide>
        <p15:guide id="2" pos="3931" userDrawn="1">
          <p15:clr>
            <a:srgbClr val="A4A3A4"/>
          </p15:clr>
        </p15:guide>
        <p15:guide id="3" pos="166" userDrawn="1">
          <p15:clr>
            <a:srgbClr val="A4A3A4"/>
          </p15:clr>
        </p15:guide>
        <p15:guide id="4" orient="horz" pos="152" userDrawn="1">
          <p15:clr>
            <a:srgbClr val="A4A3A4"/>
          </p15:clr>
        </p15:guide>
        <p15:guide id="5" pos="6744" userDrawn="1">
          <p15:clr>
            <a:srgbClr val="A4A3A4"/>
          </p15:clr>
        </p15:guide>
        <p15:guide id="6" orient="horz" pos="1082" userDrawn="1">
          <p15:clr>
            <a:srgbClr val="A4A3A4"/>
          </p15:clr>
        </p15:guide>
        <p15:guide id="7" pos="484" userDrawn="1">
          <p15:clr>
            <a:srgbClr val="A4A3A4"/>
          </p15:clr>
        </p15:guide>
        <p15:guide id="9" pos="3160" userDrawn="1">
          <p15:clr>
            <a:srgbClr val="A4A3A4"/>
          </p15:clr>
        </p15:guide>
        <p15:guide id="10" orient="horz" pos="3032" userDrawn="1">
          <p15:clr>
            <a:srgbClr val="A4A3A4"/>
          </p15:clr>
        </p15:guide>
        <p15:guide id="11" orient="horz" pos="2261" userDrawn="1">
          <p15:clr>
            <a:srgbClr val="A4A3A4"/>
          </p15:clr>
        </p15:guide>
        <p15:guide id="12" orient="horz" pos="3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olenaers Roel (ST-VS/MKC)" initials="SR(" lastIdx="24" clrIdx="0">
    <p:extLst>
      <p:ext uri="{19B8F6BF-5375-455C-9EA6-DF929625EA0E}">
        <p15:presenceInfo xmlns:p15="http://schemas.microsoft.com/office/powerpoint/2012/main" userId="Smolenaers Roel (ST-VS/MKC)" providerId="None"/>
      </p:ext>
    </p:extLst>
  </p:cmAuthor>
  <p:cmAuthor id="2" name="Mathieu Chevalier" initials="MC" lastIdx="7" clrIdx="1">
    <p:extLst>
      <p:ext uri="{19B8F6BF-5375-455C-9EA6-DF929625EA0E}">
        <p15:presenceInfo xmlns:p15="http://schemas.microsoft.com/office/powerpoint/2012/main" userId="S-1-5-21-1416522279-2049785539-1101120597-7348" providerId="AD"/>
      </p:ext>
    </p:extLst>
  </p:cmAuthor>
  <p:cmAuthor id="3" name="Pieter van de Looveren (ST-VS/MKC)" initials="PFM" lastIdx="11" clrIdx="2">
    <p:extLst>
      <p:ext uri="{19B8F6BF-5375-455C-9EA6-DF929625EA0E}">
        <p15:presenceInfo xmlns:p15="http://schemas.microsoft.com/office/powerpoint/2012/main" userId="Pieter van de Looveren (ST-VS/MK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8C5"/>
    <a:srgbClr val="008ECF"/>
    <a:srgbClr val="005691"/>
    <a:srgbClr val="525F6B"/>
    <a:srgbClr val="67B419"/>
    <a:srgbClr val="1399A0"/>
    <a:srgbClr val="08427E"/>
    <a:srgbClr val="78BE20"/>
    <a:srgbClr val="BFC0C2"/>
    <a:srgbClr val="00A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p:restoredTop sz="81171" autoAdjust="0"/>
  </p:normalViewPr>
  <p:slideViewPr>
    <p:cSldViewPr snapToGrid="0">
      <p:cViewPr varScale="1">
        <p:scale>
          <a:sx n="52" d="100"/>
          <a:sy n="52" d="100"/>
        </p:scale>
        <p:origin x="1164" y="30"/>
      </p:cViewPr>
      <p:guideLst>
        <p:guide orient="horz" pos="1603"/>
        <p:guide pos="3931"/>
        <p:guide pos="166"/>
        <p:guide orient="horz" pos="152"/>
        <p:guide pos="6744"/>
        <p:guide orient="horz" pos="1082"/>
        <p:guide pos="484"/>
        <p:guide pos="3160"/>
        <p:guide orient="horz" pos="3032"/>
        <p:guide orient="horz" pos="2261"/>
        <p:guide orient="horz" pos="35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solidFill>
              <a:srgbClr val="1399A0">
                <a:alpha val="80000"/>
              </a:srgbClr>
            </a:solidFill>
            <a:ln>
              <a:noFill/>
            </a:ln>
          </c:spPr>
          <c:explosion val="4"/>
          <c:dPt>
            <c:idx val="0"/>
            <c:bubble3D val="0"/>
            <c:spPr>
              <a:solidFill>
                <a:srgbClr val="005691">
                  <a:alpha val="80000"/>
                </a:srgbClr>
              </a:solidFill>
              <a:ln w="19050">
                <a:noFill/>
              </a:ln>
              <a:effectLst/>
            </c:spPr>
            <c:extLst>
              <c:ext xmlns:c16="http://schemas.microsoft.com/office/drawing/2014/chart" uri="{C3380CC4-5D6E-409C-BE32-E72D297353CC}">
                <c16:uniqueId val="{00000001-1CA3-4A3A-B6F1-B92D0C0E3E98}"/>
              </c:ext>
            </c:extLst>
          </c:dPt>
          <c:dPt>
            <c:idx val="1"/>
            <c:bubble3D val="0"/>
            <c:spPr>
              <a:noFill/>
              <a:ln w="19050">
                <a:noFill/>
              </a:ln>
              <a:effectLst/>
            </c:spPr>
            <c:extLst>
              <c:ext xmlns:c16="http://schemas.microsoft.com/office/drawing/2014/chart" uri="{C3380CC4-5D6E-409C-BE32-E72D297353CC}">
                <c16:uniqueId val="{00000003-1CA3-4A3A-B6F1-B92D0C0E3E98}"/>
              </c:ext>
            </c:extLst>
          </c:dPt>
          <c:dPt>
            <c:idx val="2"/>
            <c:bubble3D val="0"/>
            <c:spPr>
              <a:solidFill>
                <a:srgbClr val="00A8B0">
                  <a:alpha val="80000"/>
                </a:srgbClr>
              </a:solidFill>
              <a:ln w="19050">
                <a:noFill/>
              </a:ln>
              <a:effectLst/>
            </c:spPr>
            <c:extLst>
              <c:ext xmlns:c16="http://schemas.microsoft.com/office/drawing/2014/chart" uri="{C3380CC4-5D6E-409C-BE32-E72D297353CC}">
                <c16:uniqueId val="{00000005-1CA3-4A3A-B6F1-B92D0C0E3E98}"/>
              </c:ext>
            </c:extLst>
          </c:dPt>
          <c:dPt>
            <c:idx val="3"/>
            <c:bubble3D val="0"/>
            <c:spPr>
              <a:solidFill>
                <a:srgbClr val="1399A0">
                  <a:alpha val="80000"/>
                </a:srgbClr>
              </a:solidFill>
              <a:ln w="19050">
                <a:noFill/>
              </a:ln>
              <a:effectLst/>
            </c:spPr>
            <c:extLst>
              <c:ext xmlns:c16="http://schemas.microsoft.com/office/drawing/2014/chart" uri="{C3380CC4-5D6E-409C-BE32-E72D297353CC}">
                <c16:uniqueId val="{00000007-1CA3-4A3A-B6F1-B92D0C0E3E98}"/>
              </c:ext>
            </c:extLst>
          </c:dPt>
          <c:dPt>
            <c:idx val="4"/>
            <c:bubble3D val="0"/>
            <c:spPr>
              <a:solidFill>
                <a:srgbClr val="00A8B0">
                  <a:alpha val="80000"/>
                </a:srgbClr>
              </a:solidFill>
              <a:ln w="19050">
                <a:noFill/>
              </a:ln>
              <a:effectLst/>
            </c:spPr>
            <c:extLst>
              <c:ext xmlns:c16="http://schemas.microsoft.com/office/drawing/2014/chart" uri="{C3380CC4-5D6E-409C-BE32-E72D297353CC}">
                <c16:uniqueId val="{00000009-1CA3-4A3A-B6F1-B92D0C0E3E98}"/>
              </c:ext>
            </c:extLst>
          </c:dPt>
          <c:dPt>
            <c:idx val="5"/>
            <c:bubble3D val="0"/>
            <c:spPr>
              <a:noFill/>
              <a:ln w="19050">
                <a:noFill/>
              </a:ln>
              <a:effectLst/>
            </c:spPr>
            <c:extLst>
              <c:ext xmlns:c16="http://schemas.microsoft.com/office/drawing/2014/chart" uri="{C3380CC4-5D6E-409C-BE32-E72D297353CC}">
                <c16:uniqueId val="{0000000B-1CA3-4A3A-B6F1-B92D0C0E3E98}"/>
              </c:ext>
            </c:extLst>
          </c:dPt>
          <c:dPt>
            <c:idx val="6"/>
            <c:bubble3D val="0"/>
            <c:spPr>
              <a:solidFill>
                <a:srgbClr val="1399A0">
                  <a:alpha val="80000"/>
                </a:srgbClr>
              </a:solidFill>
              <a:ln w="19050">
                <a:noFill/>
              </a:ln>
              <a:effectLst/>
            </c:spPr>
            <c:extLst>
              <c:ext xmlns:c16="http://schemas.microsoft.com/office/drawing/2014/chart" uri="{C3380CC4-5D6E-409C-BE32-E72D297353CC}">
                <c16:uniqueId val="{0000000D-1CA3-4A3A-B6F1-B92D0C0E3E98}"/>
              </c:ext>
            </c:extLst>
          </c:dPt>
          <c:dPt>
            <c:idx val="7"/>
            <c:bubble3D val="0"/>
            <c:spPr>
              <a:solidFill>
                <a:srgbClr val="008ECF">
                  <a:alpha val="80000"/>
                </a:srgbClr>
              </a:solidFill>
              <a:ln w="19050">
                <a:noFill/>
              </a:ln>
              <a:effectLst/>
            </c:spPr>
            <c:extLst>
              <c:ext xmlns:c16="http://schemas.microsoft.com/office/drawing/2014/chart" uri="{C3380CC4-5D6E-409C-BE32-E72D297353CC}">
                <c16:uniqueId val="{0000000F-1CA3-4A3A-B6F1-B92D0C0E3E98}"/>
              </c:ext>
            </c:extLst>
          </c:dPt>
          <c:dLbls>
            <c:dLbl>
              <c:idx val="0"/>
              <c:delete val="1"/>
              <c:extLst>
                <c:ext xmlns:c15="http://schemas.microsoft.com/office/drawing/2012/chart" uri="{CE6537A1-D6FC-4f65-9D91-7224C49458BB}"/>
                <c:ext xmlns:c16="http://schemas.microsoft.com/office/drawing/2014/chart" uri="{C3380CC4-5D6E-409C-BE32-E72D297353CC}">
                  <c16:uniqueId val="{00000001-1CA3-4A3A-B6F1-B92D0C0E3E98}"/>
                </c:ext>
              </c:extLst>
            </c:dLbl>
            <c:dLbl>
              <c:idx val="1"/>
              <c:layout>
                <c:manualLayout>
                  <c:x val="-0.196597648025613"/>
                  <c:y val="0.11098008584472099"/>
                </c:manualLayout>
              </c:layout>
              <c:tx>
                <c:rich>
                  <a:bodyPr/>
                  <a:lstStyle/>
                  <a:p>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158443390601093"/>
                      <c:h val="0.131844264360931"/>
                    </c:manualLayout>
                  </c15:layout>
                </c:ext>
                <c:ext xmlns:c16="http://schemas.microsoft.com/office/drawing/2014/chart" uri="{C3380CC4-5D6E-409C-BE32-E72D297353CC}">
                  <c16:uniqueId val="{00000003-1CA3-4A3A-B6F1-B92D0C0E3E98}"/>
                </c:ext>
              </c:extLst>
            </c:dLbl>
            <c:dLbl>
              <c:idx val="2"/>
              <c:delete val="1"/>
              <c:extLst>
                <c:ext xmlns:c15="http://schemas.microsoft.com/office/drawing/2012/chart" uri="{CE6537A1-D6FC-4f65-9D91-7224C49458BB}"/>
                <c:ext xmlns:c16="http://schemas.microsoft.com/office/drawing/2014/chart" uri="{C3380CC4-5D6E-409C-BE32-E72D297353CC}">
                  <c16:uniqueId val="{00000005-1CA3-4A3A-B6F1-B92D0C0E3E98}"/>
                </c:ext>
              </c:extLst>
            </c:dLbl>
            <c:dLbl>
              <c:idx val="3"/>
              <c:delete val="1"/>
              <c:extLst>
                <c:ext xmlns:c15="http://schemas.microsoft.com/office/drawing/2012/chart" uri="{CE6537A1-D6FC-4f65-9D91-7224C49458BB}"/>
                <c:ext xmlns:c16="http://schemas.microsoft.com/office/drawing/2014/chart" uri="{C3380CC4-5D6E-409C-BE32-E72D297353CC}">
                  <c16:uniqueId val="{00000007-1CA3-4A3A-B6F1-B92D0C0E3E98}"/>
                </c:ext>
              </c:extLst>
            </c:dLbl>
            <c:dLbl>
              <c:idx val="4"/>
              <c:delete val="1"/>
              <c:extLst>
                <c:ext xmlns:c15="http://schemas.microsoft.com/office/drawing/2012/chart" uri="{CE6537A1-D6FC-4f65-9D91-7224C49458BB}"/>
                <c:ext xmlns:c16="http://schemas.microsoft.com/office/drawing/2014/chart" uri="{C3380CC4-5D6E-409C-BE32-E72D297353CC}">
                  <c16:uniqueId val="{00000009-1CA3-4A3A-B6F1-B92D0C0E3E98}"/>
                </c:ext>
              </c:extLst>
            </c:dLbl>
            <c:dLbl>
              <c:idx val="5"/>
              <c:delete val="1"/>
              <c:extLst>
                <c:ext xmlns:c15="http://schemas.microsoft.com/office/drawing/2012/chart" uri="{CE6537A1-D6FC-4f65-9D91-7224C49458BB}"/>
                <c:ext xmlns:c16="http://schemas.microsoft.com/office/drawing/2014/chart" uri="{C3380CC4-5D6E-409C-BE32-E72D297353CC}">
                  <c16:uniqueId val="{0000000B-1CA3-4A3A-B6F1-B92D0C0E3E98}"/>
                </c:ext>
              </c:extLst>
            </c:dLbl>
            <c:dLbl>
              <c:idx val="6"/>
              <c:delete val="1"/>
              <c:extLst>
                <c:ext xmlns:c15="http://schemas.microsoft.com/office/drawing/2012/chart" uri="{CE6537A1-D6FC-4f65-9D91-7224C49458BB}"/>
                <c:ext xmlns:c16="http://schemas.microsoft.com/office/drawing/2014/chart" uri="{C3380CC4-5D6E-409C-BE32-E72D297353CC}">
                  <c16:uniqueId val="{0000000D-1CA3-4A3A-B6F1-B92D0C0E3E98}"/>
                </c:ext>
              </c:extLst>
            </c:dLbl>
            <c:dLbl>
              <c:idx val="7"/>
              <c:delete val="1"/>
              <c:extLst>
                <c:ext xmlns:c15="http://schemas.microsoft.com/office/drawing/2012/chart" uri="{CE6537A1-D6FC-4f65-9D91-7224C49458BB}"/>
                <c:ext xmlns:c16="http://schemas.microsoft.com/office/drawing/2014/chart" uri="{C3380CC4-5D6E-409C-BE32-E72D297353CC}">
                  <c16:uniqueId val="{0000000F-1CA3-4A3A-B6F1-B92D0C0E3E98}"/>
                </c:ext>
              </c:extLst>
            </c:dLbl>
            <c:spPr>
              <a:noFill/>
              <a:ln>
                <a:noFill/>
              </a:ln>
              <a:effectLst/>
            </c:spPr>
            <c:txPr>
              <a:bodyPr rot="0" spcFirstLastPara="1" vertOverflow="overflow" horzOverflow="overflow" vert="horz" wrap="square" lIns="0" tIns="540000" rIns="0" bIns="396000" anchor="ctr" anchorCtr="0">
                <a:no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Fire Alarm Systems</c:v>
                </c:pt>
                <c:pt idx="1">
                  <c:v>Public Adress and Emergency Sound</c:v>
                </c:pt>
                <c:pt idx="2">
                  <c:v>Video Systems</c:v>
                </c:pt>
                <c:pt idx="3">
                  <c:v>Intrusion Alarm Systems</c:v>
                </c:pt>
                <c:pt idx="4">
                  <c:v>Access Control Systems</c:v>
                </c:pt>
                <c:pt idx="5">
                  <c:v>Management Software</c:v>
                </c:pt>
                <c:pt idx="6">
                  <c:v>Cloud-based Services</c:v>
                </c:pt>
                <c:pt idx="7">
                  <c:v>Professional Services</c:v>
                </c:pt>
              </c:strCache>
            </c:strRef>
          </c:cat>
          <c:val>
            <c:numRef>
              <c:f>Sheet1!$B$2:$B$9</c:f>
              <c:numCache>
                <c:formatCode>General</c:formatCode>
                <c:ptCount val="8"/>
                <c:pt idx="0">
                  <c:v>12.5</c:v>
                </c:pt>
                <c:pt idx="1">
                  <c:v>12.5</c:v>
                </c:pt>
                <c:pt idx="2">
                  <c:v>25</c:v>
                </c:pt>
                <c:pt idx="3">
                  <c:v>0</c:v>
                </c:pt>
                <c:pt idx="4">
                  <c:v>12.5</c:v>
                </c:pt>
                <c:pt idx="5">
                  <c:v>12.5</c:v>
                </c:pt>
                <c:pt idx="6">
                  <c:v>0</c:v>
                </c:pt>
                <c:pt idx="7">
                  <c:v>25</c:v>
                </c:pt>
              </c:numCache>
            </c:numRef>
          </c:val>
          <c:extLst>
            <c:ext xmlns:c16="http://schemas.microsoft.com/office/drawing/2014/chart" uri="{C3380CC4-5D6E-409C-BE32-E72D297353CC}">
              <c16:uniqueId val="{00000010-1CA3-4A3A-B6F1-B92D0C0E3E98}"/>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explosion val="5"/>
          <c:dPt>
            <c:idx val="0"/>
            <c:bubble3D val="0"/>
            <c:spPr>
              <a:solidFill>
                <a:schemeClr val="bg1"/>
              </a:solidFill>
              <a:ln w="19050">
                <a:noFill/>
              </a:ln>
              <a:effectLst/>
            </c:spPr>
            <c:extLst>
              <c:ext xmlns:c16="http://schemas.microsoft.com/office/drawing/2014/chart" uri="{C3380CC4-5D6E-409C-BE32-E72D297353CC}">
                <c16:uniqueId val="{00000001-FFA2-4B11-9C1F-AAA2C9D941AE}"/>
              </c:ext>
            </c:extLst>
          </c:dPt>
          <c:dPt>
            <c:idx val="1"/>
            <c:bubble3D val="0"/>
            <c:spPr>
              <a:solidFill>
                <a:schemeClr val="bg1"/>
              </a:solidFill>
              <a:ln w="28575">
                <a:solidFill>
                  <a:schemeClr val="bg1"/>
                </a:solidFill>
              </a:ln>
              <a:effectLst/>
            </c:spPr>
            <c:extLst>
              <c:ext xmlns:c16="http://schemas.microsoft.com/office/drawing/2014/chart" uri="{C3380CC4-5D6E-409C-BE32-E72D297353CC}">
                <c16:uniqueId val="{00000003-FFA2-4B11-9C1F-AAA2C9D941AE}"/>
              </c:ext>
            </c:extLst>
          </c:dPt>
          <c:dPt>
            <c:idx val="2"/>
            <c:bubble3D val="0"/>
            <c:spPr>
              <a:solidFill>
                <a:schemeClr val="bg1"/>
              </a:solidFill>
              <a:ln w="19050">
                <a:noFill/>
              </a:ln>
              <a:effectLst/>
            </c:spPr>
            <c:extLst>
              <c:ext xmlns:c16="http://schemas.microsoft.com/office/drawing/2014/chart" uri="{C3380CC4-5D6E-409C-BE32-E72D297353CC}">
                <c16:uniqueId val="{00000005-FFA2-4B11-9C1F-AAA2C9D941AE}"/>
              </c:ext>
            </c:extLst>
          </c:dPt>
          <c:cat>
            <c:strRef>
              <c:f>Sheet1!$A$2:$A$4</c:f>
              <c:strCache>
                <c:ptCount val="3"/>
                <c:pt idx="0">
                  <c:v>1st Qtr</c:v>
                </c:pt>
                <c:pt idx="1">
                  <c:v>2nd Qtr</c:v>
                </c:pt>
                <c:pt idx="2">
                  <c:v>3rd </c:v>
                </c:pt>
              </c:strCache>
            </c:strRef>
          </c:cat>
          <c:val>
            <c:numRef>
              <c:f>Sheet1!$B$2:$B$4</c:f>
              <c:numCache>
                <c:formatCode>General</c:formatCode>
                <c:ptCount val="3"/>
                <c:pt idx="0">
                  <c:v>25</c:v>
                </c:pt>
                <c:pt idx="1">
                  <c:v>50</c:v>
                </c:pt>
                <c:pt idx="2">
                  <c:v>25</c:v>
                </c:pt>
              </c:numCache>
            </c:numRef>
          </c:val>
          <c:extLst>
            <c:ext xmlns:c16="http://schemas.microsoft.com/office/drawing/2014/chart" uri="{C3380CC4-5D6E-409C-BE32-E72D297353CC}">
              <c16:uniqueId val="{00000008-FFA2-4B11-9C1F-AAA2C9D941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s>
</file>

<file path=ppt/drawings/drawing1.xml><?xml version="1.0" encoding="utf-8"?>
<c:userShapes xmlns:c="http://schemas.openxmlformats.org/drawingml/2006/chart">
  <cdr:relSizeAnchor xmlns:cdr="http://schemas.openxmlformats.org/drawingml/2006/chartDrawing">
    <cdr:from>
      <cdr:x>0.36915</cdr:x>
      <cdr:y>0.73035</cdr:y>
    </cdr:from>
    <cdr:to>
      <cdr:x>0.46803</cdr:x>
      <cdr:y>0.87475</cdr:y>
    </cdr:to>
    <cdr:pic>
      <cdr:nvPicPr>
        <cdr:cNvPr id="3" name="Picture 2">
          <a:extLst xmlns:a="http://schemas.openxmlformats.org/drawingml/2006/main">
            <a:ext uri="{FF2B5EF4-FFF2-40B4-BE49-F238E27FC236}">
              <a16:creationId xmlns:a16="http://schemas.microsoft.com/office/drawing/2014/main" id="{E845EDE3-342D-284C-B120-AD0653B47A8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873199" y="2395630"/>
          <a:ext cx="501774" cy="473675"/>
        </a:xfrm>
        <a:prstGeom xmlns:a="http://schemas.openxmlformats.org/drawingml/2006/main" prst="rect">
          <a:avLst/>
        </a:prstGeom>
      </cdr:spPr>
    </cdr:pic>
  </cdr:relSizeAnchor>
  <cdr:relSizeAnchor xmlns:cdr="http://schemas.openxmlformats.org/drawingml/2006/chartDrawing">
    <cdr:from>
      <cdr:x>0.54014</cdr:x>
      <cdr:y>0.09397</cdr:y>
    </cdr:from>
    <cdr:to>
      <cdr:x>0.61651</cdr:x>
      <cdr:y>0.26193</cdr:y>
    </cdr:to>
    <cdr:pic>
      <cdr:nvPicPr>
        <cdr:cNvPr id="5" name="Picture 4">
          <a:extLst xmlns:a="http://schemas.openxmlformats.org/drawingml/2006/main">
            <a:ext uri="{FF2B5EF4-FFF2-40B4-BE49-F238E27FC236}">
              <a16:creationId xmlns:a16="http://schemas.microsoft.com/office/drawing/2014/main" id="{0DF10842-441B-2F4D-A87B-AE8380A2E4D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740877" y="308221"/>
          <a:ext cx="387534" cy="550952"/>
        </a:xfrm>
        <a:prstGeom xmlns:a="http://schemas.openxmlformats.org/drawingml/2006/main" prst="rect">
          <a:avLst/>
        </a:prstGeom>
      </cdr:spPr>
    </cdr:pic>
  </cdr:relSizeAnchor>
  <cdr:relSizeAnchor xmlns:cdr="http://schemas.openxmlformats.org/drawingml/2006/chartDrawing">
    <cdr:from>
      <cdr:x>0.31703</cdr:x>
      <cdr:y>0.19746</cdr:y>
    </cdr:from>
    <cdr:to>
      <cdr:x>0.41574</cdr:x>
      <cdr:y>0.33466</cdr:y>
    </cdr:to>
    <cdr:pic>
      <cdr:nvPicPr>
        <cdr:cNvPr id="7" name="Picture 6">
          <a:extLst xmlns:a="http://schemas.openxmlformats.org/drawingml/2006/main">
            <a:ext uri="{FF2B5EF4-FFF2-40B4-BE49-F238E27FC236}">
              <a16:creationId xmlns:a16="http://schemas.microsoft.com/office/drawing/2014/main" id="{61BF8211-83F2-6A4A-AAEC-0BCED9A5A7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08707" y="647700"/>
          <a:ext cx="500896" cy="45002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DCC5E-0F8F-46AD-A351-42D5C89910BD}"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C0168-2F47-4381-9C07-92DAB1E744B2}" type="slidenum">
              <a:rPr lang="en-US" smtClean="0"/>
              <a:t>‹#›</a:t>
            </a:fld>
            <a:endParaRPr lang="en-US"/>
          </a:p>
        </p:txBody>
      </p:sp>
    </p:spTree>
    <p:extLst>
      <p:ext uri="{BB962C8B-B14F-4D97-AF65-F5344CB8AC3E}">
        <p14:creationId xmlns:p14="http://schemas.microsoft.com/office/powerpoint/2010/main" val="252582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atewatch.org/news/2015/dec/eu-council-dp-reg-draft-final-compromise-15039-1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79E009-FBE6-49E0-9507-E48CC474AA21}" type="slidenum">
              <a:rPr lang="en-GB" smtClean="0"/>
              <a:t>1</a:t>
            </a:fld>
            <a:endParaRPr lang="en-GB"/>
          </a:p>
        </p:txBody>
      </p:sp>
    </p:spTree>
    <p:extLst>
      <p:ext uri="{BB962C8B-B14F-4D97-AF65-F5344CB8AC3E}">
        <p14:creationId xmlns:p14="http://schemas.microsoft.com/office/powerpoint/2010/main" val="401182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C0168-2F47-4381-9C07-92DAB1E744B2}" type="slidenum">
              <a:rPr lang="en-US" smtClean="0"/>
              <a:t>15</a:t>
            </a:fld>
            <a:endParaRPr lang="en-US"/>
          </a:p>
        </p:txBody>
      </p:sp>
    </p:spTree>
    <p:extLst>
      <p:ext uri="{BB962C8B-B14F-4D97-AF65-F5344CB8AC3E}">
        <p14:creationId xmlns:p14="http://schemas.microsoft.com/office/powerpoint/2010/main" val="17963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End-to-end security, day after day.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Bosch approach.</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Internet of Things makes our lives more connected.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consequence, video surveillance data is increasingly connected across local and global networks.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ever-increasing number of network cameras send their data to servers over the Internet, leaving us vulnerable to cybercrime.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surveillance data can be particularly susceptible to security breaches when it’s connected across local and global networks.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Digital intruders are drawn to this method of data transfer, particularly if there are weak links in the network. To cancel out this risk, employ a data security system that’s effective from end-to-end.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Focusing on only one element, for example, cameras, would be insufficient.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360-degree view of data security is needed, that covers the entire security network including cameras, servers, clients, storage devices, network protocols and standard key infrastructures. Bosch believes that a systematic approach is key to achieve the highest standards in end-to-end data security.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This systematic approach involves: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-Creating trust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-Securing data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-Managing user access rights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16</a:t>
            </a:fld>
            <a:endParaRPr lang="en-US"/>
          </a:p>
        </p:txBody>
      </p:sp>
    </p:spTree>
    <p:extLst>
      <p:ext uri="{BB962C8B-B14F-4D97-AF65-F5344CB8AC3E}">
        <p14:creationId xmlns:p14="http://schemas.microsoft.com/office/powerpoint/2010/main" val="316595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End-to-end security, day after day.</a:t>
            </a:r>
          </a:p>
          <a:p>
            <a:r>
              <a:rPr lang="en-US" sz="1200" b="1"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Genetec</a:t>
            </a:r>
            <a:r>
              <a:rPr lang="en-US" sz="1200" b="1" kern="1200" dirty="0">
                <a:solidFill>
                  <a:schemeClr val="tx1"/>
                </a:solidFill>
                <a:effectLst/>
                <a:latin typeface="+mn-lt"/>
                <a:ea typeface="+mn-ea"/>
                <a:cs typeface="+mn-cs"/>
              </a:rPr>
              <a:t> approach.</a:t>
            </a:r>
          </a:p>
          <a:p>
            <a:endParaRPr lang="en-US" b="1" dirty="0"/>
          </a:p>
          <a:p>
            <a:r>
              <a:rPr lang="en-US" b="1" dirty="0"/>
              <a:t>Authentication: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Who is allowed to access the system and how do they gain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Authorization</a:t>
            </a:r>
            <a:r>
              <a:rPr lang="en-CA" sz="3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users have access, what can users see and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Encryption:</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How is data protected or hidden from unauthorized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fld id="{ADAC0168-2F47-4381-9C07-92DAB1E744B2}" type="slidenum">
              <a:rPr lang="en-US" smtClean="0"/>
              <a:t>17</a:t>
            </a:fld>
            <a:endParaRPr lang="en-US"/>
          </a:p>
        </p:txBody>
      </p:sp>
    </p:spTree>
    <p:extLst>
      <p:ext uri="{BB962C8B-B14F-4D97-AF65-F5344CB8AC3E}">
        <p14:creationId xmlns:p14="http://schemas.microsoft.com/office/powerpoint/2010/main" val="307001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Bosch and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are companies that share similar DNA when it comes to protecting security and privacy of captured video.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surveillance data is particularly susceptible to security breaches due to the method often used to connect across local and global networks. Typically, a number of edge components (cameras) send their data to core components (servers) via a network. Sounds simple. And that’s the problem, because to a digital intruder, this method of data transfer is easy pickings.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cancel out this risk, employ a data security system that’s been configured by experts with vast cybersecurity knowledge to make it completely effective from end-to-end.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18</a:t>
            </a:fld>
            <a:endParaRPr lang="en-US"/>
          </a:p>
        </p:txBody>
      </p:sp>
    </p:spTree>
    <p:extLst>
      <p:ext uri="{BB962C8B-B14F-4D97-AF65-F5344CB8AC3E}">
        <p14:creationId xmlns:p14="http://schemas.microsoft.com/office/powerpoint/2010/main" val="412275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trust with authentication involves the process of determining whether an entity is who they claim to be.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Verifying the legitimacy of network components involves: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•Authenticating the client/server communications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•Authenticating the edge devices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use authentication?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Authentication is used to prevent unauthorized entry by providing access to known entities only, and for whom we can verify their identity. Entities can be users, servers and workstations and web sites.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we create trust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assigning every component in the network an authentication key.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keys are safely stored in the camera’s built-in Trusted Platform Module (TPM) to deliver an extra layer of security.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Cryptographic operations required for authentication are only executed inside the built-in Trusted Platform Module of the camera.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Bosch cameras are factory-loaded with unique certificates to ensure authenticity of the device.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Trust must be established amongst all components before communication (transfer of data) starts.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ECFF79-73AE-45BC-9081-D13E5A5C3F10}" type="slidenum">
              <a:rPr lang="en-US" smtClean="0"/>
              <a:t>20</a:t>
            </a:fld>
            <a:endParaRPr lang="en-US"/>
          </a:p>
        </p:txBody>
      </p:sp>
    </p:spTree>
    <p:extLst>
      <p:ext uri="{BB962C8B-B14F-4D97-AF65-F5344CB8AC3E}">
        <p14:creationId xmlns:p14="http://schemas.microsoft.com/office/powerpoint/2010/main" val="221086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Encryption is the process of transforming information to make it </a:t>
            </a:r>
            <a:r>
              <a:rPr lang="en-US" sz="1200" u="sng" kern="1200" dirty="0">
                <a:solidFill>
                  <a:schemeClr val="tx1"/>
                </a:solidFill>
                <a:effectLst/>
                <a:latin typeface="+mn-lt"/>
                <a:ea typeface="+mn-ea"/>
                <a:cs typeface="+mn-cs"/>
              </a:rPr>
              <a:t>unreadable</a:t>
            </a:r>
            <a:r>
              <a:rPr lang="en-US" sz="1200" kern="1200" dirty="0">
                <a:solidFill>
                  <a:schemeClr val="tx1"/>
                </a:solidFill>
                <a:effectLst/>
                <a:latin typeface="+mn-lt"/>
                <a:ea typeface="+mn-ea"/>
                <a:cs typeface="+mn-cs"/>
              </a:rPr>
              <a:t> for unauthorized users.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use encryption?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Encryption ensures privacy and protection of your data and secures intellectual property.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Bosch –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end-to-end data security solution starts by encrypting the video data at the point of capture (camera).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Encrypted data is streamed via a secured SRTP (Secure Real-time Transport Protocol) connection either towards: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Archiver 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Security Center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sent to the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Archiver for storage remains encrypted to ensure that video data is secured both in-transit and at-rest.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remote configuration requests or commands (e.g. steering of a PTZ (moving) camera) are sent via a secured channel (HTTPS).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Cryptographic operations needed for data encryption are only executed inside the built-in Trusted Platform Module of the camera.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21</a:t>
            </a:fld>
            <a:endParaRPr lang="en-US"/>
          </a:p>
        </p:txBody>
      </p:sp>
    </p:spTree>
    <p:extLst>
      <p:ext uri="{BB962C8B-B14F-4D97-AF65-F5344CB8AC3E}">
        <p14:creationId xmlns:p14="http://schemas.microsoft.com/office/powerpoint/2010/main" val="394342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function of specifying which access rights someone has over resources, data and applications.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Authentication and encryption aren’t guaranteed to prevent unauthorized people gaining access to data, therefore a good user access right or authorization system needs to be in place.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Managing user access rights is necessary for control and flexibility over what users or entities can see and what activity they can undertake once authenticated to the system.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Security Center has an incredibly comprehensive set of “Privileges” at its disposal, which gives administrators complete control, at a granular level, over the permissions each user or user group can select in order to gain access to the system. The options include over 300 privileges that can be denied or granted to any user, or to an entire user group.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•Privileges determining what users can do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•Partitions determining what users can see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users added to a certain group will automatically inherit all existing privileges assigned to that group. Examples of how sophisticated these privileges can be include the ability for a user to view live video, view playback, add a bookmark to a video timeline, and even move a PTZ (pan, tilt and zoom) camera.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Active directory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 extra level of security and support, Security Center also integrates with Active Directory, allowing user management to be monitored and centralized at Windows level. In addition to individual users, user groups from Active Directory can also be synchronized with Security Center, so that when new users are added or removed from an Active Directory User Group, the action will be replicated at Security Center. As mentioned previously, new users will automatically inherit existing Security Center privileges defined for that group.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22</a:t>
            </a:fld>
            <a:endParaRPr lang="en-US"/>
          </a:p>
        </p:txBody>
      </p:sp>
    </p:spTree>
    <p:extLst>
      <p:ext uri="{BB962C8B-B14F-4D97-AF65-F5344CB8AC3E}">
        <p14:creationId xmlns:p14="http://schemas.microsoft.com/office/powerpoint/2010/main" val="367986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Advantages of the Bosch and </a:t>
            </a:r>
            <a:r>
              <a:rPr lang="en-US" b="1" dirty="0" err="1"/>
              <a:t>Genetec</a:t>
            </a:r>
            <a:r>
              <a:rPr lang="en-US" b="1" dirty="0"/>
              <a:t> data security</a:t>
            </a:r>
            <a:r>
              <a:rPr lang="en-US" b="1" baseline="0" dirty="0"/>
              <a:t> solution</a:t>
            </a:r>
            <a:endParaRPr lang="en-US" b="1" dirty="0"/>
          </a:p>
          <a:p>
            <a:endParaRPr lang="en-US" b="1" dirty="0"/>
          </a:p>
          <a:p>
            <a:pPr marL="171450" indent="-171450">
              <a:buFont typeface="Arial" panose="020B0604020202020204" pitchFamily="34" charset="0"/>
              <a:buChar char="•"/>
            </a:pPr>
            <a:r>
              <a:rPr lang="en-US" b="1" dirty="0"/>
              <a:t>End-to-end encryption:</a:t>
            </a:r>
          </a:p>
          <a:p>
            <a:pPr marL="628650" lvl="1" indent="-171450">
              <a:buFont typeface="Arial" panose="020B0604020202020204" pitchFamily="34" charset="0"/>
              <a:buChar char="•"/>
            </a:pPr>
            <a:r>
              <a:rPr lang="en-US" dirty="0"/>
              <a:t>Video</a:t>
            </a:r>
            <a:r>
              <a:rPr lang="en-US" baseline="0" dirty="0"/>
              <a:t> data encrypted in-transit</a:t>
            </a:r>
          </a:p>
          <a:p>
            <a:pPr marL="628650" lvl="1" indent="-171450">
              <a:buFont typeface="Arial" panose="020B0604020202020204" pitchFamily="34" charset="0"/>
              <a:buChar char="•"/>
            </a:pPr>
            <a:r>
              <a:rPr lang="en-US" baseline="0" dirty="0"/>
              <a:t>Video data encrypted at-rest</a:t>
            </a:r>
          </a:p>
          <a:p>
            <a:pPr marL="171450" indent="-171450">
              <a:buFont typeface="Arial" panose="020B0604020202020204" pitchFamily="34" charset="0"/>
              <a:buChar char="•"/>
            </a:pPr>
            <a:r>
              <a:rPr lang="en-US" b="1" baseline="0" dirty="0"/>
              <a:t>Secure</a:t>
            </a:r>
          </a:p>
          <a:p>
            <a:pPr marL="171450" indent="-171450">
              <a:buFont typeface="Arial" panose="020B0604020202020204" pitchFamily="34" charset="0"/>
              <a:buChar char="•"/>
            </a:pPr>
            <a:r>
              <a:rPr lang="en-US" b="1" baseline="0" dirty="0"/>
              <a:t>Flexible</a:t>
            </a:r>
          </a:p>
          <a:p>
            <a:pPr marL="0" indent="0">
              <a:buFont typeface="Arial" panose="020B0604020202020204" pitchFamily="34" charset="0"/>
              <a:buNone/>
            </a:pPr>
            <a:endParaRPr lang="en-US" b="1"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AC0168-2F47-4381-9C07-92DAB1E744B2}" type="slidenum">
              <a:rPr lang="en-US" smtClean="0"/>
              <a:t>23</a:t>
            </a:fld>
            <a:endParaRPr lang="en-US"/>
          </a:p>
        </p:txBody>
      </p:sp>
    </p:spTree>
    <p:extLst>
      <p:ext uri="{BB962C8B-B14F-4D97-AF65-F5344CB8AC3E}">
        <p14:creationId xmlns:p14="http://schemas.microsoft.com/office/powerpoint/2010/main" val="19152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advantage of using SRTP throughout the whole infrastructure is that customers are enabled to set up a secured multicast network, so you get security and good network scalability at the same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Bosch and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offer an end-to-end encryption solution for all security measures at hardware level that are combined with SRTP. All video data is encrypted at the moment it is captured and remains encrypted throughout the whole video security infrastructure. Compared to transmitting RTSP via a HTTPS tunnel this can create a saving on computing power of 50%, because additional encryption is not needed.</a:t>
            </a:r>
          </a:p>
          <a:p>
            <a:endParaRPr lang="en-US" dirty="0"/>
          </a:p>
        </p:txBody>
      </p:sp>
      <p:sp>
        <p:nvSpPr>
          <p:cNvPr id="4" name="Slide Number Placeholder 3"/>
          <p:cNvSpPr>
            <a:spLocks noGrp="1"/>
          </p:cNvSpPr>
          <p:nvPr>
            <p:ph type="sldNum" sz="quarter" idx="10"/>
          </p:nvPr>
        </p:nvSpPr>
        <p:spPr/>
        <p:txBody>
          <a:bodyPr/>
          <a:lstStyle/>
          <a:p>
            <a:fld id="{ADAC0168-2F47-4381-9C07-92DAB1E744B2}" type="slidenum">
              <a:rPr lang="en-US" smtClean="0"/>
              <a:t>24</a:t>
            </a:fld>
            <a:endParaRPr lang="en-US"/>
          </a:p>
        </p:txBody>
      </p:sp>
    </p:spTree>
    <p:extLst>
      <p:ext uri="{BB962C8B-B14F-4D97-AF65-F5344CB8AC3E}">
        <p14:creationId xmlns:p14="http://schemas.microsoft.com/office/powerpoint/2010/main" val="162042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critical and critical infrastructure environments must have an IP video security solution that maximizes data security.</a:t>
            </a:r>
          </a:p>
          <a:p>
            <a:r>
              <a:rPr lang="en-US" dirty="0"/>
              <a:t>The National Institute of Standards and Technology and the U.S. Department of Homeland Security mandate the use of smart cards and multi-factor authentication for these facilities.</a:t>
            </a:r>
          </a:p>
          <a:p>
            <a:endParaRPr lang="en-US" dirty="0"/>
          </a:p>
          <a:p>
            <a:r>
              <a:rPr lang="en-US" dirty="0"/>
              <a:t>Together, Bosch, </a:t>
            </a:r>
            <a:r>
              <a:rPr lang="en-US" dirty="0" err="1"/>
              <a:t>Genetec</a:t>
            </a:r>
            <a:r>
              <a:rPr lang="en-US" dirty="0"/>
              <a:t>™</a:t>
            </a:r>
            <a:r>
              <a:rPr lang="en-US" baseline="0" dirty="0"/>
              <a:t> </a:t>
            </a:r>
            <a:r>
              <a:rPr lang="en-US" dirty="0"/>
              <a:t>and </a:t>
            </a:r>
            <a:r>
              <a:rPr lang="en-US" dirty="0" err="1"/>
              <a:t>SecureXperts</a:t>
            </a:r>
            <a:r>
              <a:rPr lang="en-US" dirty="0"/>
              <a:t> offer an IP video security</a:t>
            </a:r>
            <a:r>
              <a:rPr lang="en-US" baseline="0" dirty="0"/>
              <a:t> </a:t>
            </a:r>
            <a:r>
              <a:rPr lang="en-US" dirty="0"/>
              <a:t>solution that is resilient against unauthorized access, malware, brute force cracking and other exploit techniques. </a:t>
            </a:r>
          </a:p>
          <a:p>
            <a:r>
              <a:rPr lang="en-US" dirty="0"/>
              <a:t>The solution uses Credentialed High Assurance Video Encryption (CHAVE™) technology to ensure highly-secure identification and authentication through multi-factor smart card credentials.</a:t>
            </a:r>
          </a:p>
        </p:txBody>
      </p:sp>
      <p:sp>
        <p:nvSpPr>
          <p:cNvPr id="4" name="Slide Number Placeholder 3"/>
          <p:cNvSpPr>
            <a:spLocks noGrp="1"/>
          </p:cNvSpPr>
          <p:nvPr>
            <p:ph type="sldNum" sz="quarter" idx="10"/>
          </p:nvPr>
        </p:nvSpPr>
        <p:spPr/>
        <p:txBody>
          <a:bodyPr/>
          <a:lstStyle/>
          <a:p>
            <a:fld id="{6C3EAD0E-FCA8-4384-9B64-5C180C18BCF1}" type="slidenum">
              <a:rPr lang="en-US" smtClean="0"/>
              <a:t>27</a:t>
            </a:fld>
            <a:endParaRPr lang="en-US"/>
          </a:p>
        </p:txBody>
      </p:sp>
    </p:spTree>
    <p:extLst>
      <p:ext uri="{BB962C8B-B14F-4D97-AF65-F5344CB8AC3E}">
        <p14:creationId xmlns:p14="http://schemas.microsoft.com/office/powerpoint/2010/main" val="245102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Internet of Things changes the role of video security.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video security camera is no longer simply part of a “closed” system, solely focused on the gathering, recording and viewing of images.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 increasingly connected world the video security camera will be the most versatile sensor and integration platform, enabling other “things” to extract and interpret data to elevate security, life safety, and business intelligence to another level.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Bosch, we believe that the logical next-step for security is to enable customers to interpret these huge volumes of video data and repurpose them for a greater end benefit.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ability to interpret video data directly at the source helps to substantially improve levels of security, as well as offering clear business advantages.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B6C7F7-BBB0-4F0F-BCE9-ADCC036F029E}" type="slidenum">
              <a:rPr lang="en-US" smtClean="0"/>
              <a:t>2</a:t>
            </a:fld>
            <a:endParaRPr lang="en-US"/>
          </a:p>
        </p:txBody>
      </p:sp>
    </p:spTree>
    <p:extLst>
      <p:ext uri="{BB962C8B-B14F-4D97-AF65-F5344CB8AC3E}">
        <p14:creationId xmlns:p14="http://schemas.microsoft.com/office/powerpoint/2010/main" val="112121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typical CHAVE</a:t>
            </a:r>
            <a:r>
              <a:rPr lang="en-US" sz="1200" b="0" i="0" u="none" strike="noStrike" kern="1200" baseline="30000" dirty="0">
                <a:solidFill>
                  <a:schemeClr val="tx1"/>
                </a:solidFill>
                <a:latin typeface="+mn-lt"/>
                <a:ea typeface="+mn-ea"/>
                <a:cs typeface="+mn-cs"/>
              </a:rPr>
              <a:t>TM</a:t>
            </a:r>
            <a:r>
              <a:rPr lang="en-US" sz="1200" b="0" i="0" u="none" strike="noStrike" kern="1200" baseline="0" dirty="0">
                <a:solidFill>
                  <a:schemeClr val="tx1"/>
                </a:solidFill>
                <a:latin typeface="+mn-lt"/>
                <a:ea typeface="+mn-ea"/>
                <a:cs typeface="+mn-cs"/>
              </a:rPr>
              <a:t> system has following elements:</a:t>
            </a:r>
          </a:p>
          <a:p>
            <a:endParaRPr lang="en-US" sz="1200" b="0" i="0" u="none" strike="noStrike" kern="1200" baseline="0" dirty="0">
              <a:solidFill>
                <a:schemeClr val="tx1"/>
              </a:solidFill>
              <a:latin typeface="+mn-lt"/>
              <a:ea typeface="+mn-ea"/>
              <a:cs typeface="+mn-cs"/>
            </a:endParaRPr>
          </a:p>
          <a:p>
            <a:pPr marL="171450" indent="-171450">
              <a:buFontTx/>
              <a:buChar char="-"/>
            </a:pPr>
            <a:r>
              <a:rPr lang="en-US" sz="1200" b="0" i="0" u="none" strike="noStrike" kern="1200" baseline="0" dirty="0">
                <a:solidFill>
                  <a:schemeClr val="tx1"/>
                </a:solidFill>
                <a:latin typeface="+mn-lt"/>
                <a:ea typeface="+mn-ea"/>
                <a:cs typeface="+mn-cs"/>
              </a:rPr>
              <a:t>Signed Federal or commercial trusted X.509 certificates issued by Certification Authority Secure Experts.</a:t>
            </a:r>
          </a:p>
          <a:p>
            <a:pPr marL="171450" indent="-171450">
              <a:buFontTx/>
              <a:buChar char="-"/>
            </a:pPr>
            <a:r>
              <a:rPr lang="en-US" sz="1200" b="0" i="0" u="none" strike="noStrike" kern="1200" baseline="0" dirty="0">
                <a:solidFill>
                  <a:schemeClr val="tx1"/>
                </a:solidFill>
                <a:latin typeface="+mn-lt"/>
                <a:ea typeface="+mn-ea"/>
                <a:cs typeface="+mn-cs"/>
              </a:rPr>
              <a:t>Bosch CHAVE</a:t>
            </a:r>
            <a:r>
              <a:rPr lang="en-US" sz="1200" b="0" i="0" u="none" strike="noStrike" kern="1200" baseline="30000" dirty="0">
                <a:solidFill>
                  <a:schemeClr val="tx1"/>
                </a:solidFill>
                <a:latin typeface="+mn-lt"/>
                <a:ea typeface="+mn-ea"/>
                <a:cs typeface="+mn-cs"/>
              </a:rPr>
              <a:t>TM</a:t>
            </a:r>
            <a:r>
              <a:rPr lang="en-US" sz="1200" b="0" i="0" u="none" strike="noStrike" kern="1200" baseline="0" dirty="0">
                <a:solidFill>
                  <a:schemeClr val="tx1"/>
                </a:solidFill>
                <a:latin typeface="+mn-lt"/>
                <a:ea typeface="+mn-ea"/>
                <a:cs typeface="+mn-cs"/>
              </a:rPr>
              <a:t>-enabled cameras preloaded with X.509 certificates.</a:t>
            </a:r>
          </a:p>
          <a:p>
            <a:pPr marL="171450" indent="-171450">
              <a:buFontTx/>
              <a:buChar char="-"/>
            </a:pPr>
            <a:r>
              <a:rPr lang="en-US" sz="1200" b="0" i="0" u="none" strike="noStrike" kern="1200" baseline="0" dirty="0" err="1">
                <a:solidFill>
                  <a:schemeClr val="tx1"/>
                </a:solidFill>
                <a:latin typeface="+mn-lt"/>
                <a:ea typeface="+mn-ea"/>
                <a:cs typeface="+mn-cs"/>
              </a:rPr>
              <a:t>Genetec</a:t>
            </a:r>
            <a:r>
              <a:rPr lang="en-US" sz="1200" b="0" i="0" u="none" strike="noStrike" kern="1200" baseline="0" dirty="0">
                <a:solidFill>
                  <a:schemeClr val="tx1"/>
                </a:solidFill>
                <a:latin typeface="+mn-lt"/>
                <a:ea typeface="+mn-ea"/>
                <a:cs typeface="+mn-cs"/>
              </a:rPr>
              <a:t> CHAVE</a:t>
            </a:r>
            <a:r>
              <a:rPr lang="en-US" sz="1200" b="0" i="0" u="none" strike="noStrike" kern="1200" baseline="30000" dirty="0">
                <a:solidFill>
                  <a:schemeClr val="tx1"/>
                </a:solidFill>
                <a:latin typeface="+mn-lt"/>
                <a:ea typeface="+mn-ea"/>
                <a:cs typeface="+mn-cs"/>
              </a:rPr>
              <a:t>TM</a:t>
            </a:r>
            <a:r>
              <a:rPr lang="en-US" sz="1200" b="0" i="0" u="none" strike="noStrike" kern="1200" baseline="0" dirty="0">
                <a:solidFill>
                  <a:schemeClr val="tx1"/>
                </a:solidFill>
                <a:latin typeface="+mn-lt"/>
                <a:ea typeface="+mn-ea"/>
                <a:cs typeface="+mn-cs"/>
              </a:rPr>
              <a:t>-enabled Security Center 5.7 SR2 including </a:t>
            </a:r>
            <a:r>
              <a:rPr lang="en-US" sz="1200" b="0" i="0" u="none" strike="noStrike" kern="1200" baseline="0" dirty="0" err="1">
                <a:solidFill>
                  <a:schemeClr val="tx1"/>
                </a:solidFill>
                <a:latin typeface="+mn-lt"/>
                <a:ea typeface="+mn-ea"/>
                <a:cs typeface="+mn-cs"/>
              </a:rPr>
              <a:t>Genetec</a:t>
            </a:r>
            <a:r>
              <a:rPr lang="en-US" sz="1200" b="0" i="0" u="none" strike="noStrike" kern="1200" baseline="0" dirty="0">
                <a:solidFill>
                  <a:schemeClr val="tx1"/>
                </a:solidFill>
                <a:latin typeface="+mn-lt"/>
                <a:ea typeface="+mn-ea"/>
                <a:cs typeface="+mn-cs"/>
              </a:rPr>
              <a:t> Archiver.</a:t>
            </a: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The CHAVE</a:t>
            </a:r>
            <a:r>
              <a:rPr lang="en-US" sz="1200" b="0" i="0" u="none" strike="noStrike" kern="1200" baseline="30000" dirty="0">
                <a:solidFill>
                  <a:schemeClr val="tx1"/>
                </a:solidFill>
                <a:latin typeface="+mn-lt"/>
                <a:ea typeface="+mn-ea"/>
                <a:cs typeface="+mn-cs"/>
              </a:rPr>
              <a:t>TM</a:t>
            </a:r>
            <a:r>
              <a:rPr lang="en-US" sz="1200" b="0" i="0" u="none" strike="noStrike" kern="1200" baseline="0" dirty="0">
                <a:solidFill>
                  <a:schemeClr val="tx1"/>
                </a:solidFill>
                <a:latin typeface="+mn-lt"/>
                <a:ea typeface="+mn-ea"/>
                <a:cs typeface="+mn-cs"/>
              </a:rPr>
              <a:t> video security solution offers:</a:t>
            </a:r>
          </a:p>
          <a:p>
            <a:pPr marL="171450" indent="-171450">
              <a:buFontTx/>
              <a:buChar char="-"/>
            </a:pPr>
            <a:r>
              <a:rPr lang="en-US" sz="1200" b="0" i="0" u="none" strike="noStrike" kern="1200" baseline="0" dirty="0">
                <a:solidFill>
                  <a:schemeClr val="tx1"/>
                </a:solidFill>
                <a:latin typeface="+mn-lt"/>
                <a:ea typeface="+mn-ea"/>
                <a:cs typeface="+mn-cs"/>
              </a:rPr>
              <a:t>End-to-end data encryption (both in-transit and at-rest)</a:t>
            </a:r>
          </a:p>
          <a:p>
            <a:pPr marL="171450" indent="-171450">
              <a:buFontTx/>
              <a:buChar char="-"/>
            </a:pPr>
            <a:r>
              <a:rPr lang="en-US" sz="1200" b="0" i="0" u="none" strike="noStrike" kern="1200" baseline="0" dirty="0">
                <a:solidFill>
                  <a:schemeClr val="tx1"/>
                </a:solidFill>
                <a:latin typeface="+mn-lt"/>
                <a:ea typeface="+mn-ea"/>
                <a:cs typeface="+mn-cs"/>
              </a:rPr>
              <a:t>Authentication via multi-factor smart card credentials*</a:t>
            </a:r>
          </a:p>
          <a:p>
            <a:pPr marL="171450" indent="-171450">
              <a:buFontTx/>
              <a:buChar char="-"/>
            </a:pPr>
            <a:r>
              <a:rPr lang="en-US" sz="1200" b="0" i="0" u="none" strike="noStrike" kern="1200" baseline="0" dirty="0">
                <a:solidFill>
                  <a:schemeClr val="tx1"/>
                </a:solidFill>
                <a:latin typeface="+mn-lt"/>
                <a:ea typeface="+mn-ea"/>
                <a:cs typeface="+mn-cs"/>
              </a:rPr>
              <a:t>Camera password log-on is lock-out by default**.</a:t>
            </a:r>
          </a:p>
          <a:p>
            <a:pPr marL="171450" indent="-171450">
              <a:buFontTx/>
              <a:buChar char="-"/>
            </a:pPr>
            <a:r>
              <a:rPr lang="en-US" sz="1200" b="0" i="0" u="none" strike="noStrike" kern="1200" baseline="0" dirty="0">
                <a:solidFill>
                  <a:schemeClr val="tx1"/>
                </a:solidFill>
                <a:latin typeface="+mn-lt"/>
                <a:ea typeface="+mn-ea"/>
                <a:cs typeface="+mn-cs"/>
              </a:rPr>
              <a:t>Secure connection of internet and untrusted network connects</a:t>
            </a:r>
          </a:p>
          <a:p>
            <a:pPr marL="171450" indent="-171450">
              <a:buFontTx/>
              <a:buChar char="-"/>
            </a:pPr>
            <a:r>
              <a:rPr lang="en-US" sz="1200" b="0" i="0" u="none" strike="noStrike" kern="1200" baseline="0" dirty="0">
                <a:solidFill>
                  <a:schemeClr val="tx1"/>
                </a:solidFill>
                <a:latin typeface="+mn-lt"/>
                <a:ea typeface="+mn-ea"/>
                <a:cs typeface="+mn-cs"/>
              </a:rPr>
              <a:t>Public Key infrastructure </a:t>
            </a:r>
          </a:p>
          <a:p>
            <a:pPr marL="0" indent="0">
              <a:buFontTx/>
              <a:buNone/>
            </a:pPr>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 Smartcards and card readers are issued by the government or commercially once face-to-face identity checks and background checks have been completed satisfactorily, and can be enhanced with PIN and biometric (such as fingerprint) authentication.</a:t>
            </a:r>
          </a:p>
          <a:p>
            <a:pPr marL="0" indent="0">
              <a:buFontTx/>
              <a:buNone/>
            </a:pPr>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 An extra level of security. </a:t>
            </a:r>
            <a:r>
              <a:rPr lang="en-US" sz="1200" kern="1200" dirty="0">
                <a:solidFill>
                  <a:schemeClr val="tx1"/>
                </a:solidFill>
                <a:effectLst/>
                <a:latin typeface="+mn-lt"/>
                <a:ea typeface="+mn-ea"/>
                <a:cs typeface="+mn-cs"/>
              </a:rPr>
              <a:t>The use of smartcards makes them unnecessary, and therefore eliminates the risk of password-sharing, ‘brute force’ password-guessing and the inconvenience of constant password management, e.g. monthly resets.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Bosch CHAVE</a:t>
            </a:r>
            <a:r>
              <a:rPr lang="en-US" sz="1200" b="1" i="0" u="none" strike="noStrike" kern="1200" baseline="30000" dirty="0">
                <a:solidFill>
                  <a:schemeClr val="tx1"/>
                </a:solidFill>
                <a:latin typeface="+mn-lt"/>
                <a:ea typeface="+mn-ea"/>
                <a:cs typeface="+mn-cs"/>
              </a:rPr>
              <a:t>TM</a:t>
            </a:r>
            <a:r>
              <a:rPr lang="en-US" sz="1200" b="1" i="0" u="none" strike="noStrike" kern="1200" baseline="0" dirty="0">
                <a:solidFill>
                  <a:schemeClr val="tx1"/>
                </a:solidFill>
                <a:latin typeface="+mn-lt"/>
                <a:ea typeface="+mn-ea"/>
                <a:cs typeface="+mn-cs"/>
              </a:rPr>
              <a:t>-enabled cameras</a:t>
            </a:r>
          </a:p>
          <a:p>
            <a:r>
              <a:rPr lang="en-US" sz="1200" kern="1200" dirty="0">
                <a:solidFill>
                  <a:schemeClr val="tx1"/>
                </a:solidFill>
                <a:effectLst/>
                <a:latin typeface="+mn-lt"/>
                <a:ea typeface="+mn-ea"/>
                <a:cs typeface="+mn-cs"/>
              </a:rPr>
              <a:t>Video data is encrypted directly at the point of capture via a CHAVE</a:t>
            </a:r>
            <a:r>
              <a:rPr lang="en-US" sz="1200" kern="1200"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-enabled Bosch camera, and remains encrypted throughout the entire video security network, so even in the unlikely situation of a cybercriminal gaining access to data it cannot be decrypted without authorized credentials.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CHAVE</a:t>
            </a:r>
            <a:r>
              <a:rPr lang="en-US" sz="1200" kern="1200" cap="small"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 also sets a precedence in the category by not using passwords. Password sign-on for CHAVE</a:t>
            </a:r>
            <a:r>
              <a:rPr lang="en-US" sz="1200" kern="1200"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-enabled cameras is locked-out by default adding an additional layer of security. The use of smartcards makes them unnecessary, and therefore eliminates the risk of password-sharing, ‘brute force’ password-guessing and the inconvenience of constant password management, e.g. monthly resets.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Bosch IP cameras use a unique embedded Trusted Platform Module to ensure the highest data security. Bosch CHAVE™-enabled cameras add an extra layer of protection that meets Federal Information Processing Standard (FIPS) Publication 140-2 Level 3 cryptographic validation requirements from NIST. Using techniques known as Public Key Infrastructure (PKI) and Transport Layer Security (TLS), Bosch CHAVE™-enabled cameras allow secure communications over the Internet and other untrusted network connections. </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camera compatibility, CHAVE</a:t>
            </a:r>
            <a:r>
              <a:rPr lang="en-US" sz="1200" kern="1200" cap="small" baseline="30000" dirty="0">
                <a:solidFill>
                  <a:schemeClr val="tx1"/>
                </a:solidFill>
                <a:effectLst/>
                <a:latin typeface="+mn-lt"/>
                <a:ea typeface="+mn-ea"/>
                <a:cs typeface="+mn-cs"/>
              </a:rPr>
              <a:t> TM</a:t>
            </a:r>
            <a:r>
              <a:rPr lang="en-US" sz="1200" kern="1200" dirty="0">
                <a:solidFill>
                  <a:schemeClr val="tx1"/>
                </a:solidFill>
                <a:effectLst/>
                <a:latin typeface="+mn-lt"/>
                <a:ea typeface="+mn-ea"/>
                <a:cs typeface="+mn-cs"/>
              </a:rPr>
              <a:t> -enabled Bosch cameras offer unique and strong cryptographic login via smartcards and can be preloaded with Federally or commercially Trusted signed X.509 Digital Certificates, and feature an embedded Trusted Platform Module (TPM) to securely store cryptographic keys and digital certificates. The cameras also meet Federal Information Processing Standard (FIPS) Publication 140-2 Level 3 cryptographic validation requirements.</a:t>
            </a:r>
            <a:endParaRPr lang="en-US" sz="1200" b="0" i="0" u="none" strike="noStrike" kern="1200" baseline="0" dirty="0">
              <a:solidFill>
                <a:schemeClr val="tx1"/>
              </a:solidFill>
              <a:latin typeface="+mn-lt"/>
              <a:ea typeface="+mn-ea"/>
              <a:cs typeface="+mn-cs"/>
            </a:endParaRPr>
          </a:p>
          <a:p>
            <a:endParaRPr lang="en-US" dirty="0"/>
          </a:p>
          <a:p>
            <a:r>
              <a:rPr lang="en-US" sz="1200" u="sng" kern="1200" dirty="0">
                <a:solidFill>
                  <a:schemeClr val="tx1"/>
                </a:solidFill>
                <a:effectLst/>
                <a:latin typeface="+mn-lt"/>
                <a:ea typeface="+mn-ea"/>
                <a:cs typeface="+mn-cs"/>
              </a:rPr>
              <a:t>It is a trusted solution</a:t>
            </a:r>
            <a:r>
              <a:rPr lang="en-US" sz="1200" kern="1200" dirty="0">
                <a:solidFill>
                  <a:schemeClr val="tx1"/>
                </a:solidFill>
                <a:effectLst/>
                <a:latin typeface="+mn-lt"/>
                <a:ea typeface="+mn-ea"/>
                <a:cs typeface="+mn-cs"/>
              </a:rPr>
              <a:t>. Digital certificates from trusted Certificate Authority </a:t>
            </a:r>
            <a:r>
              <a:rPr lang="en-US" sz="1200" kern="1200" dirty="0" err="1">
                <a:solidFill>
                  <a:schemeClr val="tx1"/>
                </a:solidFill>
                <a:effectLst/>
                <a:latin typeface="+mn-lt"/>
                <a:ea typeface="+mn-ea"/>
                <a:cs typeface="+mn-cs"/>
              </a:rPr>
              <a:t>SecureXperts</a:t>
            </a:r>
            <a:r>
              <a:rPr lang="en-US" sz="1200" kern="1200" dirty="0">
                <a:solidFill>
                  <a:schemeClr val="tx1"/>
                </a:solidFill>
                <a:effectLst/>
                <a:latin typeface="+mn-lt"/>
                <a:ea typeface="+mn-ea"/>
                <a:cs typeface="+mn-cs"/>
              </a:rPr>
              <a:t> establish a secure system. Communication between devices can only take place after both devices have been verified via certificates. In the Bosch CHAVE</a:t>
            </a:r>
            <a:r>
              <a:rPr lang="en-US" sz="1200" kern="1200" cap="small" baseline="30000" dirty="0">
                <a:solidFill>
                  <a:schemeClr val="tx1"/>
                </a:solidFill>
                <a:effectLst/>
                <a:latin typeface="+mn-lt"/>
                <a:ea typeface="+mn-ea"/>
                <a:cs typeface="+mn-cs"/>
              </a:rPr>
              <a:t> TM</a:t>
            </a:r>
            <a:r>
              <a:rPr lang="en-US" sz="1200" kern="1200" dirty="0">
                <a:solidFill>
                  <a:schemeClr val="tx1"/>
                </a:solidFill>
                <a:effectLst/>
                <a:latin typeface="+mn-lt"/>
                <a:ea typeface="+mn-ea"/>
                <a:cs typeface="+mn-cs"/>
              </a:rPr>
              <a:t> -enabled cameras is a Trusted Platform Module (TPM) that implements the on-camera security features and securely stores signed digital certificates issued by </a:t>
            </a:r>
            <a:r>
              <a:rPr lang="en-US" sz="1200" kern="1200" dirty="0" err="1">
                <a:solidFill>
                  <a:schemeClr val="tx1"/>
                </a:solidFill>
                <a:effectLst/>
                <a:latin typeface="+mn-lt"/>
                <a:ea typeface="+mn-ea"/>
                <a:cs typeface="+mn-cs"/>
              </a:rPr>
              <a:t>SecureXperts</a:t>
            </a:r>
            <a:r>
              <a:rPr lang="en-US" sz="1200" kern="1200" dirty="0">
                <a:solidFill>
                  <a:schemeClr val="tx1"/>
                </a:solidFill>
                <a:effectLst/>
                <a:latin typeface="+mn-lt"/>
                <a:ea typeface="+mn-ea"/>
                <a:cs typeface="+mn-cs"/>
              </a:rPr>
              <a:t>.</a:t>
            </a:r>
            <a:endParaRPr lang="en-US" dirty="0"/>
          </a:p>
          <a:p>
            <a:endParaRPr lang="en-US" dirty="0"/>
          </a:p>
          <a:p>
            <a:r>
              <a:rPr lang="en-US" b="1" dirty="0"/>
              <a:t>Complete IP video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Providing a complete solution, </a:t>
            </a:r>
            <a:r>
              <a:rPr lang="en-US" dirty="0" err="1"/>
              <a:t>Genetec’s</a:t>
            </a:r>
            <a:r>
              <a:rPr lang="en-US" dirty="0"/>
              <a:t> open-architecture, unified security platform </a:t>
            </a:r>
            <a:r>
              <a:rPr lang="en-US" sz="1200" dirty="0"/>
              <a:t>Security Center 5.7 SR2 is CHAVE</a:t>
            </a:r>
            <a:r>
              <a:rPr lang="en-US" sz="1200" baseline="30000" dirty="0"/>
              <a:t>™ </a:t>
            </a:r>
            <a:r>
              <a:rPr lang="en-US" sz="1200" dirty="0"/>
              <a:t>enabled</a:t>
            </a:r>
            <a:r>
              <a:rPr lang="en-US" dirty="0"/>
              <a:t>, supporting the use of end user</a:t>
            </a:r>
            <a:r>
              <a:rPr lang="en-US" baseline="0" dirty="0"/>
              <a:t> </a:t>
            </a:r>
            <a:r>
              <a:rPr lang="en-US" dirty="0"/>
              <a:t>smart cards and Federal</a:t>
            </a:r>
            <a:r>
              <a:rPr lang="en-US" baseline="0" dirty="0"/>
              <a:t> or commercial trusted X.509 </a:t>
            </a:r>
            <a:r>
              <a:rPr lang="en-US" dirty="0"/>
              <a:t>digital certificates for authentication and encryption. Users must authenticate with a unique smart card credential in order to gain access to Security Center and video from CHAVE™-enabled Bosch cameras.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 Center also uses the latest encryption standards such as TLS, AES-128, and RSA, which results in more secure communications between all Security Center client and server applications.</a:t>
            </a:r>
          </a:p>
          <a:p>
            <a:endParaRPr lang="en-US" dirty="0"/>
          </a:p>
          <a:p>
            <a:r>
              <a:rPr lang="en-US" dirty="0"/>
              <a:t>CHAVE-enabled</a:t>
            </a:r>
            <a:r>
              <a:rPr lang="en-US" baseline="0" dirty="0"/>
              <a:t> IP cameras:</a:t>
            </a:r>
          </a:p>
          <a:p>
            <a:pPr marL="171450" indent="-171450">
              <a:buFontTx/>
              <a:buChar char="-"/>
            </a:pPr>
            <a:r>
              <a:rPr lang="en-US" baseline="0" dirty="0"/>
              <a:t>FLEXIDOME IP starlight 7000 VR</a:t>
            </a:r>
          </a:p>
          <a:p>
            <a:pPr marL="171450" indent="-171450">
              <a:buFontTx/>
              <a:buChar char="-"/>
            </a:pPr>
            <a:r>
              <a:rPr lang="en-US" baseline="0" dirty="0"/>
              <a:t>DINION IP starlight 8000 MP</a:t>
            </a:r>
          </a:p>
          <a:p>
            <a:pPr marL="171450" indent="-171450">
              <a:buFontTx/>
              <a:buChar char="-"/>
            </a:pPr>
            <a:r>
              <a:rPr lang="en-US" baseline="0" dirty="0"/>
              <a:t>FLEXIDOME IP panoramic 7000 MP</a:t>
            </a:r>
          </a:p>
          <a:p>
            <a:pPr marL="171450" indent="-171450">
              <a:buFontTx/>
              <a:buChar char="-"/>
            </a:pPr>
            <a:r>
              <a:rPr lang="en-US" baseline="0" dirty="0"/>
              <a:t>AUTODOME IP starlight 7000 HD</a:t>
            </a:r>
          </a:p>
          <a:p>
            <a:pPr marL="171450" indent="-171450">
              <a:buFontTx/>
              <a:buChar char="-"/>
            </a:pPr>
            <a:r>
              <a:rPr lang="en-US" baseline="0" dirty="0"/>
              <a:t>MIC IP starlight 7000 HD</a:t>
            </a:r>
          </a:p>
          <a:p>
            <a:pPr marL="171450" indent="-171450">
              <a:buFontTx/>
              <a:buChar char="-"/>
            </a:pPr>
            <a:r>
              <a:rPr lang="en-US" baseline="0" dirty="0"/>
              <a:t>DINION IP imager 9000 HD</a:t>
            </a:r>
            <a:endParaRPr lang="en-US" dirty="0"/>
          </a:p>
        </p:txBody>
      </p:sp>
      <p:sp>
        <p:nvSpPr>
          <p:cNvPr id="4" name="Slide Number Placeholder 3"/>
          <p:cNvSpPr>
            <a:spLocks noGrp="1"/>
          </p:cNvSpPr>
          <p:nvPr>
            <p:ph type="sldNum" sz="quarter" idx="10"/>
          </p:nvPr>
        </p:nvSpPr>
        <p:spPr/>
        <p:txBody>
          <a:bodyPr/>
          <a:lstStyle/>
          <a:p>
            <a:fld id="{6C3EAD0E-FCA8-4384-9B64-5C180C18BCF1}" type="slidenum">
              <a:rPr lang="en-US" smtClean="0"/>
              <a:t>28</a:t>
            </a:fld>
            <a:endParaRPr lang="en-US"/>
          </a:p>
        </p:txBody>
      </p:sp>
    </p:spTree>
    <p:extLst>
      <p:ext uri="{BB962C8B-B14F-4D97-AF65-F5344CB8AC3E}">
        <p14:creationId xmlns:p14="http://schemas.microsoft.com/office/powerpoint/2010/main" val="970678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Malware aimed at gaining control of systems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•Uploading of 3rd party software not possible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•Firmware updates by Bosch signed files only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•Fuzz testing to protect against vulnerabilities associated with memory corruption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Privilege misuse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•User access management in the cameras, recording solutions and software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Physical theft or loss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•Tamper protection standard on all Bosch network video security cameras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•Unique built-in Trusted Platform Module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Side channel attacks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•Unique built-in Trusted Platform Module (TPM) safely stores private keys for encryption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Distributed Denial of Service (DDoS)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•Embedded Login Firewall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C427A1-A42E-4541-8805-B073D0A75A9A}" type="slidenum">
              <a:rPr lang="en-US" smtClean="0"/>
              <a:t>31</a:t>
            </a:fld>
            <a:endParaRPr lang="en-US"/>
          </a:p>
        </p:txBody>
      </p:sp>
    </p:spTree>
    <p:extLst>
      <p:ext uri="{BB962C8B-B14F-4D97-AF65-F5344CB8AC3E}">
        <p14:creationId xmlns:p14="http://schemas.microsoft.com/office/powerpoint/2010/main" val="260687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u="sng" kern="1200" dirty="0">
                <a:solidFill>
                  <a:schemeClr val="tx1"/>
                </a:solidFill>
                <a:effectLst/>
                <a:latin typeface="+mn-lt"/>
                <a:ea typeface="+mn-ea"/>
                <a:cs typeface="+mn-cs"/>
              </a:rPr>
              <a:t>Note: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 end-to-end data security solution with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VRM (Video Recording Manager) cannot be used.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 end-to-end data security solution is required, </a:t>
            </a:r>
            <a:r>
              <a:rPr lang="en-US" sz="1200" kern="1200" dirty="0" err="1">
                <a:solidFill>
                  <a:schemeClr val="tx1"/>
                </a:solidFill>
                <a:effectLst/>
                <a:latin typeface="+mn-lt"/>
                <a:ea typeface="+mn-ea"/>
                <a:cs typeface="+mn-cs"/>
              </a:rPr>
              <a:t>Genetec’s</a:t>
            </a:r>
            <a:r>
              <a:rPr lang="en-US" sz="1200" kern="1200" dirty="0">
                <a:solidFill>
                  <a:schemeClr val="tx1"/>
                </a:solidFill>
                <a:effectLst/>
                <a:latin typeface="+mn-lt"/>
                <a:ea typeface="+mn-ea"/>
                <a:cs typeface="+mn-cs"/>
              </a:rPr>
              <a:t> Archiver needs to be used so that data transfer to and from the archiver is encrypted via SRTP.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 is also working on the integration of wireless intercom systems from RTS/Telex: </a:t>
            </a:r>
            <a:r>
              <a:rPr lang="en-US" sz="1200" b="1" kern="1200" dirty="0">
                <a:solidFill>
                  <a:schemeClr val="tx1"/>
                </a:solidFill>
                <a:effectLst/>
                <a:latin typeface="+mn-lt"/>
                <a:ea typeface="+mn-ea"/>
                <a:cs typeface="+mn-cs"/>
              </a:rPr>
              <a:t>Radio Dispatch</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will be integrated in </a:t>
            </a:r>
            <a:r>
              <a:rPr lang="en-US" sz="1200" kern="1200" dirty="0" err="1">
                <a:solidFill>
                  <a:schemeClr val="tx1"/>
                </a:solidFill>
                <a:effectLst/>
                <a:latin typeface="+mn-lt"/>
                <a:ea typeface="+mn-ea"/>
                <a:cs typeface="+mn-cs"/>
              </a:rPr>
              <a:t>Genetec’s</a:t>
            </a:r>
            <a:r>
              <a:rPr lang="en-US" sz="1200" kern="1200" dirty="0">
                <a:solidFill>
                  <a:schemeClr val="tx1"/>
                </a:solidFill>
                <a:effectLst/>
                <a:latin typeface="+mn-lt"/>
                <a:ea typeface="+mn-ea"/>
                <a:cs typeface="+mn-cs"/>
              </a:rPr>
              <a:t> Security Center </a:t>
            </a:r>
            <a:r>
              <a:rPr lang="en-US" sz="1200" kern="1200" dirty="0" err="1">
                <a:solidFill>
                  <a:schemeClr val="tx1"/>
                </a:solidFill>
                <a:effectLst/>
                <a:latin typeface="+mn-lt"/>
                <a:ea typeface="+mn-ea"/>
                <a:cs typeface="+mn-cs"/>
              </a:rPr>
              <a:t>Sipelia</a:t>
            </a:r>
            <a:r>
              <a:rPr lang="en-US" sz="1200" kern="1200" dirty="0">
                <a:solidFill>
                  <a:schemeClr val="tx1"/>
                </a:solidFill>
                <a:effectLst/>
                <a:latin typeface="+mn-lt"/>
                <a:ea typeface="+mn-ea"/>
                <a:cs typeface="+mn-cs"/>
              </a:rPr>
              <a:t> module. Interface is C-soft (Integration on request by </a:t>
            </a:r>
            <a:r>
              <a:rPr lang="en-US" sz="1200" kern="1200" dirty="0" err="1">
                <a:solidFill>
                  <a:schemeClr val="tx1"/>
                </a:solidFill>
                <a:effectLst/>
                <a:latin typeface="+mn-lt"/>
                <a:ea typeface="+mn-ea"/>
                <a:cs typeface="+mn-cs"/>
              </a:rPr>
              <a:t>Genetec</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Integration is expected to be completed by the end of 2018.</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FPA 5000 integration is done via OPC (Open Communication Protocol) and is a basic integration.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B895BCA-9A91-4EBE-99EF-A14B9FBEFB1D}" type="slidenum">
              <a:rPr lang="en-US" smtClean="0"/>
              <a:t>34</a:t>
            </a:fld>
            <a:endParaRPr lang="en-US"/>
          </a:p>
        </p:txBody>
      </p:sp>
    </p:spTree>
    <p:extLst>
      <p:ext uri="{BB962C8B-B14F-4D97-AF65-F5344CB8AC3E}">
        <p14:creationId xmlns:p14="http://schemas.microsoft.com/office/powerpoint/2010/main" val="120504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6C7F7-BBB0-4F0F-BCE9-ADCC036F029E}" type="slidenum">
              <a:rPr lang="en-US" smtClean="0"/>
              <a:t>3</a:t>
            </a:fld>
            <a:endParaRPr lang="en-US"/>
          </a:p>
        </p:txBody>
      </p:sp>
    </p:spTree>
    <p:extLst>
      <p:ext uri="{BB962C8B-B14F-4D97-AF65-F5344CB8AC3E}">
        <p14:creationId xmlns:p14="http://schemas.microsoft.com/office/powerpoint/2010/main" val="129303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Bosch </a:t>
            </a:r>
            <a:r>
              <a:rPr lang="en-US" sz="1200" b="1" kern="1200" dirty="0" err="1">
                <a:solidFill>
                  <a:schemeClr val="tx1"/>
                </a:solidFill>
                <a:effectLst/>
                <a:latin typeface="+mn-lt"/>
                <a:ea typeface="+mn-ea"/>
                <a:cs typeface="+mn-cs"/>
              </a:rPr>
              <a:t>IoT</a:t>
            </a:r>
            <a:r>
              <a:rPr lang="en-US" sz="1200" b="1" kern="1200" dirty="0">
                <a:solidFill>
                  <a:schemeClr val="tx1"/>
                </a:solidFill>
                <a:effectLst/>
                <a:latin typeface="+mn-lt"/>
                <a:ea typeface="+mn-ea"/>
                <a:cs typeface="+mn-cs"/>
              </a:rPr>
              <a:t> manifesto </a:t>
            </a:r>
            <a:r>
              <a:rPr lang="en-US" sz="1200" kern="1200" dirty="0">
                <a:solidFill>
                  <a:schemeClr val="tx1"/>
                </a:solidFill>
                <a:effectLst/>
                <a:latin typeface="+mn-lt"/>
                <a:ea typeface="+mn-ea"/>
                <a:cs typeface="+mn-cs"/>
              </a:rPr>
              <a:t>Connectivity is more than just technology. It’s part of our lives. It improves mobility, shapes the cities of the future, makes homes smarter, industries better connected, and healthcare more efficient. In every sphere, Bosch is working towards a connected world.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4</a:t>
            </a:fld>
            <a:endParaRPr lang="en-US"/>
          </a:p>
        </p:txBody>
      </p:sp>
    </p:spTree>
    <p:extLst>
      <p:ext uri="{BB962C8B-B14F-4D97-AF65-F5344CB8AC3E}">
        <p14:creationId xmlns:p14="http://schemas.microsoft.com/office/powerpoint/2010/main" val="159959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Video security is no longer isolated. Today, cameras are becoming an integral part of the vast digital connectivity infrastructure.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security devices, like the majority of devices these days, are becoming more and more ‘connected’. In fact, by 2025, it is expected that 75 billion devices will be connected to the Internet*.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Statista Research 2018.</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we need to take into consideration the changing role of video security within the Internet of Things to stay ahead of trends.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reality is, we cannot continue to simply shift cameras and boxes.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consider other challenges in order to lead the industry.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connected world brings enormous benefits.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connectivity is more than just technology.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part of our lives…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makes mobility safer and easier.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makes cities smarter, factories more productive and healthcare more efficient.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possibilities, like remotely controlling your home appliances or parking your car, provide fascination and fun.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clear that the Internet of Things brings us limitless possibilities that we should embrace and enjoy.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we should not be worried about the consequences, but be mindful of them and implement necessary measures such as data security.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B6C7F7-BBB0-4F0F-BCE9-ADCC036F029E}" type="slidenum">
              <a:rPr lang="en-US" smtClean="0"/>
              <a:t>5</a:t>
            </a:fld>
            <a:endParaRPr lang="en-US"/>
          </a:p>
        </p:txBody>
      </p:sp>
    </p:spTree>
    <p:extLst>
      <p:ext uri="{BB962C8B-B14F-4D97-AF65-F5344CB8AC3E}">
        <p14:creationId xmlns:p14="http://schemas.microsoft.com/office/powerpoint/2010/main" val="122309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Malware infection aimed at gaining control of systems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 codes entering the system via the downloading of new fake Software packages. Or by inserting storage media into a device which contains viruses, Worms etc.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Privilege misuse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a user has rights to access the system these privileges could become known to another person who could misuse those access rights.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 person leaving a company may retain their access rights for a period of time.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an internal person intentionally misuses his/her access rights against the company.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Physical theft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Cameras can be physically stolen to gain access to the network, or to avoid further recording of images.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Denial of Service attacks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Distributed Denial of Service (DDoS) attack is an attempt to make an online service unavailable by overwhelming it with traffic from multiple sources. Attacks can target a wide variety of important resources, from banks to news websites, and present a major challenge to people wishing to publish and access important information.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Side channel attacks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when a device is opened, or electro-magnetic waves are measured to find out what the device is executing at that moment. This kind of attack also makes it possible to use a spectrum analyzer to measure what the passcode is by simply analyzing the BUS traffic and/or the EMI spectrum of the device.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C427A1-A42E-4541-8805-B073D0A75A9A}" type="slidenum">
              <a:rPr lang="en-US" smtClean="0"/>
              <a:t>8</a:t>
            </a:fld>
            <a:endParaRPr lang="en-US"/>
          </a:p>
        </p:txBody>
      </p:sp>
    </p:spTree>
    <p:extLst>
      <p:ext uri="{BB962C8B-B14F-4D97-AF65-F5344CB8AC3E}">
        <p14:creationId xmlns:p14="http://schemas.microsoft.com/office/powerpoint/2010/main" val="195729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Connectivity and the collection of (personal) data also leads to more stringent regulations concerning its protection.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General Data Protection Regulation (GDPR)</a:t>
            </a:r>
            <a:r>
              <a:rPr lang="en-US" sz="1200" kern="1200" dirty="0">
                <a:solidFill>
                  <a:schemeClr val="tx1"/>
                </a:solidFill>
                <a:effectLst/>
                <a:latin typeface="+mn-lt"/>
                <a:ea typeface="+mn-ea"/>
                <a:cs typeface="+mn-cs"/>
              </a:rPr>
              <a:t> is one of the first official data protection acts but is certain to be followed by many others. This new set of rules govern how data controllers and data processors collect, use and share personal data. One of the main goals of GDPR is to protect the personal data of EU subjects and provide a new set of rights to individuals. Organizations have to build data and privacy protection into their system design and infrastructure. Businesses that do not comply will face hefty fines.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GDPR’s main goal is to unify and strengthen the data protection of individuals.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Personal data</a:t>
            </a:r>
            <a:r>
              <a:rPr lang="en-US" sz="1200" kern="1200" dirty="0">
                <a:solidFill>
                  <a:schemeClr val="tx1"/>
                </a:solidFill>
                <a:effectLst/>
                <a:latin typeface="+mn-lt"/>
                <a:ea typeface="+mn-ea"/>
                <a:cs typeface="+mn-cs"/>
              </a:rPr>
              <a:t> is defined as information that can identify a person, directly or indirectly, by reference to one or more factors specific to them.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May 24th, 2018, the EU Data Protection Directive will be updated for the first time since 1995.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directive is now becoming a regulation – or a comprehensive, enforceable law – and the drastic changes will affect organizations everywhere.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set of guidelines is known as the </a:t>
            </a:r>
            <a:r>
              <a:rPr lang="en-US" sz="1200" kern="1200" dirty="0">
                <a:solidFill>
                  <a:schemeClr val="tx1"/>
                </a:solidFill>
                <a:effectLst/>
                <a:latin typeface="+mn-lt"/>
                <a:ea typeface="+mn-ea"/>
                <a:cs typeface="+mn-cs"/>
                <a:hlinkClick r:id="rId3"/>
              </a:rPr>
              <a:t>EU GDPR</a:t>
            </a:r>
            <a:r>
              <a:rPr lang="en-US" sz="1200" kern="1200" dirty="0">
                <a:solidFill>
                  <a:schemeClr val="tx1"/>
                </a:solidFill>
                <a:effectLst/>
                <a:latin typeface="+mn-lt"/>
                <a:ea typeface="+mn-ea"/>
                <a:cs typeface="+mn-cs"/>
              </a:rPr>
              <a:t>. Here are the key pillars of the regulation: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•If personal data is to be collected, organizations have to get valid and explicit consent from the individuals.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•Individuals may withdraw their consent.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to be forgotten.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•Organizations have to erase personal data at the subject’s request, without undue delay.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•Risk and impact assessments.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•Organizations have to perform a privacy impact assessment, which states what personally identifiable information (PII) is collected and how that information is 	maintained, protected and shared.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•Privacy by design.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•Systems and technology across the organizations need to be designed to limit data collection, retention and accessibility.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•Breach notifications.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•Organizations have to notify the supervisory authority about data breaches involving personal data no later than 72 hours after becoming aware of the breach.</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•Users have the right to be informed about data breaches involving their personal data.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to access.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•This guideline relates to data portability.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•Upon request, organizations have to provide individuals with their personal data in a structured and commonly used format.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Enforcement date GDPR: 25 May 2018.</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9</a:t>
            </a:fld>
            <a:endParaRPr lang="en-US"/>
          </a:p>
        </p:txBody>
      </p:sp>
    </p:spTree>
    <p:extLst>
      <p:ext uri="{BB962C8B-B14F-4D97-AF65-F5344CB8AC3E}">
        <p14:creationId xmlns:p14="http://schemas.microsoft.com/office/powerpoint/2010/main" val="119665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Securing the privacy of data starts with considering the entire video security infrastructure: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•Cameras, servers, clients, video management, storage devices, network protocols and standard key infrastructures.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to plan for the worst, and assume that every cyberattack will be successful.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we have to continuously implement the latest measures (FW updates, security patches, latest technology) to minimize the risk of hacking, and ensure that (video) data captured is secure at all times – both in-transit (video/data streams) and at-rest (stored data).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consideration is the need to protect software, data, and functions from unauthorized access and manipulation in order to protect privacy.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to ensure that we meet local, regional and global legislation.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AC0168-2F47-4381-9C07-92DAB1E744B2}" type="slidenum">
              <a:rPr lang="en-US" smtClean="0"/>
              <a:t>12</a:t>
            </a:fld>
            <a:endParaRPr lang="en-US"/>
          </a:p>
        </p:txBody>
      </p:sp>
    </p:spTree>
    <p:extLst>
      <p:ext uri="{BB962C8B-B14F-4D97-AF65-F5344CB8AC3E}">
        <p14:creationId xmlns:p14="http://schemas.microsoft.com/office/powerpoint/2010/main" val="206429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mission-critical video security projects, one name you can count on is </a:t>
            </a:r>
            <a:r>
              <a:rPr lang="en-US" dirty="0" err="1"/>
              <a:t>Genetec</a:t>
            </a:r>
            <a:r>
              <a:rPr lang="en-US" dirty="0"/>
              <a:t>. Having access to the VMS expertise of </a:t>
            </a:r>
            <a:r>
              <a:rPr lang="en-US" dirty="0" err="1"/>
              <a:t>Genetec</a:t>
            </a:r>
            <a:r>
              <a:rPr lang="en-US" dirty="0"/>
              <a:t> and the innovation behind Bosch surveillance cameras gives you the upper hand over the hackers, because Bosch cameras are fully integrated with </a:t>
            </a:r>
            <a:r>
              <a:rPr lang="en-US" dirty="0" err="1"/>
              <a:t>Genetec</a:t>
            </a:r>
            <a:r>
              <a:rPr lang="en-US" dirty="0"/>
              <a:t> systems, resulting in an end-to-end data security solution incorporating all Bosch network video surveillance cameras, plus </a:t>
            </a:r>
            <a:r>
              <a:rPr lang="en-US" dirty="0" err="1"/>
              <a:t>Genetec</a:t>
            </a:r>
            <a:r>
              <a:rPr lang="en-US" dirty="0"/>
              <a:t> Archiver and Security Center. All network-wide communications between Bosch cameras and </a:t>
            </a:r>
            <a:r>
              <a:rPr lang="en-US" dirty="0" err="1"/>
              <a:t>Genetec</a:t>
            </a:r>
            <a:r>
              <a:rPr lang="en-US" dirty="0"/>
              <a:t> Archiver and Security Center are assigned an authentication key. This electronic signature enables us to verify the legitimacy of network components like cameras or storage units, and viewing clients, making it possible to build an infrastructure of trust before network-wide communications start. </a:t>
            </a:r>
          </a:p>
        </p:txBody>
      </p:sp>
      <p:sp>
        <p:nvSpPr>
          <p:cNvPr id="4" name="Slide Number Placeholder 3"/>
          <p:cNvSpPr>
            <a:spLocks noGrp="1"/>
          </p:cNvSpPr>
          <p:nvPr>
            <p:ph type="sldNum" sz="quarter" idx="10"/>
          </p:nvPr>
        </p:nvSpPr>
        <p:spPr/>
        <p:txBody>
          <a:bodyPr/>
          <a:lstStyle/>
          <a:p>
            <a:fld id="{ADAC0168-2F47-4381-9C07-92DAB1E744B2}" type="slidenum">
              <a:rPr lang="en-US" smtClean="0"/>
              <a:t>13</a:t>
            </a:fld>
            <a:endParaRPr lang="en-US"/>
          </a:p>
        </p:txBody>
      </p:sp>
    </p:spTree>
    <p:extLst>
      <p:ext uri="{BB962C8B-B14F-4D97-AF65-F5344CB8AC3E}">
        <p14:creationId xmlns:p14="http://schemas.microsoft.com/office/powerpoint/2010/main" val="562832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dirty="0"/>
              <a:t>Click to edit Master title style</a:t>
            </a:r>
            <a:endParaRPr lang="de-DE" dirty="0"/>
          </a:p>
        </p:txBody>
      </p:sp>
    </p:spTree>
    <p:extLst>
      <p:ext uri="{BB962C8B-B14F-4D97-AF65-F5344CB8AC3E}">
        <p14:creationId xmlns:p14="http://schemas.microsoft.com/office/powerpoint/2010/main" val="16429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0891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14095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90453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075" y="1295400"/>
            <a:ext cx="5060950" cy="4168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59425" y="1295400"/>
            <a:ext cx="5062538" cy="200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59425" y="3455988"/>
            <a:ext cx="5062538" cy="2008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94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44992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931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25243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695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66643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6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114129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188563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647537-AF66-1A46-8E56-6D562776878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2085" y="5641980"/>
            <a:ext cx="957115" cy="184822"/>
          </a:xfrm>
          <a:prstGeom prst="rect">
            <a:avLst/>
          </a:prstGeom>
        </p:spPr>
      </p:pic>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userDrawn="1">
            <p:custDataLst>
              <p:tags r:id="rId15"/>
            </p:custDataLst>
          </p:nvPr>
        </p:nvPicPr>
        <p:blipFill>
          <a:blip r:embed="rId1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userDrawn="1">
            <p:custDataLst>
              <p:tags r:id="rId16"/>
            </p:custDataLst>
          </p:nvPr>
        </p:nvPicPr>
        <p:blipFill>
          <a:blip r:embed="rId19">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2585631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67" userDrawn="1">
          <p15:clr>
            <a:srgbClr val="F26B43"/>
          </p15:clr>
        </p15:guide>
        <p15:guide id="2" pos="1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8.xml"/><Relationship Id="rId7" Type="http://schemas.openxmlformats.org/officeDocument/2006/relationships/slideLayout" Target="../slideLayouts/slideLayout1.xml"/><Relationship Id="rId12"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5.png"/><Relationship Id="rId5" Type="http://schemas.openxmlformats.org/officeDocument/2006/relationships/tags" Target="../tags/tag10.xml"/><Relationship Id="rId10" Type="http://schemas.openxmlformats.org/officeDocument/2006/relationships/image" Target="../media/image2.emf"/><Relationship Id="rId4" Type="http://schemas.openxmlformats.org/officeDocument/2006/relationships/tags" Target="../tags/tag9.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47.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46.png"/><Relationship Id="rId2" Type="http://schemas.openxmlformats.org/officeDocument/2006/relationships/tags" Target="../tags/tag110.xml"/><Relationship Id="rId16" Type="http://schemas.openxmlformats.org/officeDocument/2006/relationships/image" Target="../media/image45.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slideLayout" Target="../slideLayouts/slideLayout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s/_rels/slide11.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5.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126.xml"/></Relationships>
</file>

<file path=ppt/slides/_rels/slide12.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image" Target="../media/image2.emf"/><Relationship Id="rId3" Type="http://schemas.openxmlformats.org/officeDocument/2006/relationships/tags" Target="../tags/tag129.xml"/><Relationship Id="rId21" Type="http://schemas.openxmlformats.org/officeDocument/2006/relationships/tags" Target="../tags/tag147.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image" Target="../media/image49.png"/><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image" Target="../media/image51.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image" Target="../media/image48.jpeg"/><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notesSlide" Target="../notesSlides/notesSlide8.xml"/><Relationship Id="rId28" Type="http://schemas.openxmlformats.org/officeDocument/2006/relationships/image" Target="../media/image50.png"/><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image" Target="../media/image53.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slideLayout" Target="../slideLayouts/slideLayout2.xml"/><Relationship Id="rId27" Type="http://schemas.openxmlformats.org/officeDocument/2006/relationships/image" Target="../media/image3.png"/><Relationship Id="rId30"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54.jpeg"/><Relationship Id="rId3" Type="http://schemas.openxmlformats.org/officeDocument/2006/relationships/tags" Target="../tags/tag150.xml"/><Relationship Id="rId21" Type="http://schemas.openxmlformats.org/officeDocument/2006/relationships/image" Target="../media/image57.png"/><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notesSlide" Target="../notesSlides/notesSlide9.xml"/><Relationship Id="rId2" Type="http://schemas.openxmlformats.org/officeDocument/2006/relationships/tags" Target="../tags/tag149.xml"/><Relationship Id="rId16" Type="http://schemas.openxmlformats.org/officeDocument/2006/relationships/slideLayout" Target="../slideLayouts/slideLayout6.xml"/><Relationship Id="rId20" Type="http://schemas.openxmlformats.org/officeDocument/2006/relationships/image" Target="../media/image56.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image" Target="../media/image60.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image" Target="../media/image59.png"/><Relationship Id="rId10" Type="http://schemas.openxmlformats.org/officeDocument/2006/relationships/tags" Target="../tags/tag157.xml"/><Relationship Id="rId19" Type="http://schemas.openxmlformats.org/officeDocument/2006/relationships/image" Target="../media/image55.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5.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166.xml"/></Relationships>
</file>

<file path=ppt/slides/_rels/slide15.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image" Target="../media/image61.jpeg"/><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notesSlide" Target="../notesSlides/notesSlide10.xml"/><Relationship Id="rId2" Type="http://schemas.openxmlformats.org/officeDocument/2006/relationships/tags" Target="../tags/tag168.xml"/><Relationship Id="rId16" Type="http://schemas.openxmlformats.org/officeDocument/2006/relationships/image" Target="../media/image64.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slideLayout" Target="../slideLayouts/slideLayout4.xml"/><Relationship Id="rId5" Type="http://schemas.openxmlformats.org/officeDocument/2006/relationships/tags" Target="../tags/tag171.xml"/><Relationship Id="rId15" Type="http://schemas.openxmlformats.org/officeDocument/2006/relationships/image" Target="../media/image63.png"/><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notesSlide" Target="../notesSlides/notesSlide11.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Layout" Target="../slideLayouts/slideLayout13.xml"/><Relationship Id="rId2" Type="http://schemas.openxmlformats.org/officeDocument/2006/relationships/tags" Target="../tags/tag178.xml"/><Relationship Id="rId16" Type="http://schemas.openxmlformats.org/officeDocument/2006/relationships/image" Target="../media/image67.pn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66.png"/><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image" Target="../media/image71.png"/><Relationship Id="rId3" Type="http://schemas.openxmlformats.org/officeDocument/2006/relationships/tags" Target="../tags/tag190.xml"/><Relationship Id="rId21" Type="http://schemas.openxmlformats.org/officeDocument/2006/relationships/slideLayout" Target="../slideLayouts/slideLayout13.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image" Target="../media/image70.pn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image" Target="../media/image69.png"/><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notesSlide" Target="../notesSlides/notesSlide12.xml"/><Relationship Id="rId27"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image" Target="../media/image74.png"/><Relationship Id="rId3" Type="http://schemas.openxmlformats.org/officeDocument/2006/relationships/tags" Target="../tags/tag210.xml"/><Relationship Id="rId21" Type="http://schemas.openxmlformats.org/officeDocument/2006/relationships/tags" Target="../tags/tag228.xml"/><Relationship Id="rId34" Type="http://schemas.openxmlformats.org/officeDocument/2006/relationships/image" Target="../media/image73.png"/><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notesSlide" Target="../notesSlides/notesSlide13.xml"/><Relationship Id="rId33" Type="http://schemas.openxmlformats.org/officeDocument/2006/relationships/image" Target="../media/image72.png"/><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image" Target="../media/image68.png"/><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slideLayout" Target="../slideLayouts/slideLayout13.xml"/><Relationship Id="rId32" Type="http://schemas.openxmlformats.org/officeDocument/2006/relationships/image" Target="../media/image71.png"/><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image" Target="../media/image76.png"/><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image" Target="../media/image70.png"/><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image" Target="../media/image75.png"/><Relationship Id="rId30"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slideLayout" Target="../slideLayouts/slideLayout1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14.xml"/><Relationship Id="rId21" Type="http://schemas.openxmlformats.org/officeDocument/2006/relationships/image" Target="../media/image10.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notesSlide" Target="../notesSlides/notesSlide2.xml"/><Relationship Id="rId25" Type="http://schemas.openxmlformats.org/officeDocument/2006/relationships/image" Target="../media/image14.png"/><Relationship Id="rId2" Type="http://schemas.openxmlformats.org/officeDocument/2006/relationships/tags" Target="../tags/tag13.xml"/><Relationship Id="rId16" Type="http://schemas.openxmlformats.org/officeDocument/2006/relationships/slideLayout" Target="../slideLayouts/slideLayout4.xml"/><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13.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tags" Target="../tags/tag21.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image" Target="../media/image78.png"/><Relationship Id="rId3" Type="http://schemas.openxmlformats.org/officeDocument/2006/relationships/tags" Target="../tags/tag239.xml"/><Relationship Id="rId21" Type="http://schemas.openxmlformats.org/officeDocument/2006/relationships/image" Target="../media/image81.png"/><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image" Target="../media/image77.png"/><Relationship Id="rId2" Type="http://schemas.openxmlformats.org/officeDocument/2006/relationships/tags" Target="../tags/tag238.xml"/><Relationship Id="rId16" Type="http://schemas.openxmlformats.org/officeDocument/2006/relationships/notesSlide" Target="../notesSlides/notesSlide14.xml"/><Relationship Id="rId20" Type="http://schemas.openxmlformats.org/officeDocument/2006/relationships/image" Target="../media/image80.png"/><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image" Target="../media/image83.png"/><Relationship Id="rId5" Type="http://schemas.openxmlformats.org/officeDocument/2006/relationships/tags" Target="../tags/tag241.xml"/><Relationship Id="rId15" Type="http://schemas.openxmlformats.org/officeDocument/2006/relationships/slideLayout" Target="../slideLayouts/slideLayout2.xml"/><Relationship Id="rId23" Type="http://schemas.openxmlformats.org/officeDocument/2006/relationships/image" Target="../media/image82.png"/><Relationship Id="rId10" Type="http://schemas.openxmlformats.org/officeDocument/2006/relationships/tags" Target="../tags/tag246.xml"/><Relationship Id="rId19" Type="http://schemas.openxmlformats.org/officeDocument/2006/relationships/image" Target="../media/image79.png"/><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image" Target="../media/image78.png"/><Relationship Id="rId3" Type="http://schemas.openxmlformats.org/officeDocument/2006/relationships/tags" Target="../tags/tag253.xml"/><Relationship Id="rId21" Type="http://schemas.openxmlformats.org/officeDocument/2006/relationships/image" Target="../media/image82.png"/><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image" Target="../media/image77.png"/><Relationship Id="rId2" Type="http://schemas.openxmlformats.org/officeDocument/2006/relationships/tags" Target="../tags/tag252.xml"/><Relationship Id="rId16" Type="http://schemas.openxmlformats.org/officeDocument/2006/relationships/notesSlide" Target="../notesSlides/notesSlide15.xml"/><Relationship Id="rId20" Type="http://schemas.openxmlformats.org/officeDocument/2006/relationships/image" Target="../media/image80.pn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image" Target="../media/image83.png"/><Relationship Id="rId5" Type="http://schemas.openxmlformats.org/officeDocument/2006/relationships/tags" Target="../tags/tag255.xml"/><Relationship Id="rId15" Type="http://schemas.openxmlformats.org/officeDocument/2006/relationships/slideLayout" Target="../slideLayouts/slideLayout2.xml"/><Relationship Id="rId23" Type="http://schemas.openxmlformats.org/officeDocument/2006/relationships/image" Target="../media/image74.png"/><Relationship Id="rId10" Type="http://schemas.openxmlformats.org/officeDocument/2006/relationships/tags" Target="../tags/tag260.xml"/><Relationship Id="rId19" Type="http://schemas.openxmlformats.org/officeDocument/2006/relationships/image" Target="../media/image79.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image" Target="../media/image78.png"/><Relationship Id="rId3" Type="http://schemas.openxmlformats.org/officeDocument/2006/relationships/tags" Target="../tags/tag267.xml"/><Relationship Id="rId21" Type="http://schemas.openxmlformats.org/officeDocument/2006/relationships/image" Target="../media/image82.png"/><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image" Target="../media/image77.png"/><Relationship Id="rId2" Type="http://schemas.openxmlformats.org/officeDocument/2006/relationships/tags" Target="../tags/tag266.xml"/><Relationship Id="rId16" Type="http://schemas.openxmlformats.org/officeDocument/2006/relationships/notesSlide" Target="../notesSlides/notesSlide16.xml"/><Relationship Id="rId20" Type="http://schemas.openxmlformats.org/officeDocument/2006/relationships/image" Target="../media/image80.pn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24" Type="http://schemas.openxmlformats.org/officeDocument/2006/relationships/image" Target="../media/image83.png"/><Relationship Id="rId5" Type="http://schemas.openxmlformats.org/officeDocument/2006/relationships/tags" Target="../tags/tag269.xml"/><Relationship Id="rId15" Type="http://schemas.openxmlformats.org/officeDocument/2006/relationships/slideLayout" Target="../slideLayouts/slideLayout2.xml"/><Relationship Id="rId23" Type="http://schemas.openxmlformats.org/officeDocument/2006/relationships/image" Target="../media/image75.png"/><Relationship Id="rId10" Type="http://schemas.openxmlformats.org/officeDocument/2006/relationships/tags" Target="../tags/tag274.xml"/><Relationship Id="rId19" Type="http://schemas.openxmlformats.org/officeDocument/2006/relationships/image" Target="../media/image79.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image" Target="../media/image87.pn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86.jpe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notesSlide" Target="../notesSlides/notesSlide17.xml"/><Relationship Id="rId5" Type="http://schemas.openxmlformats.org/officeDocument/2006/relationships/tags" Target="../tags/tag283.xml"/><Relationship Id="rId10" Type="http://schemas.openxmlformats.org/officeDocument/2006/relationships/slideLayout" Target="../slideLayouts/slideLayout2.xml"/><Relationship Id="rId4" Type="http://schemas.openxmlformats.org/officeDocument/2006/relationships/tags" Target="../tags/tag282.xml"/><Relationship Id="rId9" Type="http://schemas.openxmlformats.org/officeDocument/2006/relationships/tags" Target="../tags/tag287.xml"/></Relationships>
</file>

<file path=ppt/slides/_rels/slide24.xml.rels><?xml version="1.0" encoding="UTF-8" standalone="yes"?>
<Relationships xmlns="http://schemas.openxmlformats.org/package/2006/relationships"><Relationship Id="rId8" Type="http://schemas.openxmlformats.org/officeDocument/2006/relationships/tags" Target="../tags/tag295.xml"/><Relationship Id="rId3" Type="http://schemas.openxmlformats.org/officeDocument/2006/relationships/tags" Target="../tags/tag290.xml"/><Relationship Id="rId7" Type="http://schemas.openxmlformats.org/officeDocument/2006/relationships/tags" Target="../tags/tag294.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image" Target="../media/image88.jpeg"/><Relationship Id="rId5" Type="http://schemas.openxmlformats.org/officeDocument/2006/relationships/tags" Target="../tags/tag292.xml"/><Relationship Id="rId10" Type="http://schemas.openxmlformats.org/officeDocument/2006/relationships/notesSlide" Target="../notesSlides/notesSlide18.xml"/><Relationship Id="rId4" Type="http://schemas.openxmlformats.org/officeDocument/2006/relationships/tags" Target="../tags/tag291.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slideLayout" Target="../slideLayouts/slideLayout1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s>
</file>

<file path=ppt/slides/_rels/slide26.xml.rels><?xml version="1.0" encoding="UTF-8" standalone="yes"?>
<Relationships xmlns="http://schemas.openxmlformats.org/package/2006/relationships"><Relationship Id="rId3" Type="http://schemas.openxmlformats.org/officeDocument/2006/relationships/tags" Target="../tags/tag304.xml"/><Relationship Id="rId7" Type="http://schemas.openxmlformats.org/officeDocument/2006/relationships/image" Target="../media/image5.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305.xml"/></Relationships>
</file>

<file path=ppt/slides/_rels/slide27.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image" Target="../media/image89.png"/><Relationship Id="rId3" Type="http://schemas.openxmlformats.org/officeDocument/2006/relationships/tags" Target="../tags/tag308.xml"/><Relationship Id="rId21" Type="http://schemas.openxmlformats.org/officeDocument/2006/relationships/tags" Target="../tags/tag326.xml"/><Relationship Id="rId34" Type="http://schemas.openxmlformats.org/officeDocument/2006/relationships/image" Target="../media/image93.png"/><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notesSlide" Target="../notesSlides/notesSlide19.xml"/><Relationship Id="rId33" Type="http://schemas.openxmlformats.org/officeDocument/2006/relationships/image" Target="../media/image92.png"/><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29" Type="http://schemas.openxmlformats.org/officeDocument/2006/relationships/image" Target="../media/image3.png"/><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slideLayout" Target="../slideLayouts/slideLayout6.xml"/><Relationship Id="rId32" Type="http://schemas.openxmlformats.org/officeDocument/2006/relationships/image" Target="../media/image91.png"/><Relationship Id="rId37" Type="http://schemas.openxmlformats.org/officeDocument/2006/relationships/image" Target="../media/image96.png"/><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image" Target="../media/image2.emf"/><Relationship Id="rId36" Type="http://schemas.openxmlformats.org/officeDocument/2006/relationships/image" Target="../media/image95.png"/><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image" Target="../media/image90.jpg"/><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microsoft.com/office/2007/relationships/hdphoto" Target="../media/hdphoto1.wdp"/><Relationship Id="rId30" Type="http://schemas.openxmlformats.org/officeDocument/2006/relationships/image" Target="../media/image49.png"/><Relationship Id="rId35" Type="http://schemas.openxmlformats.org/officeDocument/2006/relationships/image" Target="../media/image94.png"/></Relationships>
</file>

<file path=ppt/slides/_rels/slide28.xml.rels><?xml version="1.0" encoding="UTF-8" standalone="yes"?>
<Relationships xmlns="http://schemas.openxmlformats.org/package/2006/relationships"><Relationship Id="rId13" Type="http://schemas.openxmlformats.org/officeDocument/2006/relationships/tags" Target="../tags/tag341.xml"/><Relationship Id="rId18" Type="http://schemas.openxmlformats.org/officeDocument/2006/relationships/tags" Target="../tags/tag346.xml"/><Relationship Id="rId26" Type="http://schemas.openxmlformats.org/officeDocument/2006/relationships/tags" Target="../tags/tag354.xml"/><Relationship Id="rId39" Type="http://schemas.openxmlformats.org/officeDocument/2006/relationships/tags" Target="../tags/tag367.xml"/><Relationship Id="rId21" Type="http://schemas.openxmlformats.org/officeDocument/2006/relationships/tags" Target="../tags/tag349.xml"/><Relationship Id="rId34" Type="http://schemas.openxmlformats.org/officeDocument/2006/relationships/tags" Target="../tags/tag362.xml"/><Relationship Id="rId42" Type="http://schemas.openxmlformats.org/officeDocument/2006/relationships/tags" Target="../tags/tag370.xml"/><Relationship Id="rId47" Type="http://schemas.openxmlformats.org/officeDocument/2006/relationships/tags" Target="../tags/tag375.xml"/><Relationship Id="rId50" Type="http://schemas.openxmlformats.org/officeDocument/2006/relationships/notesSlide" Target="../notesSlides/notesSlide20.xml"/><Relationship Id="rId55" Type="http://schemas.openxmlformats.org/officeDocument/2006/relationships/image" Target="../media/image97.png"/><Relationship Id="rId63" Type="http://schemas.openxmlformats.org/officeDocument/2006/relationships/image" Target="../media/image105.png"/><Relationship Id="rId7" Type="http://schemas.openxmlformats.org/officeDocument/2006/relationships/tags" Target="../tags/tag335.xml"/><Relationship Id="rId2" Type="http://schemas.openxmlformats.org/officeDocument/2006/relationships/tags" Target="../tags/tag330.xml"/><Relationship Id="rId16" Type="http://schemas.openxmlformats.org/officeDocument/2006/relationships/tags" Target="../tags/tag344.xml"/><Relationship Id="rId20" Type="http://schemas.openxmlformats.org/officeDocument/2006/relationships/tags" Target="../tags/tag348.xml"/><Relationship Id="rId29" Type="http://schemas.openxmlformats.org/officeDocument/2006/relationships/tags" Target="../tags/tag357.xml"/><Relationship Id="rId41" Type="http://schemas.openxmlformats.org/officeDocument/2006/relationships/tags" Target="../tags/tag369.xml"/><Relationship Id="rId54" Type="http://schemas.openxmlformats.org/officeDocument/2006/relationships/image" Target="../media/image3.png"/><Relationship Id="rId62" Type="http://schemas.openxmlformats.org/officeDocument/2006/relationships/image" Target="../media/image104.png"/><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24" Type="http://schemas.openxmlformats.org/officeDocument/2006/relationships/tags" Target="../tags/tag352.xml"/><Relationship Id="rId32" Type="http://schemas.openxmlformats.org/officeDocument/2006/relationships/tags" Target="../tags/tag360.xml"/><Relationship Id="rId37" Type="http://schemas.openxmlformats.org/officeDocument/2006/relationships/tags" Target="../tags/tag365.xml"/><Relationship Id="rId40" Type="http://schemas.openxmlformats.org/officeDocument/2006/relationships/tags" Target="../tags/tag368.xml"/><Relationship Id="rId45" Type="http://schemas.openxmlformats.org/officeDocument/2006/relationships/tags" Target="../tags/tag373.xml"/><Relationship Id="rId53" Type="http://schemas.openxmlformats.org/officeDocument/2006/relationships/image" Target="../media/image2.emf"/><Relationship Id="rId58" Type="http://schemas.openxmlformats.org/officeDocument/2006/relationships/image" Target="../media/image100.png"/><Relationship Id="rId5" Type="http://schemas.openxmlformats.org/officeDocument/2006/relationships/tags" Target="../tags/tag333.xml"/><Relationship Id="rId15" Type="http://schemas.openxmlformats.org/officeDocument/2006/relationships/tags" Target="../tags/tag343.xml"/><Relationship Id="rId23" Type="http://schemas.openxmlformats.org/officeDocument/2006/relationships/tags" Target="../tags/tag351.xml"/><Relationship Id="rId28" Type="http://schemas.openxmlformats.org/officeDocument/2006/relationships/tags" Target="../tags/tag356.xml"/><Relationship Id="rId36" Type="http://schemas.openxmlformats.org/officeDocument/2006/relationships/tags" Target="../tags/tag364.xml"/><Relationship Id="rId49" Type="http://schemas.openxmlformats.org/officeDocument/2006/relationships/slideLayout" Target="../slideLayouts/slideLayout6.xml"/><Relationship Id="rId57" Type="http://schemas.openxmlformats.org/officeDocument/2006/relationships/image" Target="../media/image99.png"/><Relationship Id="rId61" Type="http://schemas.openxmlformats.org/officeDocument/2006/relationships/image" Target="../media/image103.png"/><Relationship Id="rId10" Type="http://schemas.openxmlformats.org/officeDocument/2006/relationships/tags" Target="../tags/tag338.xml"/><Relationship Id="rId19" Type="http://schemas.openxmlformats.org/officeDocument/2006/relationships/tags" Target="../tags/tag347.xml"/><Relationship Id="rId31" Type="http://schemas.openxmlformats.org/officeDocument/2006/relationships/tags" Target="../tags/tag359.xml"/><Relationship Id="rId44" Type="http://schemas.openxmlformats.org/officeDocument/2006/relationships/tags" Target="../tags/tag372.xml"/><Relationship Id="rId52" Type="http://schemas.microsoft.com/office/2007/relationships/hdphoto" Target="../media/hdphoto1.wdp"/><Relationship Id="rId60" Type="http://schemas.openxmlformats.org/officeDocument/2006/relationships/image" Target="../media/image102.png"/><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 Id="rId22" Type="http://schemas.openxmlformats.org/officeDocument/2006/relationships/tags" Target="../tags/tag350.xml"/><Relationship Id="rId27" Type="http://schemas.openxmlformats.org/officeDocument/2006/relationships/tags" Target="../tags/tag355.xml"/><Relationship Id="rId30" Type="http://schemas.openxmlformats.org/officeDocument/2006/relationships/tags" Target="../tags/tag358.xml"/><Relationship Id="rId35" Type="http://schemas.openxmlformats.org/officeDocument/2006/relationships/tags" Target="../tags/tag363.xml"/><Relationship Id="rId43" Type="http://schemas.openxmlformats.org/officeDocument/2006/relationships/tags" Target="../tags/tag371.xml"/><Relationship Id="rId48" Type="http://schemas.openxmlformats.org/officeDocument/2006/relationships/tags" Target="../tags/tag376.xml"/><Relationship Id="rId56" Type="http://schemas.openxmlformats.org/officeDocument/2006/relationships/image" Target="../media/image98.jpeg"/><Relationship Id="rId8" Type="http://schemas.openxmlformats.org/officeDocument/2006/relationships/tags" Target="../tags/tag336.xml"/><Relationship Id="rId51" Type="http://schemas.openxmlformats.org/officeDocument/2006/relationships/image" Target="../media/image89.png"/><Relationship Id="rId3" Type="http://schemas.openxmlformats.org/officeDocument/2006/relationships/tags" Target="../tags/tag331.xml"/><Relationship Id="rId12" Type="http://schemas.openxmlformats.org/officeDocument/2006/relationships/tags" Target="../tags/tag340.xml"/><Relationship Id="rId17" Type="http://schemas.openxmlformats.org/officeDocument/2006/relationships/tags" Target="../tags/tag345.xml"/><Relationship Id="rId25" Type="http://schemas.openxmlformats.org/officeDocument/2006/relationships/tags" Target="../tags/tag353.xml"/><Relationship Id="rId33" Type="http://schemas.openxmlformats.org/officeDocument/2006/relationships/tags" Target="../tags/tag361.xml"/><Relationship Id="rId38" Type="http://schemas.openxmlformats.org/officeDocument/2006/relationships/tags" Target="../tags/tag366.xml"/><Relationship Id="rId46" Type="http://schemas.openxmlformats.org/officeDocument/2006/relationships/tags" Target="../tags/tag374.xml"/><Relationship Id="rId59" Type="http://schemas.openxmlformats.org/officeDocument/2006/relationships/image" Target="../media/image101.png"/></Relationships>
</file>

<file path=ppt/slides/_rels/slide29.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image" Target="../media/image107.png"/><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image" Target="../media/image106.png"/><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slideLayout" Target="../slideLayouts/slideLayout2.xml"/><Relationship Id="rId5" Type="http://schemas.openxmlformats.org/officeDocument/2006/relationships/tags" Target="../tags/tag381.xml"/><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notesSlide" Target="../notesSlides/notesSlide3.xml"/><Relationship Id="rId3" Type="http://schemas.openxmlformats.org/officeDocument/2006/relationships/tags" Target="../tags/tag29.xml"/><Relationship Id="rId21" Type="http://schemas.openxmlformats.org/officeDocument/2006/relationships/image" Target="../media/image23.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Layout" Target="../slideLayouts/slideLayout4.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image" Target="../media/image22.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26.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25.png"/><Relationship Id="rId10" Type="http://schemas.openxmlformats.org/officeDocument/2006/relationships/tags" Target="../tags/tag36.xml"/><Relationship Id="rId19" Type="http://schemas.openxmlformats.org/officeDocument/2006/relationships/image" Target="../media/image21.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tags" Target="../tags/tag389.xml"/><Relationship Id="rId7" Type="http://schemas.openxmlformats.org/officeDocument/2006/relationships/image" Target="../media/image5.png"/><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390.xml"/></Relationships>
</file>

<file path=ppt/slides/_rels/slide31.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tags" Target="../tags/tag408.xml"/><Relationship Id="rId3" Type="http://schemas.openxmlformats.org/officeDocument/2006/relationships/tags" Target="../tags/tag393.xml"/><Relationship Id="rId21" Type="http://schemas.openxmlformats.org/officeDocument/2006/relationships/image" Target="../media/image37.png"/><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image" Target="../media/image41.png"/><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notesSlide" Target="../notesSlides/notesSlide21.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image" Target="../media/image40.png"/><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image" Target="../media/image39.png"/><Relationship Id="rId10" Type="http://schemas.openxmlformats.org/officeDocument/2006/relationships/tags" Target="../tags/tag400.xml"/><Relationship Id="rId19" Type="http://schemas.openxmlformats.org/officeDocument/2006/relationships/slideLayout" Target="../slideLayouts/slideLayout2.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slideLayout" Target="../slideLayouts/slideLayout4.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tags" Target="../tags/tag420.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5" Type="http://schemas.openxmlformats.org/officeDocument/2006/relationships/tags" Target="../tags/tag413.xml"/><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s>
</file>

<file path=ppt/slides/_rels/slide33.xml.rels><?xml version="1.0" encoding="UTF-8" standalone="yes"?>
<Relationships xmlns="http://schemas.openxmlformats.org/package/2006/relationships"><Relationship Id="rId3" Type="http://schemas.openxmlformats.org/officeDocument/2006/relationships/tags" Target="../tags/tag423.xml"/><Relationship Id="rId7" Type="http://schemas.openxmlformats.org/officeDocument/2006/relationships/image" Target="../media/image5.png"/><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424.xml"/></Relationships>
</file>

<file path=ppt/slides/_rels/slide34.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image" Target="../media/image113.png"/><Relationship Id="rId3" Type="http://schemas.openxmlformats.org/officeDocument/2006/relationships/tags" Target="../tags/tag427.xml"/><Relationship Id="rId21" Type="http://schemas.openxmlformats.org/officeDocument/2006/relationships/notesSlide" Target="../notesSlides/notesSlide22.xml"/><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image" Target="../media/image112.png"/><Relationship Id="rId2" Type="http://schemas.openxmlformats.org/officeDocument/2006/relationships/tags" Target="../tags/tag426.xml"/><Relationship Id="rId16" Type="http://schemas.openxmlformats.org/officeDocument/2006/relationships/tags" Target="../tags/tag440.xml"/><Relationship Id="rId20" Type="http://schemas.openxmlformats.org/officeDocument/2006/relationships/slideLayout" Target="../slideLayouts/slideLayout6.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24" Type="http://schemas.openxmlformats.org/officeDocument/2006/relationships/chart" Target="../charts/chart2.xml"/><Relationship Id="rId5" Type="http://schemas.openxmlformats.org/officeDocument/2006/relationships/tags" Target="../tags/tag429.xml"/><Relationship Id="rId15" Type="http://schemas.openxmlformats.org/officeDocument/2006/relationships/tags" Target="../tags/tag439.xml"/><Relationship Id="rId23" Type="http://schemas.openxmlformats.org/officeDocument/2006/relationships/chart" Target="../charts/chart1.xml"/><Relationship Id="rId10" Type="http://schemas.openxmlformats.org/officeDocument/2006/relationships/tags" Target="../tags/tag434.xml"/><Relationship Id="rId19" Type="http://schemas.openxmlformats.org/officeDocument/2006/relationships/tags" Target="../tags/tag443.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image" Target="../media/image108.jpg"/></Relationships>
</file>

<file path=ppt/slides/_rels/slide35.xml.rels><?xml version="1.0" encoding="UTF-8" standalone="yes"?>
<Relationships xmlns="http://schemas.openxmlformats.org/package/2006/relationships"><Relationship Id="rId3" Type="http://schemas.openxmlformats.org/officeDocument/2006/relationships/tags" Target="../tags/tag446.xml"/><Relationship Id="rId7" Type="http://schemas.openxmlformats.org/officeDocument/2006/relationships/slideLayout" Target="../slideLayouts/slideLayout12.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s>
</file>

<file path=ppt/slides/_rels/slide3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452.xml"/><Relationship Id="rId7" Type="http://schemas.openxmlformats.org/officeDocument/2006/relationships/slideLayout" Target="../slideLayouts/slideLayout1.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tags" Target="../tags/tag455.xml"/><Relationship Id="rId5" Type="http://schemas.openxmlformats.org/officeDocument/2006/relationships/tags" Target="../tags/tag454.xml"/><Relationship Id="rId10" Type="http://schemas.openxmlformats.org/officeDocument/2006/relationships/image" Target="../media/image5.png"/><Relationship Id="rId4" Type="http://schemas.openxmlformats.org/officeDocument/2006/relationships/tags" Target="../tags/tag453.xml"/><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27.jpg"/><Relationship Id="rId3" Type="http://schemas.openxmlformats.org/officeDocument/2006/relationships/tags" Target="../tags/tag45.xml"/><Relationship Id="rId21" Type="http://schemas.openxmlformats.org/officeDocument/2006/relationships/image" Target="../media/image30.jp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notesSlide" Target="../notesSlides/notesSlide4.xml"/><Relationship Id="rId2" Type="http://schemas.openxmlformats.org/officeDocument/2006/relationships/tags" Target="../tags/tag44.xml"/><Relationship Id="rId16" Type="http://schemas.openxmlformats.org/officeDocument/2006/relationships/slideLayout" Target="../slideLayouts/slideLayout2.xml"/><Relationship Id="rId20" Type="http://schemas.openxmlformats.org/officeDocument/2006/relationships/image" Target="../media/image29.jp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image" Target="../media/image28.jp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image" Target="../media/image32.png"/><Relationship Id="rId3" Type="http://schemas.openxmlformats.org/officeDocument/2006/relationships/tags" Target="../tags/tag60.xml"/><Relationship Id="rId21" Type="http://schemas.openxmlformats.org/officeDocument/2006/relationships/image" Target="../media/image35.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31.jpeg"/><Relationship Id="rId2" Type="http://schemas.openxmlformats.org/officeDocument/2006/relationships/tags" Target="../tags/tag59.xml"/><Relationship Id="rId16" Type="http://schemas.openxmlformats.org/officeDocument/2006/relationships/notesSlide" Target="../notesSlides/notesSlide5.xml"/><Relationship Id="rId20" Type="http://schemas.openxmlformats.org/officeDocument/2006/relationships/image" Target="../media/image34.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slideLayout" Target="../slideLayouts/slideLayout4.xml"/><Relationship Id="rId10" Type="http://schemas.openxmlformats.org/officeDocument/2006/relationships/tags" Target="../tags/tag67.xml"/><Relationship Id="rId19" Type="http://schemas.openxmlformats.org/officeDocument/2006/relationships/image" Target="../media/image33.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emf"/><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37.png"/><Relationship Id="rId3" Type="http://schemas.openxmlformats.org/officeDocument/2006/relationships/tags" Target="../tags/tag84.xml"/><Relationship Id="rId21" Type="http://schemas.openxmlformats.org/officeDocument/2006/relationships/image" Target="../media/image40.png"/><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notesSlide" Target="../notesSlides/notesSlide6.xml"/><Relationship Id="rId2" Type="http://schemas.openxmlformats.org/officeDocument/2006/relationships/tags" Target="../tags/tag83.xml"/><Relationship Id="rId16" Type="http://schemas.openxmlformats.org/officeDocument/2006/relationships/slideLayout" Target="../slideLayouts/slideLayout2.xml"/><Relationship Id="rId20" Type="http://schemas.openxmlformats.org/officeDocument/2006/relationships/image" Target="../media/image39.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image" Target="../media/image38.pn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image" Target="../media/image44.png"/><Relationship Id="rId2" Type="http://schemas.openxmlformats.org/officeDocument/2006/relationships/tags" Target="../tags/tag98.xml"/><Relationship Id="rId16" Type="http://schemas.openxmlformats.org/officeDocument/2006/relationships/image" Target="../media/image43.pn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image" Target="../media/image42.png"/><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2"/>
            </p:custDataLst>
          </p:nvPr>
        </p:nvPicPr>
        <p:blipFill rotWithShape="1">
          <a:blip r:embed="rId9" cstate="print">
            <a:extLst>
              <a:ext uri="{28A0092B-C50C-407E-A947-70E740481C1C}">
                <a14:useLocalDpi xmlns:a14="http://schemas.microsoft.com/office/drawing/2010/main" val="0"/>
              </a:ext>
            </a:extLst>
          </a:blip>
          <a:srcRect l="1" t="3889" r="8086" b="18559"/>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Subtitle 4" hidden="1"/>
          <p:cNvSpPr>
            <a:spLocks noGrp="1"/>
          </p:cNvSpPr>
          <p:nvPr>
            <p:ph type="subTitle" idx="1"/>
            <p:custDataLst>
              <p:tags r:id="rId3"/>
            </p:custDataLst>
          </p:nvPr>
        </p:nvSpPr>
        <p:spPr>
          <a:xfrm>
            <a:off x="0" y="0"/>
            <a:ext cx="1270000" cy="12700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p>
            <a:pPr>
              <a:lnSpc>
                <a:spcPct val="100000"/>
              </a:lnSpc>
              <a:spcBef>
                <a:spcPts val="0"/>
              </a:spcBef>
              <a:spcAft>
                <a:spcPts val="0"/>
              </a:spcAft>
            </a:pPr>
            <a:endParaRPr lang="en-US" sz="100">
              <a:solidFill>
                <a:schemeClr val="tx1"/>
              </a:solidFill>
            </a:endParaRPr>
          </a:p>
        </p:txBody>
      </p:sp>
      <p:pic>
        <p:nvPicPr>
          <p:cNvPr id="3" name="Picture 2"/>
          <p:cNvPicPr>
            <a:picLocks/>
          </p:cNvPicPr>
          <p:nvPr>
            <p:custDataLst>
              <p:tags r:id="rId4"/>
            </p:custDataLst>
          </p:nvPr>
        </p:nvPicPr>
        <p:blipFill>
          <a:blip r:embed="rId10" cstate="print">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2" name="Picture 1"/>
          <p:cNvPicPr>
            <a:picLocks/>
          </p:cNvPicPr>
          <p:nvPr>
            <p:custDataLst>
              <p:tags r:id="rId5"/>
            </p:custDataLst>
          </p:nvPr>
        </p:nvPicPr>
        <p:blipFill>
          <a:blip r:embed="rId11" cstate="print">
            <a:extLst>
              <a:ext uri="{28A0092B-C50C-407E-A947-70E740481C1C}">
                <a14:useLocalDpi xmlns:a14="http://schemas.microsoft.com/office/drawing/2010/main"/>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C96C8B6-480F-BE46-8F0D-F3F54C5ADDA0}"/>
              </a:ext>
            </a:extLst>
          </p:cNvPr>
          <p:cNvSpPr/>
          <p:nvPr/>
        </p:nvSpPr>
        <p:spPr>
          <a:xfrm>
            <a:off x="277276" y="2007159"/>
            <a:ext cx="4665427" cy="2465988"/>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20" name="Title 19"/>
          <p:cNvSpPr>
            <a:spLocks noGrp="1"/>
          </p:cNvSpPr>
          <p:nvPr>
            <p:ph type="ctrTitle"/>
            <p:custDataLst>
              <p:tags r:id="rId6"/>
            </p:custDataLst>
          </p:nvPr>
        </p:nvSpPr>
        <p:spPr>
          <a:xfrm>
            <a:off x="504275" y="2268826"/>
            <a:ext cx="4166579" cy="1586482"/>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US" sz="3600" cap="none" dirty="0">
                <a:solidFill>
                  <a:srgbClr val="0E78C5"/>
                </a:solidFill>
              </a:rPr>
              <a:t>Bosch and </a:t>
            </a:r>
            <a:r>
              <a:rPr lang="en-US" sz="3600" cap="none" dirty="0" err="1">
                <a:solidFill>
                  <a:srgbClr val="0E78C5"/>
                </a:solidFill>
              </a:rPr>
              <a:t>Genetec</a:t>
            </a:r>
            <a:r>
              <a:rPr lang="en-US" sz="3600" cap="none" dirty="0">
                <a:solidFill>
                  <a:srgbClr val="0E78C5"/>
                </a:solidFill>
              </a:rPr>
              <a:t>. </a:t>
            </a:r>
            <a:br>
              <a:rPr lang="en-US" sz="3600" cap="none" dirty="0">
                <a:solidFill>
                  <a:srgbClr val="0E78C5"/>
                </a:solidFill>
              </a:rPr>
            </a:br>
            <a:r>
              <a:rPr lang="en-US" sz="3600" cap="none" dirty="0">
                <a:solidFill>
                  <a:srgbClr val="0E78C5"/>
                </a:solidFill>
              </a:rPr>
              <a:t>End-to-end security, </a:t>
            </a:r>
            <a:br>
              <a:rPr lang="en-US" sz="3600" cap="none" dirty="0">
                <a:solidFill>
                  <a:srgbClr val="0E78C5"/>
                </a:solidFill>
              </a:rPr>
            </a:br>
            <a:r>
              <a:rPr lang="en-US" sz="3600" cap="none" dirty="0">
                <a:solidFill>
                  <a:srgbClr val="0E78C5"/>
                </a:solidFill>
              </a:rPr>
              <a:t>day after day</a:t>
            </a:r>
          </a:p>
        </p:txBody>
      </p:sp>
      <p:pic>
        <p:nvPicPr>
          <p:cNvPr id="12" name="Picture 11">
            <a:extLst>
              <a:ext uri="{FF2B5EF4-FFF2-40B4-BE49-F238E27FC236}">
                <a16:creationId xmlns:a16="http://schemas.microsoft.com/office/drawing/2014/main" id="{FF026BD1-C957-C847-8B4A-E150243758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0813" y="3893186"/>
            <a:ext cx="1446267" cy="279279"/>
          </a:xfrm>
          <a:prstGeom prst="rect">
            <a:avLst/>
          </a:prstGeom>
        </p:spPr>
      </p:pic>
    </p:spTree>
    <p:custDataLst>
      <p:tags r:id="rId1"/>
    </p:custDataLst>
    <p:extLst>
      <p:ext uri="{BB962C8B-B14F-4D97-AF65-F5344CB8AC3E}">
        <p14:creationId xmlns:p14="http://schemas.microsoft.com/office/powerpoint/2010/main" val="40157182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pPr>
            <a:r>
              <a:rPr lang="en-US" sz="2800" dirty="0"/>
              <a:t>Worrying about the consequences?</a:t>
            </a:r>
          </a:p>
        </p:txBody>
      </p:sp>
      <p:sp>
        <p:nvSpPr>
          <p:cNvPr id="13" name="Rectangle 12" hidden="1"/>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12" name="Rectangle 11" hidden="1"/>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11" name="Rectangle 10" hidden="1"/>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11</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10" name="Rectangle 9"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9" name="TextBox 8" hidden="1"/>
          <p:cNvSpPr txBox="1">
            <a:spLocks/>
          </p:cNvSpPr>
          <p:nvPr>
            <p:custDataLst>
              <p:tags r:id="rId7"/>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5" name="Title 4"/>
          <p:cNvSpPr>
            <a:spLocks noGrp="1"/>
          </p:cNvSpPr>
          <p:nvPr>
            <p:ph type="title"/>
            <p:custDataLst>
              <p:tags r:id="rId8"/>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Protecting personal data</a:t>
            </a:r>
          </a:p>
        </p:txBody>
      </p:sp>
      <p:sp>
        <p:nvSpPr>
          <p:cNvPr id="32" name="TextBox 31"/>
          <p:cNvSpPr txBox="1"/>
          <p:nvPr>
            <p:custDataLst>
              <p:tags r:id="rId9"/>
            </p:custDataLst>
          </p:nvPr>
        </p:nvSpPr>
        <p:spPr>
          <a:xfrm>
            <a:off x="226599" y="1702886"/>
            <a:ext cx="3240000" cy="491197"/>
          </a:xfrm>
          <a:prstGeom prst="rect">
            <a:avLst/>
          </a:prstGeom>
          <a:noFill/>
        </p:spPr>
        <p:txBody>
          <a:bodyPr wrap="none" lIns="0" tIns="3600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2400" b="1" i="0" u="none" strike="noStrike" kern="0" cap="none" spc="0" normalizeH="0" baseline="0" noProof="0" dirty="0">
                <a:ln>
                  <a:noFill/>
                </a:ln>
                <a:solidFill>
                  <a:srgbClr val="005691"/>
                </a:solidFill>
                <a:effectLst/>
                <a:uLnTx/>
                <a:uFillTx/>
              </a:rPr>
              <a:t>Privacy</a:t>
            </a:r>
            <a:r>
              <a:rPr kumimoji="0" lang="en-US" sz="2400" b="1" i="0" u="none" strike="noStrike" kern="0" cap="none" spc="0" normalizeH="0" noProof="0" dirty="0">
                <a:ln>
                  <a:noFill/>
                </a:ln>
                <a:solidFill>
                  <a:srgbClr val="005691"/>
                </a:solidFill>
                <a:effectLst/>
                <a:uLnTx/>
                <a:uFillTx/>
              </a:rPr>
              <a:t> by design</a:t>
            </a:r>
            <a:endParaRPr kumimoji="0" lang="en-US" sz="2400" b="1" i="0" u="none" strike="noStrike" kern="0" cap="none" spc="0" normalizeH="0" baseline="0" noProof="0" dirty="0">
              <a:ln>
                <a:noFill/>
              </a:ln>
              <a:solidFill>
                <a:srgbClr val="005691"/>
              </a:solidFill>
              <a:effectLst/>
              <a:uLnTx/>
              <a:uFillTx/>
            </a:endParaRPr>
          </a:p>
        </p:txBody>
      </p:sp>
      <p:sp>
        <p:nvSpPr>
          <p:cNvPr id="33" name="TextBox 32"/>
          <p:cNvSpPr txBox="1"/>
          <p:nvPr>
            <p:custDataLst>
              <p:tags r:id="rId10"/>
            </p:custDataLst>
          </p:nvPr>
        </p:nvSpPr>
        <p:spPr>
          <a:xfrm>
            <a:off x="3825115" y="1702886"/>
            <a:ext cx="3240000" cy="491197"/>
          </a:xfrm>
          <a:prstGeom prst="rect">
            <a:avLst/>
          </a:prstGeom>
          <a:noFill/>
        </p:spPr>
        <p:txBody>
          <a:bodyPr wrap="none" lIns="0" tIns="3600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2400" b="1" i="0" u="none" strike="noStrike" kern="0" cap="none" spc="0" normalizeH="0" baseline="0" noProof="0" dirty="0">
                <a:ln>
                  <a:noFill/>
                </a:ln>
                <a:solidFill>
                  <a:srgbClr val="005691"/>
                </a:solidFill>
                <a:effectLst/>
                <a:uLnTx/>
                <a:uFillTx/>
              </a:rPr>
              <a:t>Right to access</a:t>
            </a:r>
          </a:p>
        </p:txBody>
      </p:sp>
      <p:sp>
        <p:nvSpPr>
          <p:cNvPr id="34" name="TextBox 33"/>
          <p:cNvSpPr txBox="1"/>
          <p:nvPr>
            <p:custDataLst>
              <p:tags r:id="rId11"/>
            </p:custDataLst>
          </p:nvPr>
        </p:nvSpPr>
        <p:spPr>
          <a:xfrm>
            <a:off x="7425145" y="1702886"/>
            <a:ext cx="3240000" cy="491197"/>
          </a:xfrm>
          <a:prstGeom prst="rect">
            <a:avLst/>
          </a:prstGeom>
          <a:noFill/>
        </p:spPr>
        <p:txBody>
          <a:bodyPr wrap="none" lIns="0" tIns="3600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2400" b="1" i="0" u="none" strike="noStrike" kern="0" cap="none" spc="0" normalizeH="0" baseline="0" noProof="0" dirty="0">
                <a:ln>
                  <a:noFill/>
                </a:ln>
                <a:solidFill>
                  <a:srgbClr val="005691"/>
                </a:solidFill>
                <a:effectLst/>
                <a:uLnTx/>
                <a:uFillTx/>
              </a:rPr>
              <a:t>Right to be</a:t>
            </a:r>
            <a:r>
              <a:rPr kumimoji="0" lang="en-US" sz="2400" b="1" i="0" u="none" strike="noStrike" kern="0" cap="none" spc="0" normalizeH="0" noProof="0" dirty="0">
                <a:ln>
                  <a:noFill/>
                </a:ln>
                <a:solidFill>
                  <a:srgbClr val="005691"/>
                </a:solidFill>
                <a:effectLst/>
                <a:uLnTx/>
                <a:uFillTx/>
              </a:rPr>
              <a:t> forgotten</a:t>
            </a:r>
            <a:endParaRPr kumimoji="0" lang="en-US" sz="2400" b="1" i="0" u="none" strike="noStrike" kern="0" cap="none" spc="0" normalizeH="0" baseline="0" noProof="0" dirty="0">
              <a:ln>
                <a:noFill/>
              </a:ln>
              <a:solidFill>
                <a:srgbClr val="005691"/>
              </a:solidFill>
              <a:effectLst/>
              <a:uLnTx/>
              <a:uFillTx/>
            </a:endParaRPr>
          </a:p>
        </p:txBody>
      </p:sp>
      <p:sp>
        <p:nvSpPr>
          <p:cNvPr id="35" name="TextBox 34"/>
          <p:cNvSpPr txBox="1"/>
          <p:nvPr>
            <p:custDataLst>
              <p:tags r:id="rId12"/>
            </p:custDataLst>
          </p:nvPr>
        </p:nvSpPr>
        <p:spPr>
          <a:xfrm>
            <a:off x="226599" y="4084118"/>
            <a:ext cx="3240000" cy="938103"/>
          </a:xfrm>
          <a:prstGeom prst="rect">
            <a:avLst/>
          </a:prstGeom>
          <a:noFill/>
        </p:spPr>
        <p:txBody>
          <a:bodyPr wrap="square" lIns="0" tIns="0" rIns="0" bIns="0" rtlCol="0" anchor="ctr">
            <a:noAutofit/>
          </a:bodyPr>
          <a:lstStyle/>
          <a:p>
            <a:pPr algn="ctr" fontAlgn="auto">
              <a:spcBef>
                <a:spcPts val="500"/>
              </a:spcBef>
              <a:spcAft>
                <a:spcPts val="0"/>
              </a:spcAft>
            </a:pPr>
            <a:r>
              <a:rPr lang="en-US" sz="1600" dirty="0">
                <a:solidFill>
                  <a:srgbClr val="525F6B"/>
                </a:solidFill>
              </a:rPr>
              <a:t>Protecting your data and </a:t>
            </a:r>
            <a:br>
              <a:rPr lang="en-US" sz="1600" dirty="0">
                <a:solidFill>
                  <a:srgbClr val="525F6B"/>
                </a:solidFill>
              </a:rPr>
            </a:br>
            <a:r>
              <a:rPr lang="en-US" sz="1600" dirty="0">
                <a:solidFill>
                  <a:srgbClr val="525F6B"/>
                </a:solidFill>
              </a:rPr>
              <a:t>privacy with confidentiality, </a:t>
            </a:r>
            <a:br>
              <a:rPr lang="en-US" sz="1600" dirty="0">
                <a:solidFill>
                  <a:srgbClr val="525F6B"/>
                </a:solidFill>
              </a:rPr>
            </a:br>
            <a:r>
              <a:rPr lang="en-US" sz="1600" dirty="0">
                <a:solidFill>
                  <a:srgbClr val="525F6B"/>
                </a:solidFill>
              </a:rPr>
              <a:t>integrity and availability.</a:t>
            </a:r>
          </a:p>
        </p:txBody>
      </p:sp>
      <p:sp>
        <p:nvSpPr>
          <p:cNvPr id="36" name="TextBox 35"/>
          <p:cNvSpPr txBox="1"/>
          <p:nvPr>
            <p:custDataLst>
              <p:tags r:id="rId13"/>
            </p:custDataLst>
          </p:nvPr>
        </p:nvSpPr>
        <p:spPr>
          <a:xfrm>
            <a:off x="3826629" y="4084118"/>
            <a:ext cx="3240000" cy="938103"/>
          </a:xfrm>
          <a:prstGeom prst="rect">
            <a:avLst/>
          </a:prstGeom>
          <a:noFill/>
        </p:spPr>
        <p:txBody>
          <a:bodyPr wrap="square" lIns="0" tIns="0" rIns="0" bIns="0" rtlCol="0" anchor="ctr">
            <a:noAutofit/>
          </a:bodyPr>
          <a:lstStyle/>
          <a:p>
            <a:pPr algn="ctr" fontAlgn="auto">
              <a:spcBef>
                <a:spcPts val="500"/>
              </a:spcBef>
              <a:spcAft>
                <a:spcPts val="0"/>
              </a:spcAft>
            </a:pPr>
            <a:r>
              <a:rPr lang="en-US" sz="1600" dirty="0">
                <a:solidFill>
                  <a:srgbClr val="525F6B"/>
                </a:solidFill>
              </a:rPr>
              <a:t>Provide individuals with </a:t>
            </a:r>
            <a:br>
              <a:rPr lang="en-US" sz="1600" dirty="0">
                <a:solidFill>
                  <a:srgbClr val="525F6B"/>
                </a:solidFill>
              </a:rPr>
            </a:br>
            <a:r>
              <a:rPr lang="en-US" sz="1600" dirty="0">
                <a:solidFill>
                  <a:srgbClr val="525F6B"/>
                </a:solidFill>
              </a:rPr>
              <a:t>their personal data in a </a:t>
            </a:r>
            <a:br>
              <a:rPr lang="en-US" sz="1600" dirty="0">
                <a:solidFill>
                  <a:srgbClr val="525F6B"/>
                </a:solidFill>
              </a:rPr>
            </a:br>
            <a:r>
              <a:rPr lang="en-US" sz="1600" dirty="0">
                <a:solidFill>
                  <a:srgbClr val="525F6B"/>
                </a:solidFill>
              </a:rPr>
              <a:t>structured &amp; common format.</a:t>
            </a:r>
            <a:endParaRPr kumimoji="0" lang="en-US" sz="1600" b="0" i="0" u="none" strike="noStrike" kern="0" cap="none" spc="0" normalizeH="0" baseline="0" noProof="0" dirty="0" err="1">
              <a:ln>
                <a:noFill/>
              </a:ln>
              <a:solidFill>
                <a:srgbClr val="525F6B"/>
              </a:solidFill>
              <a:effectLst/>
              <a:uLnTx/>
              <a:uFillTx/>
            </a:endParaRPr>
          </a:p>
        </p:txBody>
      </p:sp>
      <p:sp>
        <p:nvSpPr>
          <p:cNvPr id="37" name="TextBox 36"/>
          <p:cNvSpPr txBox="1"/>
          <p:nvPr>
            <p:custDataLst>
              <p:tags r:id="rId14"/>
            </p:custDataLst>
          </p:nvPr>
        </p:nvSpPr>
        <p:spPr>
          <a:xfrm>
            <a:off x="7425145" y="4084118"/>
            <a:ext cx="3240000" cy="938103"/>
          </a:xfrm>
          <a:prstGeom prst="rect">
            <a:avLst/>
          </a:prstGeom>
          <a:noFill/>
        </p:spPr>
        <p:txBody>
          <a:bodyPr wrap="square" lIns="0" tIns="0" rIns="0" bIns="0" rtlCol="0" anchor="ctr">
            <a:noAutofit/>
          </a:bodyPr>
          <a:lstStyle/>
          <a:p>
            <a:pPr algn="ctr" fontAlgn="auto">
              <a:spcBef>
                <a:spcPts val="500"/>
              </a:spcBef>
              <a:spcAft>
                <a:spcPts val="0"/>
              </a:spcAft>
            </a:pPr>
            <a:r>
              <a:rPr lang="en-US" sz="1600" dirty="0">
                <a:solidFill>
                  <a:srgbClr val="525F6B"/>
                </a:solidFill>
              </a:rPr>
              <a:t>Erase personal data at </a:t>
            </a:r>
            <a:br>
              <a:rPr lang="en-US" sz="1600" dirty="0">
                <a:solidFill>
                  <a:srgbClr val="525F6B"/>
                </a:solidFill>
              </a:rPr>
            </a:br>
            <a:r>
              <a:rPr lang="en-US" sz="1600" dirty="0">
                <a:solidFill>
                  <a:srgbClr val="525F6B"/>
                </a:solidFill>
              </a:rPr>
              <a:t>the subject’s request, </a:t>
            </a:r>
            <a:br>
              <a:rPr lang="en-US" sz="1600" dirty="0">
                <a:solidFill>
                  <a:srgbClr val="525F6B"/>
                </a:solidFill>
              </a:rPr>
            </a:br>
            <a:r>
              <a:rPr lang="en-US" sz="1600" dirty="0">
                <a:solidFill>
                  <a:srgbClr val="525F6B"/>
                </a:solidFill>
              </a:rPr>
              <a:t>without undue delay.</a:t>
            </a:r>
            <a:endParaRPr kumimoji="0" lang="en-US" sz="1600" b="0" i="0" u="none" strike="noStrike" kern="0" cap="none" spc="0" normalizeH="0" baseline="0" noProof="0" dirty="0" err="1">
              <a:ln>
                <a:noFill/>
              </a:ln>
              <a:solidFill>
                <a:srgbClr val="525F6B"/>
              </a:solidFill>
              <a:effectLst/>
              <a:uLnTx/>
              <a:uFillTx/>
            </a:endParaRPr>
          </a:p>
        </p:txBody>
      </p:sp>
      <p:pic>
        <p:nvPicPr>
          <p:cNvPr id="3" name="Picture 2">
            <a:extLst>
              <a:ext uri="{FF2B5EF4-FFF2-40B4-BE49-F238E27FC236}">
                <a16:creationId xmlns:a16="http://schemas.microsoft.com/office/drawing/2014/main" id="{6A6DD10E-162A-5A42-A71A-B44FF6881A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6437" y="2514749"/>
            <a:ext cx="880324" cy="1109070"/>
          </a:xfrm>
          <a:prstGeom prst="rect">
            <a:avLst/>
          </a:prstGeom>
        </p:spPr>
      </p:pic>
      <p:pic>
        <p:nvPicPr>
          <p:cNvPr id="26" name="Picture 25">
            <a:extLst>
              <a:ext uri="{FF2B5EF4-FFF2-40B4-BE49-F238E27FC236}">
                <a16:creationId xmlns:a16="http://schemas.microsoft.com/office/drawing/2014/main" id="{7098A99D-0387-0643-8E5C-743538CF3EB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04983" y="2517109"/>
            <a:ext cx="880324" cy="1109070"/>
          </a:xfrm>
          <a:prstGeom prst="rect">
            <a:avLst/>
          </a:prstGeom>
        </p:spPr>
      </p:pic>
      <p:cxnSp>
        <p:nvCxnSpPr>
          <p:cNvPr id="18" name="Straight Connector 17">
            <a:extLst>
              <a:ext uri="{FF2B5EF4-FFF2-40B4-BE49-F238E27FC236}">
                <a16:creationId xmlns:a16="http://schemas.microsoft.com/office/drawing/2014/main" id="{99AF3543-4F85-AD44-B66A-564BB368343A}"/>
              </a:ext>
            </a:extLst>
          </p:cNvPr>
          <p:cNvCxnSpPr>
            <a:cxnSpLocks/>
          </p:cNvCxnSpPr>
          <p:nvPr/>
        </p:nvCxnSpPr>
        <p:spPr>
          <a:xfrm>
            <a:off x="586599" y="3949206"/>
            <a:ext cx="2520000" cy="0"/>
          </a:xfrm>
          <a:prstGeom prst="line">
            <a:avLst/>
          </a:prstGeom>
          <a:ln w="12700">
            <a:solidFill>
              <a:srgbClr val="BFC0C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195B7F-1629-914D-8330-BCFB719CD6D8}"/>
              </a:ext>
            </a:extLst>
          </p:cNvPr>
          <p:cNvCxnSpPr>
            <a:cxnSpLocks/>
          </p:cNvCxnSpPr>
          <p:nvPr/>
        </p:nvCxnSpPr>
        <p:spPr>
          <a:xfrm>
            <a:off x="4185115" y="3949206"/>
            <a:ext cx="2520000" cy="0"/>
          </a:xfrm>
          <a:prstGeom prst="line">
            <a:avLst/>
          </a:prstGeom>
          <a:ln w="12700">
            <a:solidFill>
              <a:srgbClr val="BFC0C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86320F3-F834-B64B-AB88-1FB89E33259E}"/>
              </a:ext>
            </a:extLst>
          </p:cNvPr>
          <p:cNvCxnSpPr>
            <a:cxnSpLocks/>
          </p:cNvCxnSpPr>
          <p:nvPr/>
        </p:nvCxnSpPr>
        <p:spPr>
          <a:xfrm>
            <a:off x="7785145" y="3949206"/>
            <a:ext cx="2520000" cy="0"/>
          </a:xfrm>
          <a:prstGeom prst="line">
            <a:avLst/>
          </a:prstGeom>
          <a:ln w="12700">
            <a:solidFill>
              <a:srgbClr val="BFC0C2"/>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E102DC2F-3D66-2940-8CB4-25A3FDBB54C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51365" y="2512887"/>
            <a:ext cx="991946" cy="1095452"/>
          </a:xfrm>
          <a:prstGeom prst="rect">
            <a:avLst/>
          </a:prstGeom>
        </p:spPr>
      </p:pic>
    </p:spTree>
    <p:custDataLst>
      <p:tags r:id="rId1"/>
    </p:custDataLst>
    <p:extLst>
      <p:ext uri="{BB962C8B-B14F-4D97-AF65-F5344CB8AC3E}">
        <p14:creationId xmlns:p14="http://schemas.microsoft.com/office/powerpoint/2010/main" val="400221474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1399A0"/>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4"/>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r>
              <a:rPr lang="en-US" sz="6500" dirty="0"/>
              <a:t>protecting security and privacy of data</a:t>
            </a:r>
          </a:p>
        </p:txBody>
      </p:sp>
    </p:spTree>
    <p:custDataLst>
      <p:tags r:id="rId1"/>
    </p:custDataLst>
    <p:extLst>
      <p:ext uri="{BB962C8B-B14F-4D97-AF65-F5344CB8AC3E}">
        <p14:creationId xmlns:p14="http://schemas.microsoft.com/office/powerpoint/2010/main" val="29720893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26A3A94-CD8D-1B4E-885A-072B0A0FAE8C}"/>
              </a:ext>
            </a:extLst>
          </p:cNvPr>
          <p:cNvPicPr>
            <a:picLocks noChangeAspect="1"/>
          </p:cNvPicPr>
          <p:nvPr>
            <p:custDataLst>
              <p:tags r:id="rId2"/>
            </p:custDataLst>
          </p:nvPr>
        </p:nvPicPr>
        <p:blipFill rotWithShape="1">
          <a:blip r:embed="rId24" cstate="print">
            <a:extLst>
              <a:ext uri="{28A0092B-C50C-407E-A947-70E740481C1C}">
                <a14:useLocalDpi xmlns:a14="http://schemas.microsoft.com/office/drawing/2010/main" val="0"/>
              </a:ext>
            </a:extLst>
          </a:blip>
          <a:srcRect t="4749" b="10921"/>
          <a:stretch/>
        </p:blipFill>
        <p:spPr>
          <a:xfrm>
            <a:off x="0" y="0"/>
            <a:ext cx="10969625" cy="6170613"/>
          </a:xfrm>
          <a:prstGeom prst="rect">
            <a:avLst/>
          </a:prstGeom>
        </p:spPr>
      </p:pic>
      <p:sp>
        <p:nvSpPr>
          <p:cNvPr id="24" name="Rectangle 23">
            <a:extLst>
              <a:ext uri="{FF2B5EF4-FFF2-40B4-BE49-F238E27FC236}">
                <a16:creationId xmlns:a16="http://schemas.microsoft.com/office/drawing/2014/main" id="{45DD4766-5FC1-B94A-8F70-F1C11810168C}"/>
              </a:ext>
            </a:extLst>
          </p:cNvPr>
          <p:cNvSpPr/>
          <p:nvPr>
            <p:custDataLst>
              <p:tags r:id="rId3"/>
            </p:custDataLst>
          </p:nvPr>
        </p:nvSpPr>
        <p:spPr>
          <a:xfrm>
            <a:off x="0" y="5461000"/>
            <a:ext cx="10969625" cy="709613"/>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5" name="Picture 24">
            <a:extLst>
              <a:ext uri="{FF2B5EF4-FFF2-40B4-BE49-F238E27FC236}">
                <a16:creationId xmlns:a16="http://schemas.microsoft.com/office/drawing/2014/main" id="{10AFA0C8-0EDF-9442-ADA6-F96608FBC7E9}"/>
              </a:ext>
            </a:extLst>
          </p:cNvPr>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528594" y="5623853"/>
            <a:ext cx="1104258" cy="213236"/>
          </a:xfrm>
          <a:prstGeom prst="rect">
            <a:avLst/>
          </a:prstGeom>
        </p:spPr>
      </p:pic>
      <p:sp>
        <p:nvSpPr>
          <p:cNvPr id="19" name="Inhaltsplatzhalter 120">
            <a:extLst>
              <a:ext uri="{FF2B5EF4-FFF2-40B4-BE49-F238E27FC236}">
                <a16:creationId xmlns:a16="http://schemas.microsoft.com/office/drawing/2014/main" id="{BD6B89CA-54D8-884D-9F53-EEB71C9CCAE6}"/>
              </a:ext>
            </a:extLst>
          </p:cNvPr>
          <p:cNvSpPr txBox="1">
            <a:spLocks/>
          </p:cNvSpPr>
          <p:nvPr>
            <p:custDataLst>
              <p:tags r:id="rId5"/>
            </p:custDataLst>
          </p:nvPr>
        </p:nvSpPr>
        <p:spPr bwMode="auto">
          <a:xfrm>
            <a:off x="2903048" y="2413617"/>
            <a:ext cx="2516400" cy="2043053"/>
          </a:xfrm>
          <a:prstGeom prst="rect">
            <a:avLst/>
          </a:prstGeom>
          <a:solidFill>
            <a:schemeClr val="bg1"/>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ct val="100000"/>
              </a:lnSpc>
              <a:spcBef>
                <a:spcPts val="0"/>
              </a:spcBef>
              <a:buFont typeface="Wingdings 3" charset="2"/>
              <a:buChar char=""/>
            </a:pPr>
            <a:r>
              <a:rPr lang="en-US" sz="1400" dirty="0"/>
              <a:t>Implement latest measures</a:t>
            </a:r>
          </a:p>
          <a:p>
            <a:pPr eaLnBrk="1" hangingPunct="1">
              <a:lnSpc>
                <a:spcPct val="100000"/>
              </a:lnSpc>
              <a:spcBef>
                <a:spcPts val="0"/>
              </a:spcBef>
              <a:buFont typeface="Wingdings 3" charset="2"/>
              <a:buChar char=""/>
            </a:pPr>
            <a:r>
              <a:rPr lang="en-US" sz="1400" dirty="0"/>
              <a:t>Ensure end-to-end data encryption</a:t>
            </a:r>
          </a:p>
          <a:p>
            <a:pPr lvl="1" indent="-198438" eaLnBrk="1" hangingPunct="1">
              <a:lnSpc>
                <a:spcPct val="100000"/>
              </a:lnSpc>
              <a:spcBef>
                <a:spcPts val="400"/>
              </a:spcBef>
              <a:buFont typeface="Wingdings 3" charset="2"/>
              <a:buChar char=""/>
            </a:pPr>
            <a:r>
              <a:rPr lang="en-US" sz="1100" dirty="0"/>
              <a:t>In-transit</a:t>
            </a:r>
          </a:p>
          <a:p>
            <a:pPr lvl="1" indent="-198438" eaLnBrk="1" hangingPunct="1">
              <a:lnSpc>
                <a:spcPct val="100000"/>
              </a:lnSpc>
              <a:spcBef>
                <a:spcPts val="0"/>
              </a:spcBef>
              <a:buFont typeface="Wingdings 3" charset="2"/>
              <a:buChar char=""/>
            </a:pPr>
            <a:r>
              <a:rPr lang="en-US" sz="1100" dirty="0"/>
              <a:t>At-rest</a:t>
            </a:r>
          </a:p>
          <a:p>
            <a:pPr eaLnBrk="1" hangingPunct="1">
              <a:lnSpc>
                <a:spcPct val="100000"/>
              </a:lnSpc>
              <a:spcBef>
                <a:spcPts val="0"/>
              </a:spcBef>
              <a:buFont typeface="Wingdings 3" charset="2"/>
              <a:buChar char=""/>
            </a:pPr>
            <a:endParaRPr lang="en-US" sz="1400" dirty="0"/>
          </a:p>
          <a:p>
            <a:pPr eaLnBrk="1" hangingPunct="1">
              <a:lnSpc>
                <a:spcPct val="100000"/>
              </a:lnSpc>
              <a:spcBef>
                <a:spcPts val="0"/>
              </a:spcBef>
              <a:buFont typeface="Wingdings 3" charset="2"/>
              <a:buChar char=""/>
            </a:pPr>
            <a:endParaRPr lang="en-US" sz="1400" dirty="0"/>
          </a:p>
          <a:p>
            <a:pPr eaLnBrk="1" hangingPunct="1">
              <a:lnSpc>
                <a:spcPct val="100000"/>
              </a:lnSpc>
              <a:spcBef>
                <a:spcPts val="0"/>
              </a:spcBef>
              <a:buFont typeface="Wingdings 3" charset="2"/>
              <a:buChar char=""/>
            </a:pPr>
            <a:endParaRPr lang="en-US" sz="1400" dirty="0"/>
          </a:p>
          <a:p>
            <a:pPr eaLnBrk="1" hangingPunct="1">
              <a:lnSpc>
                <a:spcPts val="1600"/>
              </a:lnSpc>
              <a:buFont typeface="Wingdings 3" charset="2"/>
              <a:buChar char=""/>
            </a:pPr>
            <a:endParaRPr lang="en-US" altLang="en-US" sz="1200" kern="0" dirty="0">
              <a:solidFill>
                <a:srgbClr val="000000"/>
              </a:solidFill>
              <a:latin typeface="Bosch Office Sans" charset="0"/>
              <a:cs typeface="Arial" charset="0"/>
            </a:endParaRPr>
          </a:p>
        </p:txBody>
      </p:sp>
      <p:sp>
        <p:nvSpPr>
          <p:cNvPr id="9" name="TextBox 8"/>
          <p:cNvSpPr txBox="1">
            <a:spLocks/>
          </p:cNvSpPr>
          <p:nvPr>
            <p:custDataLst>
              <p:tags r:id="rId6"/>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chemeClr val="bg1"/>
                </a:solidFill>
              </a:rPr>
              <a:t>Protecting security and privacy of data</a:t>
            </a:r>
            <a:endParaRPr kumimoji="0" lang="en-US" sz="2800" b="0" i="0" u="none" strike="noStrike" kern="0" cap="none" normalizeH="0" baseline="0" noProof="0" dirty="0">
              <a:ln>
                <a:noFill/>
              </a:ln>
              <a:solidFill>
                <a:schemeClr val="bg1"/>
              </a:solidFill>
              <a:effectLst/>
              <a:uLnTx/>
              <a:uFillTx/>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p:nvPr>
            <p:custDataLst>
              <p:tags r:id="rId8"/>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9"/>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chemeClr val="bg1"/>
                </a:solidFill>
              </a:rPr>
              <a:t>What this involves</a:t>
            </a:r>
          </a:p>
        </p:txBody>
      </p:sp>
      <p:sp>
        <p:nvSpPr>
          <p:cNvPr id="11" name="TextBox 10">
            <a:extLst>
              <a:ext uri="{FF2B5EF4-FFF2-40B4-BE49-F238E27FC236}">
                <a16:creationId xmlns:a16="http://schemas.microsoft.com/office/drawing/2014/main" id="{EC4B9CDA-013B-5242-B1CF-EE77529D1596}"/>
              </a:ext>
            </a:extLst>
          </p:cNvPr>
          <p:cNvSpPr txBox="1"/>
          <p:nvPr>
            <p:custDataLst>
              <p:tags r:id="rId10"/>
            </p:custDataLst>
          </p:nvPr>
        </p:nvSpPr>
        <p:spPr>
          <a:xfrm>
            <a:off x="259080" y="1566973"/>
            <a:ext cx="2515117" cy="846644"/>
          </a:xfrm>
          <a:prstGeom prst="rect">
            <a:avLst/>
          </a:prstGeom>
          <a:solidFill>
            <a:srgbClr val="005691"/>
          </a:solidFill>
          <a:ln w="38100">
            <a:noFill/>
          </a:ln>
        </p:spPr>
        <p:txBody>
          <a:bodyPr wrap="square" lIns="180000" tIns="180000" rIns="108000" bIns="180000" rtlCol="0">
            <a:noAutofit/>
          </a:bodyPr>
          <a:lstStyle/>
          <a:p>
            <a:pPr>
              <a:lnSpc>
                <a:spcPts val="2000"/>
              </a:lnSpc>
              <a:spcBef>
                <a:spcPts val="500"/>
              </a:spcBef>
            </a:pPr>
            <a:r>
              <a:rPr lang="en-US" sz="1700" dirty="0">
                <a:solidFill>
                  <a:schemeClr val="bg1"/>
                </a:solidFill>
                <a:ea typeface="Helvetica" charset="0"/>
                <a:cs typeface="Helvetica" charset="0"/>
              </a:rPr>
              <a:t>Considering entire infrastructure</a:t>
            </a:r>
          </a:p>
        </p:txBody>
      </p:sp>
      <p:sp>
        <p:nvSpPr>
          <p:cNvPr id="12" name="TextBox 11">
            <a:extLst>
              <a:ext uri="{FF2B5EF4-FFF2-40B4-BE49-F238E27FC236}">
                <a16:creationId xmlns:a16="http://schemas.microsoft.com/office/drawing/2014/main" id="{E86553A8-A0B8-F444-AD95-B2BF305FE783}"/>
              </a:ext>
            </a:extLst>
          </p:cNvPr>
          <p:cNvSpPr txBox="1"/>
          <p:nvPr>
            <p:custDataLst>
              <p:tags r:id="rId11"/>
            </p:custDataLst>
          </p:nvPr>
        </p:nvSpPr>
        <p:spPr>
          <a:xfrm>
            <a:off x="2903048" y="1566973"/>
            <a:ext cx="2515117" cy="846644"/>
          </a:xfrm>
          <a:prstGeom prst="rect">
            <a:avLst/>
          </a:prstGeom>
          <a:solidFill>
            <a:srgbClr val="008ECF"/>
          </a:solidFill>
          <a:ln w="38100">
            <a:noFill/>
          </a:ln>
        </p:spPr>
        <p:txBody>
          <a:bodyPr wrap="square" lIns="180000" tIns="180000" rIns="180000" bIns="180000" rtlCol="0">
            <a:noAutofit/>
          </a:bodyPr>
          <a:lstStyle/>
          <a:p>
            <a:pPr>
              <a:lnSpc>
                <a:spcPts val="2000"/>
              </a:lnSpc>
              <a:spcBef>
                <a:spcPts val="500"/>
              </a:spcBef>
            </a:pPr>
            <a:r>
              <a:rPr lang="en-US" sz="1700" dirty="0">
                <a:solidFill>
                  <a:schemeClr val="bg1"/>
                </a:solidFill>
                <a:ea typeface="Helvetica" charset="0"/>
                <a:cs typeface="Helvetica" charset="0"/>
              </a:rPr>
              <a:t>Minimizing risk </a:t>
            </a:r>
            <a:br>
              <a:rPr lang="en-US" sz="1700" dirty="0">
                <a:solidFill>
                  <a:schemeClr val="bg1"/>
                </a:solidFill>
                <a:ea typeface="Helvetica" charset="0"/>
                <a:cs typeface="Helvetica" charset="0"/>
              </a:rPr>
            </a:br>
            <a:r>
              <a:rPr lang="en-US" sz="1700" dirty="0">
                <a:solidFill>
                  <a:schemeClr val="bg1"/>
                </a:solidFill>
                <a:ea typeface="Helvetica" charset="0"/>
                <a:cs typeface="Helvetica" charset="0"/>
              </a:rPr>
              <a:t>of hacking</a:t>
            </a:r>
            <a:endParaRPr lang="en-US" sz="2000" dirty="0">
              <a:solidFill>
                <a:schemeClr val="bg1"/>
              </a:solidFill>
              <a:ea typeface="Helvetica" charset="0"/>
              <a:cs typeface="Helvetica" charset="0"/>
            </a:endParaRPr>
          </a:p>
          <a:p>
            <a:pPr>
              <a:lnSpc>
                <a:spcPts val="2000"/>
              </a:lnSpc>
              <a:spcBef>
                <a:spcPts val="500"/>
              </a:spcBef>
            </a:pPr>
            <a:endParaRPr lang="en-US" sz="2000" dirty="0">
              <a:solidFill>
                <a:schemeClr val="bg1"/>
              </a:solidFill>
              <a:ea typeface="Helvetica" charset="0"/>
              <a:cs typeface="Helvetica" charset="0"/>
            </a:endParaRPr>
          </a:p>
        </p:txBody>
      </p:sp>
      <p:sp>
        <p:nvSpPr>
          <p:cNvPr id="13" name="TextBox 12">
            <a:extLst>
              <a:ext uri="{FF2B5EF4-FFF2-40B4-BE49-F238E27FC236}">
                <a16:creationId xmlns:a16="http://schemas.microsoft.com/office/drawing/2014/main" id="{7A7FC5EB-E910-6D47-AEA9-43EE66266485}"/>
              </a:ext>
            </a:extLst>
          </p:cNvPr>
          <p:cNvSpPr txBox="1"/>
          <p:nvPr>
            <p:custDataLst>
              <p:tags r:id="rId12"/>
            </p:custDataLst>
          </p:nvPr>
        </p:nvSpPr>
        <p:spPr>
          <a:xfrm>
            <a:off x="5547016" y="1566973"/>
            <a:ext cx="2515117" cy="846644"/>
          </a:xfrm>
          <a:prstGeom prst="rect">
            <a:avLst/>
          </a:prstGeom>
          <a:solidFill>
            <a:schemeClr val="accent5"/>
          </a:solidFill>
          <a:ln w="38100">
            <a:noFill/>
          </a:ln>
        </p:spPr>
        <p:txBody>
          <a:bodyPr wrap="square" lIns="180000" tIns="180000" rIns="180000" bIns="180000" rtlCol="0">
            <a:noAutofit/>
          </a:bodyPr>
          <a:lstStyle/>
          <a:p>
            <a:pPr>
              <a:lnSpc>
                <a:spcPts val="2000"/>
              </a:lnSpc>
              <a:spcBef>
                <a:spcPts val="500"/>
              </a:spcBef>
            </a:pPr>
            <a:r>
              <a:rPr lang="en-US" sz="1700" dirty="0">
                <a:solidFill>
                  <a:schemeClr val="bg1"/>
                </a:solidFill>
                <a:ea typeface="Helvetica" charset="0"/>
                <a:cs typeface="Helvetica" charset="0"/>
              </a:rPr>
              <a:t>Protecting privacy</a:t>
            </a:r>
          </a:p>
        </p:txBody>
      </p:sp>
      <p:sp>
        <p:nvSpPr>
          <p:cNvPr id="14" name="TextBox 13">
            <a:extLst>
              <a:ext uri="{FF2B5EF4-FFF2-40B4-BE49-F238E27FC236}">
                <a16:creationId xmlns:a16="http://schemas.microsoft.com/office/drawing/2014/main" id="{33C40B9E-BB4D-2B49-9310-031A4A970453}"/>
              </a:ext>
            </a:extLst>
          </p:cNvPr>
          <p:cNvSpPr txBox="1"/>
          <p:nvPr>
            <p:custDataLst>
              <p:tags r:id="rId13"/>
            </p:custDataLst>
          </p:nvPr>
        </p:nvSpPr>
        <p:spPr>
          <a:xfrm>
            <a:off x="8190983" y="1566973"/>
            <a:ext cx="2515117" cy="846644"/>
          </a:xfrm>
          <a:prstGeom prst="rect">
            <a:avLst/>
          </a:prstGeom>
          <a:solidFill>
            <a:srgbClr val="78BE20"/>
          </a:solidFill>
          <a:ln w="38100">
            <a:noFill/>
          </a:ln>
        </p:spPr>
        <p:txBody>
          <a:bodyPr wrap="square" lIns="180000" tIns="180000" rIns="180000" bIns="180000" rtlCol="0">
            <a:noAutofit/>
          </a:bodyPr>
          <a:lstStyle/>
          <a:p>
            <a:pPr>
              <a:lnSpc>
                <a:spcPts val="2000"/>
              </a:lnSpc>
              <a:spcBef>
                <a:spcPts val="500"/>
              </a:spcBef>
            </a:pPr>
            <a:r>
              <a:rPr lang="en-US" sz="1700" dirty="0">
                <a:solidFill>
                  <a:schemeClr val="bg1"/>
                </a:solidFill>
                <a:ea typeface="Helvetica" charset="0"/>
                <a:cs typeface="Helvetica" charset="0"/>
              </a:rPr>
              <a:t>Meeting international laws and regulations</a:t>
            </a:r>
          </a:p>
          <a:p>
            <a:pPr>
              <a:lnSpc>
                <a:spcPts val="2000"/>
              </a:lnSpc>
              <a:spcBef>
                <a:spcPts val="500"/>
              </a:spcBef>
            </a:pPr>
            <a:endParaRPr lang="en-US" sz="1700" dirty="0">
              <a:solidFill>
                <a:schemeClr val="bg1"/>
              </a:solidFill>
              <a:ea typeface="Helvetica" charset="0"/>
              <a:cs typeface="Helvetica" charset="0"/>
            </a:endParaRPr>
          </a:p>
          <a:p>
            <a:pPr>
              <a:lnSpc>
                <a:spcPts val="2000"/>
              </a:lnSpc>
              <a:spcBef>
                <a:spcPts val="500"/>
              </a:spcBef>
            </a:pPr>
            <a:endParaRPr lang="en-US" sz="1700" dirty="0">
              <a:solidFill>
                <a:schemeClr val="bg1"/>
              </a:solidFill>
              <a:ea typeface="Helvetica" charset="0"/>
              <a:cs typeface="Helvetica" charset="0"/>
            </a:endParaRPr>
          </a:p>
        </p:txBody>
      </p:sp>
      <p:sp>
        <p:nvSpPr>
          <p:cNvPr id="15" name="Inhaltsplatzhalter 120_">
            <a:extLst>
              <a:ext uri="{FF2B5EF4-FFF2-40B4-BE49-F238E27FC236}">
                <a16:creationId xmlns:a16="http://schemas.microsoft.com/office/drawing/2014/main" id="{F8138AE3-FF1E-1D4D-AB41-2A563EB89D48}"/>
              </a:ext>
            </a:extLst>
          </p:cNvPr>
          <p:cNvSpPr txBox="1">
            <a:spLocks/>
          </p:cNvSpPr>
          <p:nvPr>
            <p:custDataLst>
              <p:tags r:id="rId14"/>
            </p:custDataLst>
          </p:nvPr>
        </p:nvSpPr>
        <p:spPr bwMode="auto">
          <a:xfrm>
            <a:off x="259080" y="2413617"/>
            <a:ext cx="2516400" cy="2043053"/>
          </a:xfrm>
          <a:prstGeom prst="rect">
            <a:avLst/>
          </a:prstGeom>
          <a:solidFill>
            <a:schemeClr val="bg1"/>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r>
              <a:rPr lang="en-US" altLang="en-US" sz="1400" kern="0" dirty="0">
                <a:solidFill>
                  <a:srgbClr val="000000"/>
                </a:solidFill>
                <a:latin typeface="Bosch Office Sans" charset="0"/>
                <a:cs typeface="Arial" charset="0"/>
              </a:rPr>
              <a:t>Little point of focusing on a single component</a:t>
            </a:r>
          </a:p>
          <a:p>
            <a:pPr eaLnBrk="1" hangingPunct="1">
              <a:lnSpc>
                <a:spcPts val="1600"/>
              </a:lnSpc>
              <a:buFont typeface="Wingdings 3" charset="2"/>
              <a:buChar char=""/>
            </a:pPr>
            <a:endParaRPr lang="en-US" altLang="en-US" sz="1400" kern="0" dirty="0">
              <a:solidFill>
                <a:srgbClr val="000000"/>
              </a:solidFill>
              <a:latin typeface="Bosch Office Sans" charset="0"/>
              <a:cs typeface="Arial" charset="0"/>
            </a:endParaRPr>
          </a:p>
        </p:txBody>
      </p:sp>
      <p:sp>
        <p:nvSpPr>
          <p:cNvPr id="17" name="Inhaltsplatzhalter 120__">
            <a:extLst>
              <a:ext uri="{FF2B5EF4-FFF2-40B4-BE49-F238E27FC236}">
                <a16:creationId xmlns:a16="http://schemas.microsoft.com/office/drawing/2014/main" id="{0E460DB5-7A37-6846-99E9-9F1A47155028}"/>
              </a:ext>
            </a:extLst>
          </p:cNvPr>
          <p:cNvSpPr txBox="1">
            <a:spLocks/>
          </p:cNvSpPr>
          <p:nvPr>
            <p:custDataLst>
              <p:tags r:id="rId15"/>
            </p:custDataLst>
          </p:nvPr>
        </p:nvSpPr>
        <p:spPr bwMode="auto">
          <a:xfrm>
            <a:off x="5547016" y="2413617"/>
            <a:ext cx="2516400" cy="2043053"/>
          </a:xfrm>
          <a:prstGeom prst="rect">
            <a:avLst/>
          </a:prstGeom>
          <a:solidFill>
            <a:schemeClr val="bg1"/>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ct val="100000"/>
              </a:lnSpc>
              <a:spcBef>
                <a:spcPts val="0"/>
              </a:spcBef>
              <a:buFont typeface="Wingdings 3" charset="2"/>
              <a:buChar char=""/>
            </a:pPr>
            <a:r>
              <a:rPr lang="en-US" sz="1400" dirty="0"/>
              <a:t>By managing user access rights</a:t>
            </a:r>
          </a:p>
          <a:p>
            <a:pPr eaLnBrk="1" hangingPunct="1">
              <a:lnSpc>
                <a:spcPts val="1600"/>
              </a:lnSpc>
              <a:buFont typeface="Wingdings 3" charset="2"/>
              <a:buChar char=""/>
            </a:pPr>
            <a:endParaRPr lang="en-US" altLang="en-US" sz="1200" kern="0" dirty="0">
              <a:solidFill>
                <a:srgbClr val="000000"/>
              </a:solidFill>
              <a:latin typeface="Bosch Office Sans" charset="0"/>
              <a:cs typeface="Arial" charset="0"/>
            </a:endParaRPr>
          </a:p>
        </p:txBody>
      </p:sp>
      <p:sp>
        <p:nvSpPr>
          <p:cNvPr id="18" name="Inhaltsplatzhalter 120___">
            <a:extLst>
              <a:ext uri="{FF2B5EF4-FFF2-40B4-BE49-F238E27FC236}">
                <a16:creationId xmlns:a16="http://schemas.microsoft.com/office/drawing/2014/main" id="{C377C710-0FD5-454C-8970-2CE7084C4074}"/>
              </a:ext>
            </a:extLst>
          </p:cNvPr>
          <p:cNvSpPr txBox="1">
            <a:spLocks/>
          </p:cNvSpPr>
          <p:nvPr>
            <p:custDataLst>
              <p:tags r:id="rId16"/>
            </p:custDataLst>
          </p:nvPr>
        </p:nvSpPr>
        <p:spPr bwMode="auto">
          <a:xfrm>
            <a:off x="8190983" y="2413617"/>
            <a:ext cx="2516400" cy="2043053"/>
          </a:xfrm>
          <a:prstGeom prst="rect">
            <a:avLst/>
          </a:prstGeom>
          <a:solidFill>
            <a:schemeClr val="bg1"/>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r>
              <a:rPr lang="en-US" altLang="en-US" sz="1400" kern="0" dirty="0">
                <a:solidFill>
                  <a:srgbClr val="000000"/>
                </a:solidFill>
                <a:latin typeface="Bosch Office Sans" charset="0"/>
                <a:cs typeface="Arial" charset="0"/>
              </a:rPr>
              <a:t>E.g. GDPR</a:t>
            </a:r>
          </a:p>
        </p:txBody>
      </p:sp>
      <p:sp>
        <p:nvSpPr>
          <p:cNvPr id="6" name="Rectangle 5" hidden="1"/>
          <p:cNvSpPr>
            <a:spLocks/>
          </p:cNvSpPr>
          <p:nvPr>
            <p:custDataLst>
              <p:tags r:id="rId1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hidden="1"/>
          <p:cNvSpPr>
            <a:spLocks/>
          </p:cNvSpPr>
          <p:nvPr>
            <p:custDataLst>
              <p:tags r:id="rId18"/>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19"/>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13</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pic>
        <p:nvPicPr>
          <p:cNvPr id="21" name="Picture 20"/>
          <p:cNvPicPr>
            <a:picLocks/>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0DD8EEA2-0E21-7E48-BEC7-31AF782FA740}"/>
              </a:ext>
            </a:extLst>
          </p:cNvPr>
          <p:cNvPicPr>
            <a:picLocks/>
          </p:cNvPicPr>
          <p:nvPr>
            <p:custDataLst>
              <p:tags r:id="rId21"/>
            </p:custDataLst>
          </p:nvPr>
        </p:nvPicPr>
        <p:blipFill>
          <a:blip r:embed="rId27">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grpSp>
        <p:nvGrpSpPr>
          <p:cNvPr id="27" name="Group 26">
            <a:extLst>
              <a:ext uri="{FF2B5EF4-FFF2-40B4-BE49-F238E27FC236}">
                <a16:creationId xmlns:a16="http://schemas.microsoft.com/office/drawing/2014/main" id="{1844FEE5-15BA-7246-84DB-8DE848A5AFED}"/>
              </a:ext>
            </a:extLst>
          </p:cNvPr>
          <p:cNvGrpSpPr/>
          <p:nvPr/>
        </p:nvGrpSpPr>
        <p:grpSpPr>
          <a:xfrm>
            <a:off x="703221" y="3085306"/>
            <a:ext cx="1420162" cy="1223982"/>
            <a:chOff x="277673" y="2079192"/>
            <a:chExt cx="3958740" cy="3411883"/>
          </a:xfrm>
        </p:grpSpPr>
        <p:pic>
          <p:nvPicPr>
            <p:cNvPr id="28" name="Picture 27">
              <a:extLst>
                <a:ext uri="{FF2B5EF4-FFF2-40B4-BE49-F238E27FC236}">
                  <a16:creationId xmlns:a16="http://schemas.microsoft.com/office/drawing/2014/main" id="{32E5A1C8-08B6-714B-A40D-12FA5DA5C71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98456" y="2197631"/>
              <a:ext cx="2835295" cy="2835295"/>
            </a:xfrm>
            <a:prstGeom prst="rect">
              <a:avLst/>
            </a:prstGeom>
          </p:spPr>
        </p:pic>
        <p:pic>
          <p:nvPicPr>
            <p:cNvPr id="29" name="Picture 28">
              <a:extLst>
                <a:ext uri="{FF2B5EF4-FFF2-40B4-BE49-F238E27FC236}">
                  <a16:creationId xmlns:a16="http://schemas.microsoft.com/office/drawing/2014/main" id="{FB6CFFF8-BB61-D249-9C53-E78EA7916485}"/>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41837" y="4315020"/>
              <a:ext cx="1176054" cy="1176055"/>
            </a:xfrm>
            <a:prstGeom prst="rect">
              <a:avLst/>
            </a:prstGeom>
          </p:spPr>
        </p:pic>
        <p:pic>
          <p:nvPicPr>
            <p:cNvPr id="30" name="Picture 29">
              <a:extLst>
                <a:ext uri="{FF2B5EF4-FFF2-40B4-BE49-F238E27FC236}">
                  <a16:creationId xmlns:a16="http://schemas.microsoft.com/office/drawing/2014/main" id="{5D234C02-6F43-A145-8414-6BC6FF93C95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060358" y="2079192"/>
              <a:ext cx="1176055" cy="1176055"/>
            </a:xfrm>
            <a:prstGeom prst="rect">
              <a:avLst/>
            </a:prstGeom>
          </p:spPr>
        </p:pic>
        <p:pic>
          <p:nvPicPr>
            <p:cNvPr id="31" name="Picture 30">
              <a:extLst>
                <a:ext uri="{FF2B5EF4-FFF2-40B4-BE49-F238E27FC236}">
                  <a16:creationId xmlns:a16="http://schemas.microsoft.com/office/drawing/2014/main" id="{B831736E-D6A9-834D-AA1A-6B66D3A7D6E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7673" y="2554944"/>
              <a:ext cx="1176055" cy="1176055"/>
            </a:xfrm>
            <a:prstGeom prst="rect">
              <a:avLst/>
            </a:prstGeom>
          </p:spPr>
        </p:pic>
      </p:grpSp>
    </p:spTree>
    <p:custDataLst>
      <p:tags r:id="rId1"/>
    </p:custDataLst>
    <p:extLst>
      <p:ext uri="{BB962C8B-B14F-4D97-AF65-F5344CB8AC3E}">
        <p14:creationId xmlns:p14="http://schemas.microsoft.com/office/powerpoint/2010/main" val="181164518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spcBef>
                <a:spcPts val="0"/>
              </a:spcBef>
              <a:spcAft>
                <a:spcPts val="0"/>
              </a:spcAft>
            </a:pPr>
            <a:r>
              <a:rPr lang="en-US" sz="2800" dirty="0"/>
              <a:t>Protecting security and privacy of data</a:t>
            </a:r>
          </a:p>
        </p:txBody>
      </p:sp>
      <p:sp>
        <p:nvSpPr>
          <p:cNvPr id="4" name="Rectangle 3"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17780" rIns="0" bIns="0" rtlCol="0" anchor="t">
            <a:normAutofit/>
          </a:bodyPr>
          <a:lstStyle/>
          <a:p>
            <a:pPr>
              <a:lnSpc>
                <a:spcPts val="900"/>
              </a:lnSpc>
              <a:spcBef>
                <a:spcPts val="0"/>
              </a:spcBef>
              <a:spcAft>
                <a:spcPts val="0"/>
              </a:spcAft>
            </a:pPr>
            <a:endParaRPr lang="en-US" sz="550">
              <a:solidFill>
                <a:schemeClr val="tx1"/>
              </a:solidFill>
            </a:endParaRPr>
          </a:p>
        </p:txBody>
      </p:sp>
      <p:sp>
        <p:nvSpPr>
          <p:cNvPr id="3" name="TextBox 2" hidden="1"/>
          <p:cNvSpPr txBox="1">
            <a:spLocks/>
          </p:cNvSpPr>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a:p>
        </p:txBody>
      </p:sp>
      <p:sp>
        <p:nvSpPr>
          <p:cNvPr id="2" name="Title 1"/>
          <p:cNvSpPr>
            <a:spLocks noGrp="1"/>
          </p:cNvSpPr>
          <p:nvPr>
            <p:ph type="title"/>
            <p:custDataLst>
              <p:tags r:id="rId5"/>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An end-to-end data security solution is required</a:t>
            </a:r>
          </a:p>
        </p:txBody>
      </p:sp>
      <p:pic>
        <p:nvPicPr>
          <p:cNvPr id="11" name="Picture 10"/>
          <p:cNvPicPr>
            <a:picLocks noChangeAspect="1"/>
          </p:cNvPicPr>
          <p:nvPr>
            <p:custDataLst>
              <p:tags r:id="rId6"/>
            </p:custDataLst>
          </p:nvPr>
        </p:nvPicPr>
        <p:blipFill rotWithShape="1">
          <a:blip r:embed="rId18" cstate="print">
            <a:extLst>
              <a:ext uri="{28A0092B-C50C-407E-A947-70E740481C1C}">
                <a14:useLocalDpi xmlns:a14="http://schemas.microsoft.com/office/drawing/2010/main" val="0"/>
              </a:ext>
            </a:extLst>
          </a:blip>
          <a:srcRect t="38317" b="24283"/>
          <a:stretch/>
        </p:blipFill>
        <p:spPr>
          <a:xfrm>
            <a:off x="263525" y="1574800"/>
            <a:ext cx="10442575" cy="2196783"/>
          </a:xfrm>
          <a:prstGeom prst="rect">
            <a:avLst/>
          </a:prstGeom>
        </p:spPr>
      </p:pic>
      <p:pic>
        <p:nvPicPr>
          <p:cNvPr id="12" name="Picture 11"/>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3525" y="4303623"/>
            <a:ext cx="1885195" cy="364037"/>
          </a:xfrm>
          <a:prstGeom prst="rect">
            <a:avLst/>
          </a:prstGeom>
        </p:spPr>
      </p:pic>
      <p:pic>
        <p:nvPicPr>
          <p:cNvPr id="13" name="Picture 12"/>
          <p:cNvPicPr>
            <a:picLocks noChangeAspect="1"/>
          </p:cNvPicPr>
          <p:nvPr>
            <p:custDataLst>
              <p:tags r:id="rId8"/>
            </p:custDataLst>
          </p:nvPr>
        </p:nvPicPr>
        <p:blipFill rotWithShape="1">
          <a:blip r:embed="rId20" cstate="print">
            <a:extLst>
              <a:ext uri="{28A0092B-C50C-407E-A947-70E740481C1C}">
                <a14:useLocalDpi xmlns:a14="http://schemas.microsoft.com/office/drawing/2010/main" val="0"/>
              </a:ext>
            </a:extLst>
          </a:blip>
          <a:srcRect b="24851"/>
          <a:stretch/>
        </p:blipFill>
        <p:spPr>
          <a:xfrm>
            <a:off x="8531978" y="4251326"/>
            <a:ext cx="2082345" cy="504252"/>
          </a:xfrm>
          <a:prstGeom prst="rect">
            <a:avLst/>
          </a:prstGeom>
        </p:spPr>
      </p:pic>
      <p:pic>
        <p:nvPicPr>
          <p:cNvPr id="15" name="Picture 14"/>
          <p:cNvPicPr>
            <a:picLocks noChangeAspect="1"/>
          </p:cNvPicPr>
          <p:nvPr>
            <p:custDataLst>
              <p:tags r:id="rId9"/>
            </p:custDataLst>
          </p:nvPr>
        </p:nvPicPr>
        <p:blipFill>
          <a:blip r:embed="rId21"/>
          <a:stretch>
            <a:fillRect/>
          </a:stretch>
        </p:blipFill>
        <p:spPr>
          <a:xfrm>
            <a:off x="3126285" y="4081899"/>
            <a:ext cx="800635" cy="772041"/>
          </a:xfrm>
          <a:prstGeom prst="rect">
            <a:avLst/>
          </a:prstGeom>
        </p:spPr>
      </p:pic>
      <p:pic>
        <p:nvPicPr>
          <p:cNvPr id="16" name="Picture 15"/>
          <p:cNvPicPr>
            <a:picLocks noChangeAspect="1"/>
          </p:cNvPicPr>
          <p:nvPr>
            <p:custDataLst>
              <p:tags r:id="rId10"/>
            </p:custDataLst>
          </p:nvPr>
        </p:nvPicPr>
        <p:blipFill>
          <a:blip r:embed="rId22"/>
          <a:stretch>
            <a:fillRect/>
          </a:stretch>
        </p:blipFill>
        <p:spPr>
          <a:xfrm>
            <a:off x="4123975" y="4102233"/>
            <a:ext cx="956025" cy="827330"/>
          </a:xfrm>
          <a:prstGeom prst="rect">
            <a:avLst/>
          </a:prstGeom>
        </p:spPr>
      </p:pic>
      <p:pic>
        <p:nvPicPr>
          <p:cNvPr id="17" name="Picture 16"/>
          <p:cNvPicPr>
            <a:picLocks noChangeAspect="1"/>
          </p:cNvPicPr>
          <p:nvPr>
            <p:custDataLst>
              <p:tags r:id="rId11"/>
            </p:custDataLst>
          </p:nvPr>
        </p:nvPicPr>
        <p:blipFill>
          <a:blip r:embed="rId23"/>
          <a:stretch>
            <a:fillRect/>
          </a:stretch>
        </p:blipFill>
        <p:spPr>
          <a:xfrm>
            <a:off x="5816808" y="4081899"/>
            <a:ext cx="1038920" cy="848292"/>
          </a:xfrm>
          <a:prstGeom prst="rect">
            <a:avLst/>
          </a:prstGeom>
        </p:spPr>
      </p:pic>
      <p:sp>
        <p:nvSpPr>
          <p:cNvPr id="5" name="Rectangle 4" hidden="1"/>
          <p:cNvSpPr>
            <a:spLocks/>
          </p:cNvSpPr>
          <p:nvPr>
            <p:custDataLst>
              <p:tags r:id="rId1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pic>
        <p:nvPicPr>
          <p:cNvPr id="18" name="Picture 17"/>
          <p:cNvPicPr>
            <a:picLocks noChangeAspect="1"/>
          </p:cNvPicPr>
          <p:nvPr>
            <p:custDataLst>
              <p:tags r:id="rId13"/>
            </p:custDataLst>
          </p:nvPr>
        </p:nvPicPr>
        <p:blipFill>
          <a:blip r:embed="rId24"/>
          <a:stretch>
            <a:fillRect/>
          </a:stretch>
        </p:blipFill>
        <p:spPr>
          <a:xfrm>
            <a:off x="6979103" y="4124224"/>
            <a:ext cx="600257" cy="765327"/>
          </a:xfrm>
          <a:prstGeom prst="rect">
            <a:avLst/>
          </a:prstGeom>
        </p:spPr>
      </p:pic>
      <p:sp>
        <p:nvSpPr>
          <p:cNvPr id="6" name="Rectangle 5" hidden="1"/>
          <p:cNvSpPr>
            <a:spLocks/>
          </p:cNvSpPr>
          <p:nvPr>
            <p:custDataLst>
              <p:tags r:id="rId1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cxnSp>
        <p:nvCxnSpPr>
          <p:cNvPr id="19" name="Straight Connector 18">
            <a:extLst>
              <a:ext uri="{FF2B5EF4-FFF2-40B4-BE49-F238E27FC236}">
                <a16:creationId xmlns:a16="http://schemas.microsoft.com/office/drawing/2014/main" id="{4CF6C57C-235F-144C-9C80-C77BF0F4AC90}"/>
              </a:ext>
            </a:extLst>
          </p:cNvPr>
          <p:cNvCxnSpPr>
            <a:cxnSpLocks/>
          </p:cNvCxnSpPr>
          <p:nvPr/>
        </p:nvCxnSpPr>
        <p:spPr>
          <a:xfrm>
            <a:off x="5499259" y="4102233"/>
            <a:ext cx="0" cy="827330"/>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sp>
        <p:nvSpPr>
          <p:cNvPr id="7" name="Rectangle 6" hidden="1"/>
          <p:cNvSpPr>
            <a:spLocks/>
          </p:cNvSpPr>
          <p:nvPr>
            <p:custDataLst>
              <p:tags r:id="rId1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14</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377529593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78C5"/>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4"/>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r>
              <a:rPr lang="en-US" sz="6500" dirty="0"/>
              <a:t>Employ a data security solution that is completely effective from </a:t>
            </a:r>
            <a:br>
              <a:rPr lang="en-US" sz="6500" dirty="0"/>
            </a:br>
            <a:r>
              <a:rPr lang="en-US" sz="6500" dirty="0"/>
              <a:t>end-to-end</a:t>
            </a:r>
          </a:p>
        </p:txBody>
      </p:sp>
    </p:spTree>
    <p:custDataLst>
      <p:tags r:id="rId1"/>
    </p:custDataLst>
    <p:extLst>
      <p:ext uri="{BB962C8B-B14F-4D97-AF65-F5344CB8AC3E}">
        <p14:creationId xmlns:p14="http://schemas.microsoft.com/office/powerpoint/2010/main" val="36537918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spcBef>
                <a:spcPts val="0"/>
              </a:spcBef>
              <a:spcAft>
                <a:spcPts val="0"/>
              </a:spcAft>
            </a:pPr>
            <a:r>
              <a:rPr lang="en-US" sz="2800" dirty="0"/>
              <a:t>Employing an end-to-end data security solution</a:t>
            </a:r>
          </a:p>
        </p:txBody>
      </p:sp>
      <p:pic>
        <p:nvPicPr>
          <p:cNvPr id="12" name="Content Placeholder 11"/>
          <p:cNvPicPr>
            <a:picLocks noGrp="1" noChangeAspect="1"/>
          </p:cNvPicPr>
          <p:nvPr>
            <p:ph sz="half" idx="2"/>
            <p:custDataLst>
              <p:tags r:id="rId3"/>
            </p:custDataLst>
          </p:nvPr>
        </p:nvPicPr>
        <p:blipFill rotWithShape="1">
          <a:blip r:embed="rId13" cstate="print">
            <a:extLst>
              <a:ext uri="{28A0092B-C50C-407E-A947-70E740481C1C}">
                <a14:useLocalDpi xmlns:a14="http://schemas.microsoft.com/office/drawing/2010/main" val="0"/>
              </a:ext>
            </a:extLst>
          </a:blip>
          <a:srcRect l="13060" r="11133"/>
          <a:stretch/>
        </p:blipFill>
        <p:spPr>
          <a:xfrm>
            <a:off x="259080" y="1580493"/>
            <a:ext cx="4521528" cy="3357268"/>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Content Placeholder 12"/>
          <p:cNvSpPr>
            <a:spLocks noGrp="1"/>
          </p:cNvSpPr>
          <p:nvPr>
            <p:ph sz="half" idx="1"/>
            <p:custDataLst>
              <p:tags r:id="rId4"/>
            </p:custDataLst>
          </p:nvPr>
        </p:nvSpPr>
        <p:spPr>
          <a:xfrm>
            <a:off x="6244591" y="1760136"/>
            <a:ext cx="4224864" cy="3864187"/>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nSpc>
                <a:spcPct val="100000"/>
              </a:lnSpc>
              <a:spcBef>
                <a:spcPts val="0"/>
              </a:spcBef>
              <a:buNone/>
            </a:pPr>
            <a:r>
              <a:rPr lang="en-US" dirty="0"/>
              <a:t>Communication between trusted devices</a:t>
            </a:r>
            <a:br>
              <a:rPr lang="en-US" dirty="0"/>
            </a:br>
            <a:endParaRPr lang="en-US" dirty="0"/>
          </a:p>
          <a:p>
            <a:pPr marL="0" indent="0">
              <a:lnSpc>
                <a:spcPct val="100000"/>
              </a:lnSpc>
              <a:spcBef>
                <a:spcPts val="0"/>
              </a:spcBef>
              <a:buNone/>
            </a:pPr>
            <a:r>
              <a:rPr lang="en-US" dirty="0"/>
              <a:t>Encrypted video</a:t>
            </a:r>
            <a:br>
              <a:rPr lang="en-US" dirty="0"/>
            </a:br>
            <a:endParaRPr lang="en-US" dirty="0"/>
          </a:p>
          <a:p>
            <a:pPr marL="252000" lvl="1" indent="-252000">
              <a:lnSpc>
                <a:spcPct val="100000"/>
              </a:lnSpc>
              <a:spcBef>
                <a:spcPts val="0"/>
              </a:spcBef>
            </a:pPr>
            <a:r>
              <a:rPr lang="en-US" dirty="0"/>
              <a:t>In-transit (video / data streams)</a:t>
            </a:r>
          </a:p>
          <a:p>
            <a:pPr marL="252000" lvl="1" indent="-252000">
              <a:lnSpc>
                <a:spcPct val="100000"/>
              </a:lnSpc>
              <a:spcBef>
                <a:spcPts val="0"/>
              </a:spcBef>
            </a:pPr>
            <a:r>
              <a:rPr lang="en-US" dirty="0"/>
              <a:t>At-rest (stored data)</a:t>
            </a:r>
          </a:p>
          <a:p>
            <a:pPr marL="0" indent="0">
              <a:lnSpc>
                <a:spcPct val="100000"/>
              </a:lnSpc>
              <a:spcBef>
                <a:spcPts val="0"/>
              </a:spcBef>
              <a:buNone/>
            </a:pPr>
            <a:br>
              <a:rPr lang="en-US" dirty="0"/>
            </a:br>
            <a:r>
              <a:rPr lang="en-US" dirty="0"/>
              <a:t>Secure connection for command </a:t>
            </a:r>
            <a:br>
              <a:rPr lang="en-US" dirty="0"/>
            </a:br>
            <a:r>
              <a:rPr lang="en-US" dirty="0"/>
              <a:t>and configuration</a:t>
            </a:r>
          </a:p>
          <a:p>
            <a:pPr marL="0" indent="0">
              <a:lnSpc>
                <a:spcPct val="100000"/>
              </a:lnSpc>
              <a:spcBef>
                <a:spcPts val="0"/>
              </a:spcBef>
              <a:buNone/>
            </a:pPr>
            <a:br>
              <a:rPr lang="en-US" dirty="0"/>
            </a:br>
            <a:r>
              <a:rPr lang="en-US" dirty="0"/>
              <a:t>Manageable user access rights</a:t>
            </a:r>
          </a:p>
        </p:txBody>
      </p:sp>
      <p:sp>
        <p:nvSpPr>
          <p:cNvPr id="6" name="Rectangle 5"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17780" rIns="0" bIns="0" rtlCol="0" anchor="t">
            <a:normAutofit/>
          </a:bodyPr>
          <a:lstStyle/>
          <a:p>
            <a:pPr>
              <a:lnSpc>
                <a:spcPts val="900"/>
              </a:lnSpc>
              <a:spcBef>
                <a:spcPts val="0"/>
              </a:spcBef>
              <a:spcAft>
                <a:spcPts val="0"/>
              </a:spcAft>
            </a:pPr>
            <a:endParaRPr lang="en-US" sz="550">
              <a:solidFill>
                <a:schemeClr val="tx1"/>
              </a:solidFill>
            </a:endParaRPr>
          </a:p>
        </p:txBody>
      </p:sp>
      <p:sp>
        <p:nvSpPr>
          <p:cNvPr id="5" name="TextBox 4" hidden="1"/>
          <p:cNvSpPr txBox="1">
            <a:spLocks/>
          </p:cNvSpPr>
          <p:nvPr>
            <p:custDataLst>
              <p:tags r:id="rId6"/>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a:p>
        </p:txBody>
      </p:sp>
      <p:sp>
        <p:nvSpPr>
          <p:cNvPr id="2" name="Title 1"/>
          <p:cNvSpPr>
            <a:spLocks noGrp="1"/>
          </p:cNvSpPr>
          <p:nvPr>
            <p:ph type="title"/>
            <p:custDataLst>
              <p:tags r:id="rId7"/>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Designed to ensure</a:t>
            </a:r>
          </a:p>
        </p:txBody>
      </p:sp>
      <p:grpSp>
        <p:nvGrpSpPr>
          <p:cNvPr id="17" name="Group 16">
            <a:extLst>
              <a:ext uri="{FF2B5EF4-FFF2-40B4-BE49-F238E27FC236}">
                <a16:creationId xmlns:a16="http://schemas.microsoft.com/office/drawing/2014/main" id="{DF935E8D-C439-4346-9A17-73D8A2C2A7EF}"/>
              </a:ext>
            </a:extLst>
          </p:cNvPr>
          <p:cNvGrpSpPr/>
          <p:nvPr/>
        </p:nvGrpSpPr>
        <p:grpSpPr>
          <a:xfrm>
            <a:off x="5699874" y="4401377"/>
            <a:ext cx="357060" cy="357060"/>
            <a:chOff x="7305112" y="1997193"/>
            <a:chExt cx="1865177" cy="1865177"/>
          </a:xfrm>
        </p:grpSpPr>
        <p:sp>
          <p:nvSpPr>
            <p:cNvPr id="18" name="Oval 17">
              <a:extLst>
                <a:ext uri="{FF2B5EF4-FFF2-40B4-BE49-F238E27FC236}">
                  <a16:creationId xmlns:a16="http://schemas.microsoft.com/office/drawing/2014/main" id="{E921688A-ECD4-FC44-A5FF-EC5BACDF6392}"/>
                </a:ext>
              </a:extLst>
            </p:cNvPr>
            <p:cNvSpPr/>
            <p:nvPr/>
          </p:nvSpPr>
          <p:spPr>
            <a:xfrm>
              <a:off x="7305112" y="1997193"/>
              <a:ext cx="1865177" cy="1865177"/>
            </a:xfrm>
            <a:prstGeom prst="ellipse">
              <a:avLst/>
            </a:prstGeom>
            <a:solidFill>
              <a:srgbClr val="00A8B0"/>
            </a:solidFill>
            <a:ln w="571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9" name="Picture 18">
              <a:extLst>
                <a:ext uri="{FF2B5EF4-FFF2-40B4-BE49-F238E27FC236}">
                  <a16:creationId xmlns:a16="http://schemas.microsoft.com/office/drawing/2014/main" id="{0EB00F18-8257-2545-AEEE-4C0D59757C0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35687" y="2329510"/>
              <a:ext cx="1004033" cy="1108800"/>
            </a:xfrm>
            <a:prstGeom prst="rect">
              <a:avLst/>
            </a:prstGeom>
          </p:spPr>
        </p:pic>
      </p:grpSp>
      <p:grpSp>
        <p:nvGrpSpPr>
          <p:cNvPr id="20" name="Group 19">
            <a:extLst>
              <a:ext uri="{FF2B5EF4-FFF2-40B4-BE49-F238E27FC236}">
                <a16:creationId xmlns:a16="http://schemas.microsoft.com/office/drawing/2014/main" id="{53622FBD-0F21-594C-8AE9-A476A6E7C1E9}"/>
              </a:ext>
            </a:extLst>
          </p:cNvPr>
          <p:cNvGrpSpPr/>
          <p:nvPr/>
        </p:nvGrpSpPr>
        <p:grpSpPr>
          <a:xfrm>
            <a:off x="5699874" y="1718819"/>
            <a:ext cx="357060" cy="357060"/>
            <a:chOff x="1328547" y="1997193"/>
            <a:chExt cx="1865177" cy="1865177"/>
          </a:xfrm>
        </p:grpSpPr>
        <p:sp>
          <p:nvSpPr>
            <p:cNvPr id="21" name="Oval 20">
              <a:extLst>
                <a:ext uri="{FF2B5EF4-FFF2-40B4-BE49-F238E27FC236}">
                  <a16:creationId xmlns:a16="http://schemas.microsoft.com/office/drawing/2014/main" id="{A6AED6DD-0F29-A14C-BD31-5D94E4D94ED8}"/>
                </a:ext>
              </a:extLst>
            </p:cNvPr>
            <p:cNvSpPr/>
            <p:nvPr/>
          </p:nvSpPr>
          <p:spPr>
            <a:xfrm>
              <a:off x="1328547" y="1997193"/>
              <a:ext cx="1865177" cy="1865177"/>
            </a:xfrm>
            <a:prstGeom prst="ellipse">
              <a:avLst/>
            </a:prstGeom>
            <a:solidFill>
              <a:srgbClr val="008ECF"/>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2" name="Picture 21">
              <a:extLst>
                <a:ext uri="{FF2B5EF4-FFF2-40B4-BE49-F238E27FC236}">
                  <a16:creationId xmlns:a16="http://schemas.microsoft.com/office/drawing/2014/main" id="{7147550E-0FCB-F846-9A0C-7D0F3068975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0025" y="2412107"/>
              <a:ext cx="942221" cy="1108497"/>
            </a:xfrm>
            <a:prstGeom prst="rect">
              <a:avLst/>
            </a:prstGeom>
          </p:spPr>
        </p:pic>
      </p:grpSp>
      <p:sp>
        <p:nvSpPr>
          <p:cNvPr id="3" name="Rectangle 2" hidden="1"/>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grpSp>
        <p:nvGrpSpPr>
          <p:cNvPr id="23" name="Group 22">
            <a:extLst>
              <a:ext uri="{FF2B5EF4-FFF2-40B4-BE49-F238E27FC236}">
                <a16:creationId xmlns:a16="http://schemas.microsoft.com/office/drawing/2014/main" id="{AD91441D-D905-DB49-85CE-1271A8690598}"/>
              </a:ext>
            </a:extLst>
          </p:cNvPr>
          <p:cNvGrpSpPr/>
          <p:nvPr/>
        </p:nvGrpSpPr>
        <p:grpSpPr>
          <a:xfrm>
            <a:off x="5699874" y="2266143"/>
            <a:ext cx="357060" cy="357060"/>
            <a:chOff x="4341976" y="1997193"/>
            <a:chExt cx="1865177" cy="1865177"/>
          </a:xfrm>
        </p:grpSpPr>
        <p:sp>
          <p:nvSpPr>
            <p:cNvPr id="24" name="Oval 23">
              <a:extLst>
                <a:ext uri="{FF2B5EF4-FFF2-40B4-BE49-F238E27FC236}">
                  <a16:creationId xmlns:a16="http://schemas.microsoft.com/office/drawing/2014/main" id="{81ABA715-B5DC-2B49-BF00-5D270D1C8C86}"/>
                </a:ext>
              </a:extLst>
            </p:cNvPr>
            <p:cNvSpPr/>
            <p:nvPr/>
          </p:nvSpPr>
          <p:spPr>
            <a:xfrm>
              <a:off x="4341976" y="1997193"/>
              <a:ext cx="1865177" cy="1865177"/>
            </a:xfrm>
            <a:prstGeom prst="ellipse">
              <a:avLst/>
            </a:prstGeom>
            <a:solidFill>
              <a:srgbClr val="005691"/>
            </a:solidFill>
            <a:ln w="571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5" name="Picture 24">
              <a:extLst>
                <a:ext uri="{FF2B5EF4-FFF2-40B4-BE49-F238E27FC236}">
                  <a16:creationId xmlns:a16="http://schemas.microsoft.com/office/drawing/2014/main" id="{F7514994-8AD4-1944-BB1F-C663CF08DD6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34509" y="2329510"/>
              <a:ext cx="880106" cy="1108800"/>
            </a:xfrm>
            <a:prstGeom prst="rect">
              <a:avLst/>
            </a:prstGeom>
          </p:spPr>
        </p:pic>
      </p:grpSp>
      <p:sp>
        <p:nvSpPr>
          <p:cNvPr id="4" name="Rectangle 3" hidden="1"/>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grpSp>
        <p:nvGrpSpPr>
          <p:cNvPr id="29" name="Group 28">
            <a:extLst>
              <a:ext uri="{FF2B5EF4-FFF2-40B4-BE49-F238E27FC236}">
                <a16:creationId xmlns:a16="http://schemas.microsoft.com/office/drawing/2014/main" id="{743B770A-0078-6148-89FF-191F48148860}"/>
              </a:ext>
            </a:extLst>
          </p:cNvPr>
          <p:cNvGrpSpPr/>
          <p:nvPr/>
        </p:nvGrpSpPr>
        <p:grpSpPr>
          <a:xfrm>
            <a:off x="5699874" y="3584474"/>
            <a:ext cx="357060" cy="357060"/>
            <a:chOff x="4341976" y="1997193"/>
            <a:chExt cx="1865177" cy="1865177"/>
          </a:xfrm>
        </p:grpSpPr>
        <p:sp>
          <p:nvSpPr>
            <p:cNvPr id="30" name="Oval 29">
              <a:extLst>
                <a:ext uri="{FF2B5EF4-FFF2-40B4-BE49-F238E27FC236}">
                  <a16:creationId xmlns:a16="http://schemas.microsoft.com/office/drawing/2014/main" id="{5DEFE009-94F0-7648-BD90-F21D0D3676BF}"/>
                </a:ext>
              </a:extLst>
            </p:cNvPr>
            <p:cNvSpPr/>
            <p:nvPr/>
          </p:nvSpPr>
          <p:spPr>
            <a:xfrm>
              <a:off x="4341976" y="1997193"/>
              <a:ext cx="1865177" cy="1865177"/>
            </a:xfrm>
            <a:prstGeom prst="ellipse">
              <a:avLst/>
            </a:prstGeom>
            <a:solidFill>
              <a:srgbClr val="005691"/>
            </a:solidFill>
            <a:ln w="571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31" name="Picture 30">
              <a:extLst>
                <a:ext uri="{FF2B5EF4-FFF2-40B4-BE49-F238E27FC236}">
                  <a16:creationId xmlns:a16="http://schemas.microsoft.com/office/drawing/2014/main" id="{F0D8FF30-2B55-B64E-BDCF-44C9F53D113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34509" y="2329510"/>
              <a:ext cx="880106" cy="1108800"/>
            </a:xfrm>
            <a:prstGeom prst="rect">
              <a:avLst/>
            </a:prstGeom>
          </p:spPr>
        </p:pic>
      </p:grpSp>
      <p:sp>
        <p:nvSpPr>
          <p:cNvPr id="7" name="Rectangle 6" hidden="1"/>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16</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33502565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strike="noStrike" kern="0" cap="none" normalizeH="0" baseline="0" noProof="0" dirty="0">
                <a:ln>
                  <a:noFill/>
                </a:ln>
                <a:effectLst/>
                <a:uLnTx/>
                <a:uFillTx/>
              </a:rPr>
              <a:t>End-to-end</a:t>
            </a:r>
            <a:r>
              <a:rPr kumimoji="0" lang="en-US" sz="2800" b="0" strike="noStrike" kern="0" cap="none" normalizeH="0" noProof="0" dirty="0">
                <a:ln>
                  <a:noFill/>
                </a:ln>
                <a:effectLst/>
                <a:uLnTx/>
                <a:uFillTx/>
              </a:rPr>
              <a:t> data security</a:t>
            </a:r>
            <a:endParaRPr kumimoji="0" lang="en-US" sz="2800" b="0" strike="noStrike" kern="0" cap="none" normalizeH="0" baseline="0" noProof="0" dirty="0">
              <a:ln>
                <a:noFill/>
              </a:ln>
              <a:effectLst/>
              <a:uLnTx/>
              <a:uFillTx/>
            </a:endParaRPr>
          </a:p>
        </p:txBody>
      </p:sp>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a:spLocks/>
          </p:cNvSpPr>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5"/>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The Bosch approach</a:t>
            </a:r>
          </a:p>
        </p:txBody>
      </p:sp>
      <p:sp>
        <p:nvSpPr>
          <p:cNvPr id="10" name="Content Placeholder 9"/>
          <p:cNvSpPr>
            <a:spLocks noGrp="1"/>
          </p:cNvSpPr>
          <p:nvPr>
            <p:ph sz="half" idx="1"/>
            <p:custDataLst>
              <p:tags r:id="rId6"/>
            </p:custDataLst>
          </p:nvPr>
        </p:nvSpPr>
        <p:spPr>
          <a:xfrm>
            <a:off x="4328844" y="4086543"/>
            <a:ext cx="1800000" cy="909914"/>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gn="ctr">
              <a:buNone/>
            </a:pPr>
            <a:r>
              <a:rPr lang="en-US" b="1" dirty="0">
                <a:solidFill>
                  <a:srgbClr val="08427E"/>
                </a:solidFill>
              </a:rPr>
              <a:t>SECURE DATA</a:t>
            </a:r>
          </a:p>
        </p:txBody>
      </p:sp>
      <p:sp>
        <p:nvSpPr>
          <p:cNvPr id="11" name="Content Placeholder 10"/>
          <p:cNvSpPr>
            <a:spLocks noGrp="1"/>
          </p:cNvSpPr>
          <p:nvPr>
            <p:ph sz="quarter" idx="2"/>
            <p:custDataLst>
              <p:tags r:id="rId7"/>
            </p:custDataLst>
          </p:nvPr>
        </p:nvSpPr>
        <p:spPr>
          <a:xfrm>
            <a:off x="7223760" y="4086542"/>
            <a:ext cx="2014524" cy="1024953"/>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gn="ctr">
              <a:buNone/>
            </a:pPr>
            <a:r>
              <a:rPr lang="en-US" b="1" dirty="0">
                <a:solidFill>
                  <a:srgbClr val="1399A0"/>
                </a:solidFill>
              </a:rPr>
              <a:t>MANAGE USER </a:t>
            </a:r>
            <a:br>
              <a:rPr lang="en-US" b="1" dirty="0">
                <a:solidFill>
                  <a:srgbClr val="1399A0"/>
                </a:solidFill>
              </a:rPr>
            </a:br>
            <a:r>
              <a:rPr lang="en-US" b="1" dirty="0">
                <a:solidFill>
                  <a:srgbClr val="1399A0"/>
                </a:solidFill>
              </a:rPr>
              <a:t>ACCESS RIGHTS</a:t>
            </a:r>
          </a:p>
        </p:txBody>
      </p:sp>
      <p:sp>
        <p:nvSpPr>
          <p:cNvPr id="12" name="Content Placeholder 11"/>
          <p:cNvSpPr>
            <a:spLocks noGrp="1"/>
          </p:cNvSpPr>
          <p:nvPr>
            <p:ph sz="quarter" idx="3"/>
            <p:custDataLst>
              <p:tags r:id="rId8"/>
            </p:custDataLst>
          </p:nvPr>
        </p:nvSpPr>
        <p:spPr>
          <a:xfrm>
            <a:off x="1361135" y="4086543"/>
            <a:ext cx="1800000" cy="909914"/>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gn="ctr">
              <a:buNone/>
            </a:pPr>
            <a:r>
              <a:rPr lang="en-US" b="1" dirty="0">
                <a:solidFill>
                  <a:srgbClr val="0E78C5"/>
                </a:solidFill>
              </a:rPr>
              <a:t>CREATE TRUST</a:t>
            </a:r>
          </a:p>
        </p:txBody>
      </p:sp>
      <p:grpSp>
        <p:nvGrpSpPr>
          <p:cNvPr id="6" name="Group 5">
            <a:extLst>
              <a:ext uri="{FF2B5EF4-FFF2-40B4-BE49-F238E27FC236}">
                <a16:creationId xmlns:a16="http://schemas.microsoft.com/office/drawing/2014/main" id="{995A0219-16F0-1149-8278-8953FA91A080}"/>
              </a:ext>
            </a:extLst>
          </p:cNvPr>
          <p:cNvGrpSpPr/>
          <p:nvPr/>
        </p:nvGrpSpPr>
        <p:grpSpPr>
          <a:xfrm>
            <a:off x="7305112" y="1997193"/>
            <a:ext cx="1865177" cy="1865177"/>
            <a:chOff x="7305112" y="1997193"/>
            <a:chExt cx="1865177" cy="1865177"/>
          </a:xfrm>
        </p:grpSpPr>
        <p:sp>
          <p:nvSpPr>
            <p:cNvPr id="21" name="Oval 20">
              <a:extLst>
                <a:ext uri="{FF2B5EF4-FFF2-40B4-BE49-F238E27FC236}">
                  <a16:creationId xmlns:a16="http://schemas.microsoft.com/office/drawing/2014/main" id="{9EC7FA23-4FA7-B74F-B472-EF8FE2EDEE2F}"/>
                </a:ext>
              </a:extLst>
            </p:cNvPr>
            <p:cNvSpPr/>
            <p:nvPr/>
          </p:nvSpPr>
          <p:spPr>
            <a:xfrm>
              <a:off x="7305112" y="1997193"/>
              <a:ext cx="1865177" cy="1865177"/>
            </a:xfrm>
            <a:prstGeom prst="ellipse">
              <a:avLst/>
            </a:prstGeom>
            <a:solidFill>
              <a:srgbClr val="00A8B0"/>
            </a:solidFill>
            <a:ln w="571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8" name="Picture 17">
              <a:extLst>
                <a:ext uri="{FF2B5EF4-FFF2-40B4-BE49-F238E27FC236}">
                  <a16:creationId xmlns:a16="http://schemas.microsoft.com/office/drawing/2014/main" id="{95E9C8B4-BBFD-B540-8E68-B3E39A7835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35685" y="2329509"/>
              <a:ext cx="1004031" cy="1108799"/>
            </a:xfrm>
            <a:prstGeom prst="rect">
              <a:avLst/>
            </a:prstGeom>
          </p:spPr>
        </p:pic>
      </p:grpSp>
      <p:sp>
        <p:nvSpPr>
          <p:cNvPr id="13" name="Rectangle 12" hidden="1"/>
          <p:cNvSpPr>
            <a:spLocks/>
          </p:cNvSpPr>
          <p:nvPr>
            <p:custDataLst>
              <p:tags r:id="rId9"/>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grpSp>
        <p:nvGrpSpPr>
          <p:cNvPr id="8" name="Group 7">
            <a:extLst>
              <a:ext uri="{FF2B5EF4-FFF2-40B4-BE49-F238E27FC236}">
                <a16:creationId xmlns:a16="http://schemas.microsoft.com/office/drawing/2014/main" id="{AC047D6F-F921-DF41-8517-5524DEA7B73C}"/>
              </a:ext>
            </a:extLst>
          </p:cNvPr>
          <p:cNvGrpSpPr/>
          <p:nvPr/>
        </p:nvGrpSpPr>
        <p:grpSpPr>
          <a:xfrm>
            <a:off x="1328547" y="1997193"/>
            <a:ext cx="1865177" cy="1865177"/>
            <a:chOff x="1328547" y="1997193"/>
            <a:chExt cx="1865177" cy="1865177"/>
          </a:xfrm>
        </p:grpSpPr>
        <p:sp>
          <p:nvSpPr>
            <p:cNvPr id="3" name="Oval 2">
              <a:extLst>
                <a:ext uri="{FF2B5EF4-FFF2-40B4-BE49-F238E27FC236}">
                  <a16:creationId xmlns:a16="http://schemas.microsoft.com/office/drawing/2014/main" id="{B07C4673-AAFF-2144-B9E3-7F53448C28C0}"/>
                </a:ext>
              </a:extLst>
            </p:cNvPr>
            <p:cNvSpPr/>
            <p:nvPr/>
          </p:nvSpPr>
          <p:spPr>
            <a:xfrm>
              <a:off x="1328547" y="1997193"/>
              <a:ext cx="1865177" cy="1865177"/>
            </a:xfrm>
            <a:prstGeom prst="ellipse">
              <a:avLst/>
            </a:prstGeom>
            <a:solidFill>
              <a:srgbClr val="008ECF"/>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0" name="Picture 19">
              <a:extLst>
                <a:ext uri="{FF2B5EF4-FFF2-40B4-BE49-F238E27FC236}">
                  <a16:creationId xmlns:a16="http://schemas.microsoft.com/office/drawing/2014/main" id="{DA717E0C-2782-9D47-8D1C-1AB2275E63E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0024" y="2412109"/>
              <a:ext cx="942222" cy="1108497"/>
            </a:xfrm>
            <a:prstGeom prst="rect">
              <a:avLst/>
            </a:prstGeom>
          </p:spPr>
        </p:pic>
      </p:grpSp>
      <p:sp>
        <p:nvSpPr>
          <p:cNvPr id="14" name="Rectangle 13" hidden="1"/>
          <p:cNvSpPr>
            <a:spLocks/>
          </p:cNvSpPr>
          <p:nvPr>
            <p:custDataLst>
              <p:tags r:id="rId10"/>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grpSp>
        <p:nvGrpSpPr>
          <p:cNvPr id="7" name="Group 6">
            <a:extLst>
              <a:ext uri="{FF2B5EF4-FFF2-40B4-BE49-F238E27FC236}">
                <a16:creationId xmlns:a16="http://schemas.microsoft.com/office/drawing/2014/main" id="{AD494D59-7E3C-7F47-8DA9-87C635B4B528}"/>
              </a:ext>
            </a:extLst>
          </p:cNvPr>
          <p:cNvGrpSpPr/>
          <p:nvPr/>
        </p:nvGrpSpPr>
        <p:grpSpPr>
          <a:xfrm>
            <a:off x="4316829" y="1997193"/>
            <a:ext cx="1865177" cy="1865177"/>
            <a:chOff x="4341976" y="1997193"/>
            <a:chExt cx="1865177" cy="1865177"/>
          </a:xfrm>
        </p:grpSpPr>
        <p:sp>
          <p:nvSpPr>
            <p:cNvPr id="17" name="Oval 16">
              <a:extLst>
                <a:ext uri="{FF2B5EF4-FFF2-40B4-BE49-F238E27FC236}">
                  <a16:creationId xmlns:a16="http://schemas.microsoft.com/office/drawing/2014/main" id="{71FA8BD3-A55E-164F-A662-72657AD28A3A}"/>
                </a:ext>
              </a:extLst>
            </p:cNvPr>
            <p:cNvSpPr/>
            <p:nvPr/>
          </p:nvSpPr>
          <p:spPr>
            <a:xfrm>
              <a:off x="4341976" y="1997193"/>
              <a:ext cx="1865177" cy="1865177"/>
            </a:xfrm>
            <a:prstGeom prst="ellipse">
              <a:avLst/>
            </a:prstGeom>
            <a:solidFill>
              <a:srgbClr val="005691"/>
            </a:solidFill>
            <a:ln w="571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6" name="Picture 15">
              <a:extLst>
                <a:ext uri="{FF2B5EF4-FFF2-40B4-BE49-F238E27FC236}">
                  <a16:creationId xmlns:a16="http://schemas.microsoft.com/office/drawing/2014/main" id="{4157D5B1-0A89-834C-80DC-271F2B9C15D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34510" y="2329510"/>
              <a:ext cx="880108" cy="1108799"/>
            </a:xfrm>
            <a:prstGeom prst="rect">
              <a:avLst/>
            </a:prstGeom>
          </p:spPr>
        </p:pic>
      </p:grpSp>
      <p:sp>
        <p:nvSpPr>
          <p:cNvPr id="15" name="Rectangle 14" hidden="1"/>
          <p:cNvSpPr>
            <a:spLocks/>
          </p:cNvSpPr>
          <p:nvPr>
            <p:custDataLst>
              <p:tags r:id="rId11"/>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17</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27118147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t>End-to-end data security</a:t>
            </a:r>
          </a:p>
        </p:txBody>
      </p:sp>
      <p:sp>
        <p:nvSpPr>
          <p:cNvPr id="10" name="Rectangle 9" hidden="1"/>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9" name="Rectangle 8" hidden="1"/>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18</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7" name="Rectangle 6"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6" name="TextBox 5" hidden="1"/>
          <p:cNvSpPr txBox="1"/>
          <p:nvPr>
            <p:custDataLst>
              <p:tags r:id="rId7"/>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8"/>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The </a:t>
            </a:r>
            <a:r>
              <a:rPr lang="en-US" sz="2800" dirty="0" err="1">
                <a:solidFill>
                  <a:srgbClr val="0E78C5"/>
                </a:solidFill>
              </a:rPr>
              <a:t>Genetec</a:t>
            </a:r>
            <a:r>
              <a:rPr lang="en-US" sz="2800" dirty="0">
                <a:solidFill>
                  <a:srgbClr val="0E78C5"/>
                </a:solidFill>
              </a:rPr>
              <a:t> approach</a:t>
            </a:r>
          </a:p>
        </p:txBody>
      </p:sp>
      <p:sp>
        <p:nvSpPr>
          <p:cNvPr id="22" name="TextBox 21"/>
          <p:cNvSpPr txBox="1"/>
          <p:nvPr>
            <p:custDataLst>
              <p:tags r:id="rId9"/>
            </p:custDataLst>
          </p:nvPr>
        </p:nvSpPr>
        <p:spPr>
          <a:xfrm>
            <a:off x="921895" y="2528715"/>
            <a:ext cx="2630703" cy="1364104"/>
          </a:xfrm>
          <a:prstGeom prst="rect">
            <a:avLst/>
          </a:prstGeom>
          <a:noFill/>
        </p:spPr>
        <p:txBody>
          <a:bodyPr wrap="square" lIns="0" tIns="0" rIns="0" bIns="0" rtlCol="0">
            <a:noAutofit/>
          </a:bodyPr>
          <a:lstStyle/>
          <a:p>
            <a:pPr lvl="0" algn="ctr" fontAlgn="auto">
              <a:spcBef>
                <a:spcPts val="0"/>
              </a:spcBef>
              <a:spcAft>
                <a:spcPts val="0"/>
              </a:spcAft>
              <a:defRPr/>
            </a:pPr>
            <a:r>
              <a:rPr lang="en-CA" dirty="0">
                <a:solidFill>
                  <a:srgbClr val="525F6B"/>
                </a:solidFill>
              </a:rPr>
              <a:t>Who is allowed to access the system and how </a:t>
            </a:r>
            <a:br>
              <a:rPr lang="en-CA" dirty="0">
                <a:solidFill>
                  <a:srgbClr val="525F6B"/>
                </a:solidFill>
              </a:rPr>
            </a:br>
            <a:r>
              <a:rPr lang="en-CA" dirty="0">
                <a:solidFill>
                  <a:srgbClr val="525F6B"/>
                </a:solidFill>
              </a:rPr>
              <a:t>do they gain access?</a:t>
            </a:r>
          </a:p>
        </p:txBody>
      </p:sp>
      <p:sp>
        <p:nvSpPr>
          <p:cNvPr id="29" name="TextBox 28"/>
          <p:cNvSpPr txBox="1"/>
          <p:nvPr>
            <p:custDataLst>
              <p:tags r:id="rId10"/>
            </p:custDataLst>
          </p:nvPr>
        </p:nvSpPr>
        <p:spPr>
          <a:xfrm>
            <a:off x="4014275" y="2528715"/>
            <a:ext cx="2955627" cy="1364104"/>
          </a:xfrm>
          <a:prstGeom prst="rect">
            <a:avLst/>
          </a:prstGeom>
          <a:noFill/>
        </p:spPr>
        <p:txBody>
          <a:bodyPr wrap="square" lIns="0" tIns="0" rIns="0" bIns="0" rtlCol="0">
            <a:noAutofit/>
          </a:bodyPr>
          <a:lstStyle/>
          <a:p>
            <a:pPr algn="ctr" fontAlgn="auto">
              <a:spcBef>
                <a:spcPts val="0"/>
              </a:spcBef>
              <a:spcAft>
                <a:spcPts val="0"/>
              </a:spcAft>
              <a:defRPr/>
            </a:pPr>
            <a:r>
              <a:rPr lang="en-US" dirty="0">
                <a:solidFill>
                  <a:srgbClr val="525F6B"/>
                </a:solidFill>
              </a:rPr>
              <a:t>How is data protected </a:t>
            </a:r>
            <a:br>
              <a:rPr lang="en-US" dirty="0">
                <a:solidFill>
                  <a:srgbClr val="525F6B"/>
                </a:solidFill>
              </a:rPr>
            </a:br>
            <a:r>
              <a:rPr lang="en-US" dirty="0">
                <a:solidFill>
                  <a:srgbClr val="525F6B"/>
                </a:solidFill>
              </a:rPr>
              <a:t>or hidden from </a:t>
            </a:r>
            <a:br>
              <a:rPr lang="en-US" dirty="0">
                <a:solidFill>
                  <a:srgbClr val="525F6B"/>
                </a:solidFill>
              </a:rPr>
            </a:br>
            <a:r>
              <a:rPr lang="en-US" dirty="0">
                <a:solidFill>
                  <a:srgbClr val="525F6B"/>
                </a:solidFill>
              </a:rPr>
              <a:t>unauthorized users?</a:t>
            </a:r>
          </a:p>
        </p:txBody>
      </p:sp>
      <p:sp>
        <p:nvSpPr>
          <p:cNvPr id="30" name="TextBox 29"/>
          <p:cNvSpPr txBox="1"/>
          <p:nvPr>
            <p:custDataLst>
              <p:tags r:id="rId11"/>
            </p:custDataLst>
          </p:nvPr>
        </p:nvSpPr>
        <p:spPr>
          <a:xfrm>
            <a:off x="7315201" y="2528715"/>
            <a:ext cx="2825646" cy="1364104"/>
          </a:xfrm>
          <a:prstGeom prst="rect">
            <a:avLst/>
          </a:prstGeom>
          <a:noFill/>
        </p:spPr>
        <p:txBody>
          <a:bodyPr wrap="square" lIns="0" tIns="0" rIns="0" bIns="0" rtlCol="0">
            <a:noAutofit/>
          </a:bodyPr>
          <a:lstStyle/>
          <a:p>
            <a:pPr algn="ctr" fontAlgn="auto">
              <a:spcBef>
                <a:spcPts val="0"/>
              </a:spcBef>
              <a:spcAft>
                <a:spcPts val="0"/>
              </a:spcAft>
              <a:defRPr/>
            </a:pPr>
            <a:r>
              <a:rPr lang="en-US" dirty="0">
                <a:solidFill>
                  <a:srgbClr val="525F6B"/>
                </a:solidFill>
              </a:rPr>
              <a:t>Once users have </a:t>
            </a:r>
            <a:br>
              <a:rPr lang="en-US" dirty="0">
                <a:solidFill>
                  <a:srgbClr val="525F6B"/>
                </a:solidFill>
              </a:rPr>
            </a:br>
            <a:r>
              <a:rPr lang="en-US" dirty="0">
                <a:solidFill>
                  <a:srgbClr val="525F6B"/>
                </a:solidFill>
              </a:rPr>
              <a:t>access, what can </a:t>
            </a:r>
            <a:br>
              <a:rPr lang="en-US" dirty="0">
                <a:solidFill>
                  <a:srgbClr val="525F6B"/>
                </a:solidFill>
              </a:rPr>
            </a:br>
            <a:r>
              <a:rPr lang="en-US" dirty="0">
                <a:solidFill>
                  <a:srgbClr val="525F6B"/>
                </a:solidFill>
              </a:rPr>
              <a:t>users see and do?</a:t>
            </a:r>
          </a:p>
          <a:p>
            <a:pPr lvl="0" algn="ctr" fontAlgn="auto">
              <a:spcBef>
                <a:spcPts val="0"/>
              </a:spcBef>
              <a:spcAft>
                <a:spcPts val="0"/>
              </a:spcAft>
              <a:defRPr/>
            </a:pPr>
            <a:endParaRPr lang="en-US" dirty="0">
              <a:solidFill>
                <a:srgbClr val="525F6B"/>
              </a:solidFill>
            </a:endParaRPr>
          </a:p>
        </p:txBody>
      </p:sp>
      <p:sp>
        <p:nvSpPr>
          <p:cNvPr id="37" name="Content Placeholder 9">
            <a:extLst>
              <a:ext uri="{FF2B5EF4-FFF2-40B4-BE49-F238E27FC236}">
                <a16:creationId xmlns:a16="http://schemas.microsoft.com/office/drawing/2014/main" id="{A2F0E313-9C31-3641-A7D6-DE45E9C5472A}"/>
              </a:ext>
            </a:extLst>
          </p:cNvPr>
          <p:cNvSpPr txBox="1">
            <a:spLocks/>
          </p:cNvSpPr>
          <p:nvPr>
            <p:custDataLst>
              <p:tags r:id="rId12"/>
            </p:custDataLst>
          </p:nvPr>
        </p:nvSpPr>
        <p:spPr>
          <a:xfrm>
            <a:off x="4539859" y="1666936"/>
            <a:ext cx="1899738"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05691"/>
                </a:solidFill>
              </a:rPr>
              <a:t>ENCRYPTION</a:t>
            </a:r>
          </a:p>
        </p:txBody>
      </p:sp>
      <p:sp>
        <p:nvSpPr>
          <p:cNvPr id="38" name="Content Placeholder 10">
            <a:extLst>
              <a:ext uri="{FF2B5EF4-FFF2-40B4-BE49-F238E27FC236}">
                <a16:creationId xmlns:a16="http://schemas.microsoft.com/office/drawing/2014/main" id="{7108CFCF-46B1-0F40-807A-3E79B29F0498}"/>
              </a:ext>
            </a:extLst>
          </p:cNvPr>
          <p:cNvSpPr txBox="1">
            <a:spLocks/>
          </p:cNvSpPr>
          <p:nvPr>
            <p:custDataLst>
              <p:tags r:id="rId13"/>
            </p:custDataLst>
          </p:nvPr>
        </p:nvSpPr>
        <p:spPr>
          <a:xfrm>
            <a:off x="7723340" y="1666937"/>
            <a:ext cx="2014524"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0A8B0"/>
                </a:solidFill>
              </a:rPr>
              <a:t>AUTHORIZATION</a:t>
            </a:r>
          </a:p>
          <a:p>
            <a:pPr marL="0" indent="0" algn="ctr" fontAlgn="auto">
              <a:spcAft>
                <a:spcPts val="0"/>
              </a:spcAft>
              <a:buNone/>
            </a:pPr>
            <a:endParaRPr lang="en-US" b="1" dirty="0">
              <a:solidFill>
                <a:srgbClr val="00A8B0"/>
              </a:solidFill>
            </a:endParaRPr>
          </a:p>
        </p:txBody>
      </p:sp>
      <p:sp>
        <p:nvSpPr>
          <p:cNvPr id="39" name="Content Placeholder 11">
            <a:extLst>
              <a:ext uri="{FF2B5EF4-FFF2-40B4-BE49-F238E27FC236}">
                <a16:creationId xmlns:a16="http://schemas.microsoft.com/office/drawing/2014/main" id="{84AA0F25-13DF-474C-829D-FAECB2609F87}"/>
              </a:ext>
            </a:extLst>
          </p:cNvPr>
          <p:cNvSpPr txBox="1">
            <a:spLocks/>
          </p:cNvSpPr>
          <p:nvPr>
            <p:custDataLst>
              <p:tags r:id="rId14"/>
            </p:custDataLst>
          </p:nvPr>
        </p:nvSpPr>
        <p:spPr>
          <a:xfrm>
            <a:off x="1227930" y="1666936"/>
            <a:ext cx="2041397"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E78C5"/>
                </a:solidFill>
              </a:rPr>
              <a:t>AUTHENTICATION</a:t>
            </a:r>
          </a:p>
        </p:txBody>
      </p:sp>
      <p:pic>
        <p:nvPicPr>
          <p:cNvPr id="50" name="Picture 49">
            <a:extLst>
              <a:ext uri="{FF2B5EF4-FFF2-40B4-BE49-F238E27FC236}">
                <a16:creationId xmlns:a16="http://schemas.microsoft.com/office/drawing/2014/main" id="{7F607849-BCBD-0341-9393-DDFD71BA08A7}"/>
              </a:ext>
            </a:extLst>
          </p:cNvPr>
          <p:cNvPicPr>
            <a:picLocks noChangeAspect="1"/>
          </p:cNvPicPr>
          <p:nvPr>
            <p:custDataLst>
              <p:tags r:id="rId15"/>
            </p:custDataLst>
          </p:nvPr>
        </p:nvPicPr>
        <p:blipFill>
          <a:blip r:embed="rId23" cstate="print">
            <a:extLst>
              <a:ext uri="{28A0092B-C50C-407E-A947-70E740481C1C}">
                <a14:useLocalDpi xmlns:a14="http://schemas.microsoft.com/office/drawing/2010/main" val="0"/>
              </a:ext>
            </a:extLst>
          </a:blip>
          <a:stretch>
            <a:fillRect/>
          </a:stretch>
        </p:blipFill>
        <p:spPr>
          <a:xfrm>
            <a:off x="2248978" y="3892695"/>
            <a:ext cx="1257900" cy="1257900"/>
          </a:xfrm>
          <a:prstGeom prst="rect">
            <a:avLst/>
          </a:prstGeom>
        </p:spPr>
      </p:pic>
      <p:pic>
        <p:nvPicPr>
          <p:cNvPr id="51" name="Picture 50">
            <a:extLst>
              <a:ext uri="{FF2B5EF4-FFF2-40B4-BE49-F238E27FC236}">
                <a16:creationId xmlns:a16="http://schemas.microsoft.com/office/drawing/2014/main" id="{B672CBEE-573F-3640-925F-CB6F034FDDED}"/>
              </a:ext>
            </a:extLst>
          </p:cNvPr>
          <p:cNvPicPr>
            <a:picLocks noChangeAspect="1"/>
          </p:cNvPicPr>
          <p:nvPr>
            <p:custDataLst>
              <p:tags r:id="rId16"/>
            </p:custDataLst>
          </p:nvPr>
        </p:nvPicPr>
        <p:blipFill>
          <a:blip r:embed="rId24" cstate="print">
            <a:extLst>
              <a:ext uri="{28A0092B-C50C-407E-A947-70E740481C1C}">
                <a14:useLocalDpi xmlns:a14="http://schemas.microsoft.com/office/drawing/2010/main" val="0"/>
              </a:ext>
            </a:extLst>
          </a:blip>
          <a:stretch>
            <a:fillRect/>
          </a:stretch>
        </p:blipFill>
        <p:spPr>
          <a:xfrm>
            <a:off x="982643" y="3892819"/>
            <a:ext cx="1261392" cy="1261392"/>
          </a:xfrm>
          <a:prstGeom prst="rect">
            <a:avLst/>
          </a:prstGeom>
        </p:spPr>
      </p:pic>
      <p:pic>
        <p:nvPicPr>
          <p:cNvPr id="52" name="Picture 51">
            <a:extLst>
              <a:ext uri="{FF2B5EF4-FFF2-40B4-BE49-F238E27FC236}">
                <a16:creationId xmlns:a16="http://schemas.microsoft.com/office/drawing/2014/main" id="{ECD167CE-6971-034F-B0FB-31F4CE25D4C4}"/>
              </a:ext>
            </a:extLst>
          </p:cNvPr>
          <p:cNvPicPr>
            <a:picLocks noChangeAspect="1"/>
          </p:cNvPicPr>
          <p:nvPr>
            <p:custDataLst>
              <p:tags r:id="rId17"/>
            </p:custDataLst>
          </p:nvPr>
        </p:nvPicPr>
        <p:blipFill>
          <a:blip r:embed="rId25" cstate="print">
            <a:extLst>
              <a:ext uri="{28A0092B-C50C-407E-A947-70E740481C1C}">
                <a14:useLocalDpi xmlns:a14="http://schemas.microsoft.com/office/drawing/2010/main" val="0"/>
              </a:ext>
            </a:extLst>
          </a:blip>
          <a:stretch>
            <a:fillRect/>
          </a:stretch>
        </p:blipFill>
        <p:spPr>
          <a:xfrm>
            <a:off x="8730727" y="3892872"/>
            <a:ext cx="1262896" cy="1262896"/>
          </a:xfrm>
          <a:prstGeom prst="rect">
            <a:avLst/>
          </a:prstGeom>
        </p:spPr>
      </p:pic>
      <p:pic>
        <p:nvPicPr>
          <p:cNvPr id="53" name="Picture 52">
            <a:extLst>
              <a:ext uri="{FF2B5EF4-FFF2-40B4-BE49-F238E27FC236}">
                <a16:creationId xmlns:a16="http://schemas.microsoft.com/office/drawing/2014/main" id="{D3A9EFF7-4F3E-5449-816A-86EB4CB8ED46}"/>
              </a:ext>
            </a:extLst>
          </p:cNvPr>
          <p:cNvPicPr>
            <a:picLocks noChangeAspect="1"/>
          </p:cNvPicPr>
          <p:nvPr>
            <p:custDataLst>
              <p:tags r:id="rId18"/>
            </p:custDataLst>
          </p:nvPr>
        </p:nvPicPr>
        <p:blipFill>
          <a:blip r:embed="rId26" cstate="print">
            <a:extLst>
              <a:ext uri="{28A0092B-C50C-407E-A947-70E740481C1C}">
                <a14:useLocalDpi xmlns:a14="http://schemas.microsoft.com/office/drawing/2010/main" val="0"/>
              </a:ext>
            </a:extLst>
          </a:blip>
          <a:stretch>
            <a:fillRect/>
          </a:stretch>
        </p:blipFill>
        <p:spPr>
          <a:xfrm>
            <a:off x="7462627" y="3892872"/>
            <a:ext cx="1262896" cy="1262896"/>
          </a:xfrm>
          <a:prstGeom prst="rect">
            <a:avLst/>
          </a:prstGeom>
        </p:spPr>
      </p:pic>
      <p:pic>
        <p:nvPicPr>
          <p:cNvPr id="54" name="Picture 53">
            <a:extLst>
              <a:ext uri="{FF2B5EF4-FFF2-40B4-BE49-F238E27FC236}">
                <a16:creationId xmlns:a16="http://schemas.microsoft.com/office/drawing/2014/main" id="{A9853D1B-578C-A241-97E8-B00AAC139548}"/>
              </a:ext>
            </a:extLst>
          </p:cNvPr>
          <p:cNvPicPr>
            <a:picLocks noChangeAspect="1"/>
          </p:cNvPicPr>
          <p:nvPr>
            <p:custDataLst>
              <p:tags r:id="rId19"/>
            </p:custDataLst>
          </p:nvPr>
        </p:nvPicPr>
        <p:blipFill>
          <a:blip r:embed="rId27" cstate="print">
            <a:extLst>
              <a:ext uri="{28A0092B-C50C-407E-A947-70E740481C1C}">
                <a14:useLocalDpi xmlns:a14="http://schemas.microsoft.com/office/drawing/2010/main" val="0"/>
              </a:ext>
            </a:extLst>
          </a:blip>
          <a:stretch>
            <a:fillRect/>
          </a:stretch>
        </p:blipFill>
        <p:spPr>
          <a:xfrm>
            <a:off x="5491989" y="3892842"/>
            <a:ext cx="1262896" cy="1262055"/>
          </a:xfrm>
          <a:prstGeom prst="rect">
            <a:avLst/>
          </a:prstGeom>
        </p:spPr>
      </p:pic>
      <p:pic>
        <p:nvPicPr>
          <p:cNvPr id="55" name="Picture 54">
            <a:extLst>
              <a:ext uri="{FF2B5EF4-FFF2-40B4-BE49-F238E27FC236}">
                <a16:creationId xmlns:a16="http://schemas.microsoft.com/office/drawing/2014/main" id="{F5C0C2A6-0A31-8E4E-9E6F-B108E0E6EEF4}"/>
              </a:ext>
            </a:extLst>
          </p:cNvPr>
          <p:cNvPicPr>
            <a:picLocks noChangeAspect="1"/>
          </p:cNvPicPr>
          <p:nvPr>
            <p:custDataLst>
              <p:tags r:id="rId20"/>
            </p:custDataLst>
          </p:nvPr>
        </p:nvPicPr>
        <p:blipFill>
          <a:blip r:embed="rId28" cstate="print">
            <a:extLst>
              <a:ext uri="{28A0092B-C50C-407E-A947-70E740481C1C}">
                <a14:useLocalDpi xmlns:a14="http://schemas.microsoft.com/office/drawing/2010/main" val="0"/>
              </a:ext>
            </a:extLst>
          </a:blip>
          <a:stretch>
            <a:fillRect/>
          </a:stretch>
        </p:blipFill>
        <p:spPr>
          <a:xfrm>
            <a:off x="4223889" y="3892842"/>
            <a:ext cx="1262896" cy="1262055"/>
          </a:xfrm>
          <a:prstGeom prst="rect">
            <a:avLst/>
          </a:prstGeom>
        </p:spPr>
      </p:pic>
      <p:grpSp>
        <p:nvGrpSpPr>
          <p:cNvPr id="56" name="Group 55">
            <a:extLst>
              <a:ext uri="{FF2B5EF4-FFF2-40B4-BE49-F238E27FC236}">
                <a16:creationId xmlns:a16="http://schemas.microsoft.com/office/drawing/2014/main" id="{57CB14EC-061C-9A43-9593-846506FFA211}"/>
              </a:ext>
            </a:extLst>
          </p:cNvPr>
          <p:cNvGrpSpPr/>
          <p:nvPr/>
        </p:nvGrpSpPr>
        <p:grpSpPr>
          <a:xfrm>
            <a:off x="3831337" y="1717675"/>
            <a:ext cx="3273552" cy="3502828"/>
            <a:chOff x="3877056" y="1453896"/>
            <a:chExt cx="3236976" cy="3766607"/>
          </a:xfrm>
        </p:grpSpPr>
        <p:cxnSp>
          <p:nvCxnSpPr>
            <p:cNvPr id="57" name="Straight Connector 56">
              <a:extLst>
                <a:ext uri="{FF2B5EF4-FFF2-40B4-BE49-F238E27FC236}">
                  <a16:creationId xmlns:a16="http://schemas.microsoft.com/office/drawing/2014/main" id="{0CD00EFD-939B-F541-9FD0-916C4273B857}"/>
                </a:ext>
              </a:extLst>
            </p:cNvPr>
            <p:cNvCxnSpPr/>
            <p:nvPr/>
          </p:nvCxnSpPr>
          <p:spPr>
            <a:xfrm>
              <a:off x="3877056" y="1453896"/>
              <a:ext cx="0" cy="3766607"/>
            </a:xfrm>
            <a:prstGeom prst="line">
              <a:avLst/>
            </a:prstGeom>
            <a:ln w="9525">
              <a:solidFill>
                <a:srgbClr val="BFC0C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9664B02-7A54-5343-AFB5-267032E63C68}"/>
                </a:ext>
              </a:extLst>
            </p:cNvPr>
            <p:cNvCxnSpPr/>
            <p:nvPr/>
          </p:nvCxnSpPr>
          <p:spPr>
            <a:xfrm>
              <a:off x="7114032" y="1453896"/>
              <a:ext cx="0" cy="3766607"/>
            </a:xfrm>
            <a:prstGeom prst="line">
              <a:avLst/>
            </a:prstGeom>
            <a:ln w="9525">
              <a:solidFill>
                <a:srgbClr val="BFC0C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2050867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2"/>
            </p:custDataLst>
          </p:nvPr>
        </p:nvPicPr>
        <p:blipFill>
          <a:blip r:embed="rId26"/>
          <a:stretch>
            <a:fillRect/>
          </a:stretch>
        </p:blipFill>
        <p:spPr>
          <a:xfrm>
            <a:off x="4869151" y="2368446"/>
            <a:ext cx="1228803" cy="1228803"/>
          </a:xfrm>
          <a:prstGeom prst="rect">
            <a:avLst/>
          </a:prstGeom>
        </p:spPr>
      </p:pic>
      <p:pic>
        <p:nvPicPr>
          <p:cNvPr id="20" name="Picture 19"/>
          <p:cNvPicPr>
            <a:picLocks noChangeAspect="1"/>
          </p:cNvPicPr>
          <p:nvPr>
            <p:custDataLst>
              <p:tags r:id="rId3"/>
            </p:custDataLst>
          </p:nvPr>
        </p:nvPicPr>
        <p:blipFill>
          <a:blip r:embed="rId27"/>
          <a:stretch>
            <a:fillRect/>
          </a:stretch>
        </p:blipFill>
        <p:spPr>
          <a:xfrm>
            <a:off x="8102574" y="2368446"/>
            <a:ext cx="1228803" cy="1228803"/>
          </a:xfrm>
          <a:prstGeom prst="rect">
            <a:avLst/>
          </a:prstGeom>
        </p:spPr>
      </p:pic>
      <p:pic>
        <p:nvPicPr>
          <p:cNvPr id="18" name="Picture 17"/>
          <p:cNvPicPr>
            <a:picLocks noChangeAspect="1"/>
          </p:cNvPicPr>
          <p:nvPr>
            <p:custDataLst>
              <p:tags r:id="rId4"/>
            </p:custDataLst>
          </p:nvPr>
        </p:nvPicPr>
        <p:blipFill>
          <a:blip r:embed="rId28"/>
          <a:stretch>
            <a:fillRect/>
          </a:stretch>
        </p:blipFill>
        <p:spPr>
          <a:xfrm>
            <a:off x="1628233" y="2368446"/>
            <a:ext cx="1228803" cy="1228803"/>
          </a:xfrm>
          <a:prstGeom prst="rect">
            <a:avLst/>
          </a:prstGeom>
        </p:spPr>
      </p:pic>
      <p:sp>
        <p:nvSpPr>
          <p:cNvPr id="11" name="TextBox 10"/>
          <p:cNvSpPr txBox="1">
            <a:spLocks/>
          </p:cNvSpPr>
          <p:nvPr>
            <p:custDataLst>
              <p:tags r:id="rId5"/>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t>End-to-end data security</a:t>
            </a:r>
          </a:p>
        </p:txBody>
      </p:sp>
      <p:sp>
        <p:nvSpPr>
          <p:cNvPr id="10" name="Rectangle 9" hidden="1"/>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9" name="Rectangle 8" hidden="1"/>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19</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7" name="Rectangle 6" hidden="1"/>
          <p:cNvSpPr>
            <a:spLocks/>
          </p:cNvSpPr>
          <p:nvPr>
            <p:custDataLst>
              <p:tags r:id="rId9"/>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6" name="TextBox 5" hidden="1"/>
          <p:cNvSpPr txBox="1"/>
          <p:nvPr>
            <p:custDataLst>
              <p:tags r:id="rId10"/>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11"/>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Partners in data protection solutions</a:t>
            </a:r>
          </a:p>
        </p:txBody>
      </p:sp>
      <p:sp>
        <p:nvSpPr>
          <p:cNvPr id="21" name="Content Placeholder 9">
            <a:extLst>
              <a:ext uri="{FF2B5EF4-FFF2-40B4-BE49-F238E27FC236}">
                <a16:creationId xmlns:a16="http://schemas.microsoft.com/office/drawing/2014/main" id="{43982C8F-0E2B-184E-AE86-55B5490D4648}"/>
              </a:ext>
            </a:extLst>
          </p:cNvPr>
          <p:cNvSpPr txBox="1">
            <a:spLocks/>
          </p:cNvSpPr>
          <p:nvPr>
            <p:custDataLst>
              <p:tags r:id="rId12"/>
            </p:custDataLst>
          </p:nvPr>
        </p:nvSpPr>
        <p:spPr>
          <a:xfrm>
            <a:off x="4589728" y="1987501"/>
            <a:ext cx="1800000" cy="458555"/>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lnSpc>
                <a:spcPct val="90000"/>
              </a:lnSpc>
              <a:spcBef>
                <a:spcPts val="0"/>
              </a:spcBef>
              <a:spcAft>
                <a:spcPts val="0"/>
              </a:spcAft>
              <a:buFont typeface="Wingdings 3" panose="05040102010807070707" pitchFamily="18" charset="2"/>
              <a:buNone/>
            </a:pPr>
            <a:r>
              <a:rPr lang="en-US" sz="1400" dirty="0">
                <a:solidFill>
                  <a:srgbClr val="005691"/>
                </a:solidFill>
              </a:rPr>
              <a:t>SECURE DATA</a:t>
            </a:r>
          </a:p>
        </p:txBody>
      </p:sp>
      <p:sp>
        <p:nvSpPr>
          <p:cNvPr id="22" name="Content Placeholder 10">
            <a:extLst>
              <a:ext uri="{FF2B5EF4-FFF2-40B4-BE49-F238E27FC236}">
                <a16:creationId xmlns:a16="http://schemas.microsoft.com/office/drawing/2014/main" id="{922CAF37-EFC0-7E4D-B2E2-68B383AD47CF}"/>
              </a:ext>
            </a:extLst>
          </p:cNvPr>
          <p:cNvSpPr txBox="1">
            <a:spLocks/>
          </p:cNvSpPr>
          <p:nvPr>
            <p:custDataLst>
              <p:tags r:id="rId13"/>
            </p:custDataLst>
          </p:nvPr>
        </p:nvSpPr>
        <p:spPr>
          <a:xfrm>
            <a:off x="7112833" y="1987502"/>
            <a:ext cx="3215390" cy="45855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lnSpc>
                <a:spcPct val="90000"/>
              </a:lnSpc>
              <a:spcBef>
                <a:spcPts val="0"/>
              </a:spcBef>
              <a:spcAft>
                <a:spcPts val="0"/>
              </a:spcAft>
              <a:buFont typeface="Wingdings 3" panose="05040102010807070707" pitchFamily="18" charset="2"/>
              <a:buNone/>
            </a:pPr>
            <a:r>
              <a:rPr lang="en-US" sz="1400" dirty="0">
                <a:solidFill>
                  <a:srgbClr val="00A8B0"/>
                </a:solidFill>
              </a:rPr>
              <a:t>MANAGE USER ACCESS RIGHTS</a:t>
            </a:r>
          </a:p>
        </p:txBody>
      </p:sp>
      <p:sp>
        <p:nvSpPr>
          <p:cNvPr id="23" name="Content Placeholder 11">
            <a:extLst>
              <a:ext uri="{FF2B5EF4-FFF2-40B4-BE49-F238E27FC236}">
                <a16:creationId xmlns:a16="http://schemas.microsoft.com/office/drawing/2014/main" id="{FFC9E64B-E110-6D4C-9042-B56C3D7932F0}"/>
              </a:ext>
            </a:extLst>
          </p:cNvPr>
          <p:cNvSpPr txBox="1">
            <a:spLocks/>
          </p:cNvSpPr>
          <p:nvPr>
            <p:custDataLst>
              <p:tags r:id="rId14"/>
            </p:custDataLst>
          </p:nvPr>
        </p:nvSpPr>
        <p:spPr>
          <a:xfrm>
            <a:off x="1348628" y="1987501"/>
            <a:ext cx="1800000" cy="458555"/>
          </a:xfrm>
          <a:prstGeom prst="rect">
            <a:avLst/>
          </a:prstGeom>
          <a:solidFill>
            <a:scrgbClr r="0" g="0" b="0">
              <a:alpha val="0"/>
            </a:scrgbClr>
          </a:solidFill>
          <a:ln>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lnSpc>
                <a:spcPct val="90000"/>
              </a:lnSpc>
              <a:spcBef>
                <a:spcPts val="0"/>
              </a:spcBef>
              <a:spcAft>
                <a:spcPts val="0"/>
              </a:spcAft>
              <a:buFont typeface="Wingdings 3" panose="05040102010807070707" pitchFamily="18" charset="2"/>
              <a:buNone/>
            </a:pPr>
            <a:r>
              <a:rPr lang="en-US" sz="1400" dirty="0">
                <a:solidFill>
                  <a:srgbClr val="0E78C5"/>
                </a:solidFill>
              </a:rPr>
              <a:t>CREATE TRUST</a:t>
            </a:r>
          </a:p>
        </p:txBody>
      </p:sp>
      <p:sp>
        <p:nvSpPr>
          <p:cNvPr id="24" name="Content Placeholder 9_">
            <a:extLst>
              <a:ext uri="{FF2B5EF4-FFF2-40B4-BE49-F238E27FC236}">
                <a16:creationId xmlns:a16="http://schemas.microsoft.com/office/drawing/2014/main" id="{8061D6D7-6B0F-E145-A57A-0CAE0DB4C271}"/>
              </a:ext>
            </a:extLst>
          </p:cNvPr>
          <p:cNvSpPr txBox="1">
            <a:spLocks/>
          </p:cNvSpPr>
          <p:nvPr>
            <p:custDataLst>
              <p:tags r:id="rId15"/>
            </p:custDataLst>
          </p:nvPr>
        </p:nvSpPr>
        <p:spPr>
          <a:xfrm>
            <a:off x="4539859" y="1666936"/>
            <a:ext cx="1899738"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05691"/>
                </a:solidFill>
              </a:rPr>
              <a:t>ENCRYPTION</a:t>
            </a:r>
          </a:p>
        </p:txBody>
      </p:sp>
      <p:sp>
        <p:nvSpPr>
          <p:cNvPr id="25" name="Content Placeholder 10_">
            <a:extLst>
              <a:ext uri="{FF2B5EF4-FFF2-40B4-BE49-F238E27FC236}">
                <a16:creationId xmlns:a16="http://schemas.microsoft.com/office/drawing/2014/main" id="{82037A75-2BCF-7C43-AC24-E33C41CACA6A}"/>
              </a:ext>
            </a:extLst>
          </p:cNvPr>
          <p:cNvSpPr txBox="1">
            <a:spLocks/>
          </p:cNvSpPr>
          <p:nvPr>
            <p:custDataLst>
              <p:tags r:id="rId16"/>
            </p:custDataLst>
          </p:nvPr>
        </p:nvSpPr>
        <p:spPr>
          <a:xfrm>
            <a:off x="7723340" y="1666937"/>
            <a:ext cx="2014524"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0A8B0"/>
                </a:solidFill>
              </a:rPr>
              <a:t>AUTHORIZATION</a:t>
            </a:r>
          </a:p>
          <a:p>
            <a:pPr marL="0" indent="0" algn="ctr" fontAlgn="auto">
              <a:spcAft>
                <a:spcPts val="0"/>
              </a:spcAft>
              <a:buNone/>
            </a:pPr>
            <a:endParaRPr lang="en-US" b="1" dirty="0">
              <a:solidFill>
                <a:srgbClr val="00A8B0"/>
              </a:solidFill>
            </a:endParaRPr>
          </a:p>
        </p:txBody>
      </p:sp>
      <p:sp>
        <p:nvSpPr>
          <p:cNvPr id="26" name="Content Placeholder 11_">
            <a:extLst>
              <a:ext uri="{FF2B5EF4-FFF2-40B4-BE49-F238E27FC236}">
                <a16:creationId xmlns:a16="http://schemas.microsoft.com/office/drawing/2014/main" id="{E630382B-5E68-0B4B-BCDA-22B2D549863B}"/>
              </a:ext>
            </a:extLst>
          </p:cNvPr>
          <p:cNvSpPr txBox="1">
            <a:spLocks/>
          </p:cNvSpPr>
          <p:nvPr>
            <p:custDataLst>
              <p:tags r:id="rId17"/>
            </p:custDataLst>
          </p:nvPr>
        </p:nvSpPr>
        <p:spPr>
          <a:xfrm>
            <a:off x="1227930" y="1666936"/>
            <a:ext cx="2041397" cy="38283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b="1" dirty="0">
                <a:solidFill>
                  <a:srgbClr val="0E78C5"/>
                </a:solidFill>
              </a:rPr>
              <a:t>AUTHENTICATION</a:t>
            </a:r>
          </a:p>
        </p:txBody>
      </p:sp>
      <p:grpSp>
        <p:nvGrpSpPr>
          <p:cNvPr id="45" name="Group 44">
            <a:extLst>
              <a:ext uri="{FF2B5EF4-FFF2-40B4-BE49-F238E27FC236}">
                <a16:creationId xmlns:a16="http://schemas.microsoft.com/office/drawing/2014/main" id="{A1CE95EB-4225-134E-A08B-C23969EC5015}"/>
              </a:ext>
            </a:extLst>
          </p:cNvPr>
          <p:cNvGrpSpPr/>
          <p:nvPr/>
        </p:nvGrpSpPr>
        <p:grpSpPr>
          <a:xfrm>
            <a:off x="3831337" y="1717675"/>
            <a:ext cx="3273552" cy="3502828"/>
            <a:chOff x="3877056" y="1453896"/>
            <a:chExt cx="3236976" cy="3766607"/>
          </a:xfrm>
        </p:grpSpPr>
        <p:cxnSp>
          <p:nvCxnSpPr>
            <p:cNvPr id="46" name="Straight Connector 45">
              <a:extLst>
                <a:ext uri="{FF2B5EF4-FFF2-40B4-BE49-F238E27FC236}">
                  <a16:creationId xmlns:a16="http://schemas.microsoft.com/office/drawing/2014/main" id="{45E318B2-ECDB-5F42-A96B-CF42539E6749}"/>
                </a:ext>
              </a:extLst>
            </p:cNvPr>
            <p:cNvCxnSpPr/>
            <p:nvPr/>
          </p:nvCxnSpPr>
          <p:spPr>
            <a:xfrm>
              <a:off x="3877056" y="1453896"/>
              <a:ext cx="0" cy="3766607"/>
            </a:xfrm>
            <a:prstGeom prst="line">
              <a:avLst/>
            </a:prstGeom>
            <a:ln w="9525">
              <a:solidFill>
                <a:srgbClr val="BFC0C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979F0A-16E1-8846-A4B5-3A756E08808D}"/>
                </a:ext>
              </a:extLst>
            </p:cNvPr>
            <p:cNvCxnSpPr/>
            <p:nvPr/>
          </p:nvCxnSpPr>
          <p:spPr>
            <a:xfrm>
              <a:off x="7114032" y="1453896"/>
              <a:ext cx="0" cy="3766607"/>
            </a:xfrm>
            <a:prstGeom prst="line">
              <a:avLst/>
            </a:prstGeom>
            <a:ln w="9525">
              <a:solidFill>
                <a:srgbClr val="BFC0C2"/>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EF39A8E2-7B3E-1E4B-AE8C-0028AB90BEA2}"/>
              </a:ext>
            </a:extLst>
          </p:cNvPr>
          <p:cNvPicPr>
            <a:picLocks noChangeAspect="1"/>
          </p:cNvPicPr>
          <p:nvPr>
            <p:custDataLst>
              <p:tags r:id="rId18"/>
            </p:custDataLst>
          </p:nvPr>
        </p:nvPicPr>
        <p:blipFill>
          <a:blip r:embed="rId29" cstate="print">
            <a:extLst>
              <a:ext uri="{28A0092B-C50C-407E-A947-70E740481C1C}">
                <a14:useLocalDpi xmlns:a14="http://schemas.microsoft.com/office/drawing/2010/main" val="0"/>
              </a:ext>
            </a:extLst>
          </a:blip>
          <a:stretch>
            <a:fillRect/>
          </a:stretch>
        </p:blipFill>
        <p:spPr>
          <a:xfrm>
            <a:off x="2248978" y="3892695"/>
            <a:ext cx="1257900" cy="1257900"/>
          </a:xfrm>
          <a:prstGeom prst="rect">
            <a:avLst/>
          </a:prstGeom>
        </p:spPr>
      </p:pic>
      <p:pic>
        <p:nvPicPr>
          <p:cNvPr id="49" name="Picture 48">
            <a:extLst>
              <a:ext uri="{FF2B5EF4-FFF2-40B4-BE49-F238E27FC236}">
                <a16:creationId xmlns:a16="http://schemas.microsoft.com/office/drawing/2014/main" id="{0E84A26F-0B48-F043-88C8-82C3AB9C5EF1}"/>
              </a:ext>
            </a:extLst>
          </p:cNvPr>
          <p:cNvPicPr>
            <a:picLocks noChangeAspect="1"/>
          </p:cNvPicPr>
          <p:nvPr>
            <p:custDataLst>
              <p:tags r:id="rId19"/>
            </p:custDataLst>
          </p:nvPr>
        </p:nvPicPr>
        <p:blipFill>
          <a:blip r:embed="rId30" cstate="print">
            <a:extLst>
              <a:ext uri="{28A0092B-C50C-407E-A947-70E740481C1C}">
                <a14:useLocalDpi xmlns:a14="http://schemas.microsoft.com/office/drawing/2010/main" val="0"/>
              </a:ext>
            </a:extLst>
          </a:blip>
          <a:stretch>
            <a:fillRect/>
          </a:stretch>
        </p:blipFill>
        <p:spPr>
          <a:xfrm>
            <a:off x="982643" y="3892819"/>
            <a:ext cx="1261392" cy="1261392"/>
          </a:xfrm>
          <a:prstGeom prst="rect">
            <a:avLst/>
          </a:prstGeom>
        </p:spPr>
      </p:pic>
      <p:pic>
        <p:nvPicPr>
          <p:cNvPr id="50" name="Picture 49">
            <a:extLst>
              <a:ext uri="{FF2B5EF4-FFF2-40B4-BE49-F238E27FC236}">
                <a16:creationId xmlns:a16="http://schemas.microsoft.com/office/drawing/2014/main" id="{B5BCC8BA-A71A-A249-AA8A-13122A959471}"/>
              </a:ext>
            </a:extLst>
          </p:cNvPr>
          <p:cNvPicPr>
            <a:picLocks noChangeAspect="1"/>
          </p:cNvPicPr>
          <p:nvPr>
            <p:custDataLst>
              <p:tags r:id="rId20"/>
            </p:custDataLst>
          </p:nvPr>
        </p:nvPicPr>
        <p:blipFill>
          <a:blip r:embed="rId31" cstate="print">
            <a:extLst>
              <a:ext uri="{28A0092B-C50C-407E-A947-70E740481C1C}">
                <a14:useLocalDpi xmlns:a14="http://schemas.microsoft.com/office/drawing/2010/main" val="0"/>
              </a:ext>
            </a:extLst>
          </a:blip>
          <a:stretch>
            <a:fillRect/>
          </a:stretch>
        </p:blipFill>
        <p:spPr>
          <a:xfrm>
            <a:off x="8730727" y="3892872"/>
            <a:ext cx="1262896" cy="1262896"/>
          </a:xfrm>
          <a:prstGeom prst="rect">
            <a:avLst/>
          </a:prstGeom>
        </p:spPr>
      </p:pic>
      <p:pic>
        <p:nvPicPr>
          <p:cNvPr id="51" name="Picture 50">
            <a:extLst>
              <a:ext uri="{FF2B5EF4-FFF2-40B4-BE49-F238E27FC236}">
                <a16:creationId xmlns:a16="http://schemas.microsoft.com/office/drawing/2014/main" id="{4804A26B-DD00-A14E-977F-2A420A1936B5}"/>
              </a:ext>
            </a:extLst>
          </p:cNvPr>
          <p:cNvPicPr>
            <a:picLocks noChangeAspect="1"/>
          </p:cNvPicPr>
          <p:nvPr>
            <p:custDataLst>
              <p:tags r:id="rId21"/>
            </p:custDataLst>
          </p:nvPr>
        </p:nvPicPr>
        <p:blipFill>
          <a:blip r:embed="rId32" cstate="print">
            <a:extLst>
              <a:ext uri="{28A0092B-C50C-407E-A947-70E740481C1C}">
                <a14:useLocalDpi xmlns:a14="http://schemas.microsoft.com/office/drawing/2010/main" val="0"/>
              </a:ext>
            </a:extLst>
          </a:blip>
          <a:stretch>
            <a:fillRect/>
          </a:stretch>
        </p:blipFill>
        <p:spPr>
          <a:xfrm>
            <a:off x="7462627" y="3892872"/>
            <a:ext cx="1262896" cy="1262896"/>
          </a:xfrm>
          <a:prstGeom prst="rect">
            <a:avLst/>
          </a:prstGeom>
        </p:spPr>
      </p:pic>
      <p:pic>
        <p:nvPicPr>
          <p:cNvPr id="52" name="Picture 51">
            <a:extLst>
              <a:ext uri="{FF2B5EF4-FFF2-40B4-BE49-F238E27FC236}">
                <a16:creationId xmlns:a16="http://schemas.microsoft.com/office/drawing/2014/main" id="{362B4F7B-58BD-0344-A52D-3DF1DCABC3D6}"/>
              </a:ext>
            </a:extLst>
          </p:cNvPr>
          <p:cNvPicPr>
            <a:picLocks noChangeAspect="1"/>
          </p:cNvPicPr>
          <p:nvPr>
            <p:custDataLst>
              <p:tags r:id="rId22"/>
            </p:custDataLst>
          </p:nvPr>
        </p:nvPicPr>
        <p:blipFill>
          <a:blip r:embed="rId33" cstate="print">
            <a:extLst>
              <a:ext uri="{28A0092B-C50C-407E-A947-70E740481C1C}">
                <a14:useLocalDpi xmlns:a14="http://schemas.microsoft.com/office/drawing/2010/main" val="0"/>
              </a:ext>
            </a:extLst>
          </a:blip>
          <a:stretch>
            <a:fillRect/>
          </a:stretch>
        </p:blipFill>
        <p:spPr>
          <a:xfrm>
            <a:off x="5491989" y="3892842"/>
            <a:ext cx="1262896" cy="1262055"/>
          </a:xfrm>
          <a:prstGeom prst="rect">
            <a:avLst/>
          </a:prstGeom>
        </p:spPr>
      </p:pic>
      <p:pic>
        <p:nvPicPr>
          <p:cNvPr id="53" name="Picture 52">
            <a:extLst>
              <a:ext uri="{FF2B5EF4-FFF2-40B4-BE49-F238E27FC236}">
                <a16:creationId xmlns:a16="http://schemas.microsoft.com/office/drawing/2014/main" id="{39B9832D-AA4D-6547-94BF-2D84B17D8F73}"/>
              </a:ext>
            </a:extLst>
          </p:cNvPr>
          <p:cNvPicPr>
            <a:picLocks noChangeAspect="1"/>
          </p:cNvPicPr>
          <p:nvPr>
            <p:custDataLst>
              <p:tags r:id="rId23"/>
            </p:custDataLst>
          </p:nvPr>
        </p:nvPicPr>
        <p:blipFill>
          <a:blip r:embed="rId34" cstate="print">
            <a:extLst>
              <a:ext uri="{28A0092B-C50C-407E-A947-70E740481C1C}">
                <a14:useLocalDpi xmlns:a14="http://schemas.microsoft.com/office/drawing/2010/main" val="0"/>
              </a:ext>
            </a:extLst>
          </a:blip>
          <a:stretch>
            <a:fillRect/>
          </a:stretch>
        </p:blipFill>
        <p:spPr>
          <a:xfrm>
            <a:off x="4223889" y="3892842"/>
            <a:ext cx="1262896" cy="1262055"/>
          </a:xfrm>
          <a:prstGeom prst="rect">
            <a:avLst/>
          </a:prstGeom>
        </p:spPr>
      </p:pic>
    </p:spTree>
    <p:custDataLst>
      <p:tags r:id="rId1"/>
    </p:custDataLst>
    <p:extLst>
      <p:ext uri="{BB962C8B-B14F-4D97-AF65-F5344CB8AC3E}">
        <p14:creationId xmlns:p14="http://schemas.microsoft.com/office/powerpoint/2010/main" val="21411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hidden="1"/>
          <p:cNvSpPr>
            <a:spLocks/>
          </p:cNvSpPr>
          <p:nvPr>
            <p:custDataLst>
              <p:tags r:id="rId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20</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 Placeholder 2"/>
          <p:cNvSpPr>
            <a:spLocks noGrp="1"/>
          </p:cNvSpPr>
          <p:nvPr>
            <p:ph type="body" idx="1"/>
            <p:custDataLst>
              <p:tags r:id="rId6"/>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pPr marL="0" indent="0">
              <a:lnSpc>
                <a:spcPct val="90000"/>
              </a:lnSpc>
              <a:spcBef>
                <a:spcPts val="0"/>
              </a:spcBef>
              <a:buNone/>
            </a:pPr>
            <a:r>
              <a:rPr lang="en-US" sz="4000" dirty="0">
                <a:solidFill>
                  <a:srgbClr val="0E78C5"/>
                </a:solidFill>
              </a:rPr>
              <a:t>Bosch and </a:t>
            </a:r>
            <a:r>
              <a:rPr lang="en-US" sz="4000" dirty="0" err="1">
                <a:solidFill>
                  <a:srgbClr val="0E78C5"/>
                </a:solidFill>
              </a:rPr>
              <a:t>Genetec</a:t>
            </a:r>
            <a:r>
              <a:rPr lang="en-US" sz="4000" dirty="0">
                <a:solidFill>
                  <a:srgbClr val="0E78C5"/>
                </a:solidFill>
              </a:rPr>
              <a:t> </a:t>
            </a:r>
            <a:br>
              <a:rPr lang="en-US" sz="4000" dirty="0">
                <a:solidFill>
                  <a:srgbClr val="0E78C5"/>
                </a:solidFill>
              </a:rPr>
            </a:br>
            <a:r>
              <a:rPr lang="en-US" sz="4000" b="1" dirty="0">
                <a:solidFill>
                  <a:srgbClr val="0E78C5"/>
                </a:solidFill>
              </a:rPr>
              <a:t>end-to-end data security solution</a:t>
            </a:r>
          </a:p>
        </p:txBody>
      </p:sp>
    </p:spTree>
    <p:custDataLst>
      <p:tags r:id="rId1"/>
    </p:custDataLst>
    <p:extLst>
      <p:ext uri="{BB962C8B-B14F-4D97-AF65-F5344CB8AC3E}">
        <p14:creationId xmlns:p14="http://schemas.microsoft.com/office/powerpoint/2010/main" val="118141856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nhaltsplatzhalter 12">
            <a:extLst>
              <a:ext uri="{FF2B5EF4-FFF2-40B4-BE49-F238E27FC236}">
                <a16:creationId xmlns:a16="http://schemas.microsoft.com/office/drawing/2014/main" id="{F8C4D49F-31CD-524B-8633-257743AB1E61}"/>
              </a:ext>
            </a:extLst>
          </p:cNvPr>
          <p:cNvSpPr txBox="1">
            <a:spLocks/>
          </p:cNvSpPr>
          <p:nvPr>
            <p:custDataLst>
              <p:tags r:id="rId2"/>
            </p:custDataLst>
          </p:nvPr>
        </p:nvSpPr>
        <p:spPr bwMode="auto">
          <a:xfrm>
            <a:off x="5484813" y="1892915"/>
            <a:ext cx="4890295" cy="3477248"/>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ts val="1600"/>
              </a:lnSpc>
            </a:pPr>
            <a:endParaRPr lang="en-US" altLang="en-US" sz="1200" kern="0" dirty="0">
              <a:solidFill>
                <a:srgbClr val="000000"/>
              </a:solidFill>
              <a:latin typeface="Bosch Office Sans" charset="0"/>
              <a:cs typeface="Arial" charset="0"/>
            </a:endParaRPr>
          </a:p>
        </p:txBody>
      </p:sp>
      <p:pic>
        <p:nvPicPr>
          <p:cNvPr id="90" name="Picture 89">
            <a:extLst>
              <a:ext uri="{FF2B5EF4-FFF2-40B4-BE49-F238E27FC236}">
                <a16:creationId xmlns:a16="http://schemas.microsoft.com/office/drawing/2014/main" id="{2D8EFDF3-9A7A-5D4C-A719-62FD34C2E09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79310" y="2470198"/>
            <a:ext cx="2309592" cy="2309593"/>
          </a:xfrm>
          <a:prstGeom prst="rect">
            <a:avLst/>
          </a:prstGeom>
        </p:spPr>
      </p:pic>
      <p:sp>
        <p:nvSpPr>
          <p:cNvPr id="58" name="Inhaltsplatzhalter 12_">
            <a:extLst>
              <a:ext uri="{FF2B5EF4-FFF2-40B4-BE49-F238E27FC236}">
                <a16:creationId xmlns:a16="http://schemas.microsoft.com/office/drawing/2014/main" id="{7D1462DA-508F-A24D-80A5-6992779238CD}"/>
              </a:ext>
            </a:extLst>
          </p:cNvPr>
          <p:cNvSpPr txBox="1">
            <a:spLocks/>
          </p:cNvSpPr>
          <p:nvPr>
            <p:custDataLst>
              <p:tags r:id="rId3"/>
            </p:custDataLst>
          </p:nvPr>
        </p:nvSpPr>
        <p:spPr bwMode="auto">
          <a:xfrm>
            <a:off x="260741" y="1892915"/>
            <a:ext cx="4890295" cy="3477248"/>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ts val="1600"/>
              </a:lnSpc>
            </a:pPr>
            <a:endParaRPr lang="en-US" altLang="en-US" sz="1200" kern="0" dirty="0">
              <a:solidFill>
                <a:srgbClr val="000000"/>
              </a:solidFill>
              <a:latin typeface="Bosch Office Sans" charset="0"/>
              <a:cs typeface="Arial" charset="0"/>
            </a:endParaRPr>
          </a:p>
        </p:txBody>
      </p:sp>
      <p:sp>
        <p:nvSpPr>
          <p:cNvPr id="50" name="TextBox 49">
            <a:extLst>
              <a:ext uri="{FF2B5EF4-FFF2-40B4-BE49-F238E27FC236}">
                <a16:creationId xmlns:a16="http://schemas.microsoft.com/office/drawing/2014/main" id="{76801617-293C-3446-B1DF-AB5DDD4E5376}"/>
              </a:ext>
            </a:extLst>
          </p:cNvPr>
          <p:cNvSpPr txBox="1"/>
          <p:nvPr>
            <p:custDataLst>
              <p:tags r:id="rId4"/>
            </p:custDataLst>
          </p:nvPr>
        </p:nvSpPr>
        <p:spPr>
          <a:xfrm>
            <a:off x="5496088" y="1292124"/>
            <a:ext cx="4879020" cy="598670"/>
          </a:xfrm>
          <a:prstGeom prst="rect">
            <a:avLst/>
          </a:prstGeom>
          <a:solidFill>
            <a:srgbClr val="00A8B0"/>
          </a:solidFill>
          <a:ln w="38100">
            <a:noFill/>
          </a:ln>
        </p:spPr>
        <p:txBody>
          <a:bodyPr wrap="square" lIns="36000" tIns="180000" rIns="36000" bIns="180000" rtlCol="0">
            <a:noAutofit/>
          </a:bodyPr>
          <a:lstStyle/>
          <a:p>
            <a:pPr algn="ctr">
              <a:lnSpc>
                <a:spcPts val="2000"/>
              </a:lnSpc>
              <a:spcBef>
                <a:spcPts val="500"/>
              </a:spcBef>
            </a:pPr>
            <a:r>
              <a:rPr lang="en-US" sz="2000" dirty="0">
                <a:solidFill>
                  <a:schemeClr val="bg1"/>
                </a:solidFill>
                <a:ea typeface="Helvetica" charset="0"/>
                <a:cs typeface="Helvetica" charset="0"/>
              </a:rPr>
              <a:t>Camera acts as versatile sensor within </a:t>
            </a:r>
            <a:r>
              <a:rPr lang="en-US" sz="2000" dirty="0" err="1">
                <a:solidFill>
                  <a:schemeClr val="bg1"/>
                </a:solidFill>
                <a:ea typeface="Helvetica" charset="0"/>
                <a:cs typeface="Helvetica" charset="0"/>
              </a:rPr>
              <a:t>IoT</a:t>
            </a:r>
            <a:endParaRPr lang="en-US" sz="2000" dirty="0">
              <a:solidFill>
                <a:schemeClr val="bg1"/>
              </a:solidFill>
              <a:ea typeface="Helvetica" charset="0"/>
              <a:cs typeface="Helvetica" charset="0"/>
            </a:endParaRPr>
          </a:p>
          <a:p>
            <a:pPr>
              <a:lnSpc>
                <a:spcPts val="2000"/>
              </a:lnSpc>
              <a:spcBef>
                <a:spcPts val="500"/>
              </a:spcBef>
            </a:pPr>
            <a:endParaRPr lang="en-US" sz="2000" dirty="0">
              <a:solidFill>
                <a:schemeClr val="bg1"/>
              </a:solidFill>
              <a:ea typeface="Helvetica" charset="0"/>
              <a:cs typeface="Helvetica" charset="0"/>
            </a:endParaRPr>
          </a:p>
          <a:p>
            <a:pPr>
              <a:lnSpc>
                <a:spcPts val="2000"/>
              </a:lnSpc>
              <a:spcBef>
                <a:spcPts val="500"/>
              </a:spcBef>
            </a:pPr>
            <a:endParaRPr lang="en-US" sz="2000" dirty="0">
              <a:solidFill>
                <a:schemeClr val="bg1"/>
              </a:solidFill>
              <a:ea typeface="Helvetica" charset="0"/>
              <a:cs typeface="Helvetica" charset="0"/>
            </a:endParaRPr>
          </a:p>
        </p:txBody>
      </p:sp>
      <p:sp>
        <p:nvSpPr>
          <p:cNvPr id="51" name="TextBox 50">
            <a:extLst>
              <a:ext uri="{FF2B5EF4-FFF2-40B4-BE49-F238E27FC236}">
                <a16:creationId xmlns:a16="http://schemas.microsoft.com/office/drawing/2014/main" id="{E36276C1-0E85-D44A-82B6-6BF5AC25E8F8}"/>
              </a:ext>
            </a:extLst>
          </p:cNvPr>
          <p:cNvSpPr txBox="1"/>
          <p:nvPr>
            <p:custDataLst>
              <p:tags r:id="rId5"/>
            </p:custDataLst>
          </p:nvPr>
        </p:nvSpPr>
        <p:spPr>
          <a:xfrm>
            <a:off x="273160" y="1292124"/>
            <a:ext cx="4879020" cy="598670"/>
          </a:xfrm>
          <a:prstGeom prst="rect">
            <a:avLst/>
          </a:prstGeom>
          <a:solidFill>
            <a:srgbClr val="005691"/>
          </a:solidFill>
          <a:ln w="38100">
            <a:noFill/>
          </a:ln>
        </p:spPr>
        <p:txBody>
          <a:bodyPr wrap="square" lIns="36000" tIns="180000" rIns="36000" bIns="180000" rtlCol="0">
            <a:noAutofit/>
          </a:bodyPr>
          <a:lstStyle/>
          <a:p>
            <a:pPr algn="ctr">
              <a:lnSpc>
                <a:spcPts val="2000"/>
              </a:lnSpc>
              <a:spcBef>
                <a:spcPts val="500"/>
              </a:spcBef>
            </a:pPr>
            <a:r>
              <a:rPr lang="en-US" sz="2000" dirty="0">
                <a:solidFill>
                  <a:schemeClr val="bg1"/>
                </a:solidFill>
                <a:ea typeface="Helvetica" charset="0"/>
                <a:cs typeface="Helvetica" charset="0"/>
              </a:rPr>
              <a:t>Focus on images and managing bitrates</a:t>
            </a:r>
          </a:p>
        </p:txBody>
      </p:sp>
      <p:sp>
        <p:nvSpPr>
          <p:cNvPr id="12" name="TextBox 11"/>
          <p:cNvSpPr txBox="1">
            <a:spLocks/>
          </p:cNvSpPr>
          <p:nvPr>
            <p:custDataLst>
              <p:tags r:id="rId6"/>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err="1"/>
              <a:t>IoT</a:t>
            </a:r>
            <a:r>
              <a:rPr lang="en-US" sz="2800" kern="0" dirty="0"/>
              <a:t> changes the role of video security</a:t>
            </a:r>
            <a:br>
              <a:rPr lang="en-US" sz="2800" kern="0" dirty="0"/>
            </a:br>
            <a:r>
              <a:rPr lang="en-US" sz="2800" dirty="0">
                <a:solidFill>
                  <a:srgbClr val="005691"/>
                </a:solidFill>
              </a:rPr>
              <a:t>From capturing images to smart sensors</a:t>
            </a:r>
            <a:endParaRPr lang="en-US" sz="2800" kern="0" dirty="0">
              <a:solidFill>
                <a:srgbClr val="005691"/>
              </a:solidFill>
            </a:endParaRPr>
          </a:p>
        </p:txBody>
      </p:sp>
      <p:sp>
        <p:nvSpPr>
          <p:cNvPr id="8" name="Rectangle 7"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7" name="TextBox 6" hidden="1"/>
          <p:cNvSpPr txBox="1">
            <a:spLocks/>
          </p:cNvSpPr>
          <p:nvPr>
            <p:custDataLst>
              <p:tags r:id="rId8"/>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grpSp>
        <p:nvGrpSpPr>
          <p:cNvPr id="3" name="Group 2">
            <a:extLst>
              <a:ext uri="{FF2B5EF4-FFF2-40B4-BE49-F238E27FC236}">
                <a16:creationId xmlns:a16="http://schemas.microsoft.com/office/drawing/2014/main" id="{F4AEB408-5C24-2A48-9F64-75564AFED501}"/>
              </a:ext>
            </a:extLst>
          </p:cNvPr>
          <p:cNvGrpSpPr/>
          <p:nvPr/>
        </p:nvGrpSpPr>
        <p:grpSpPr>
          <a:xfrm>
            <a:off x="887837" y="1997298"/>
            <a:ext cx="3224735" cy="3475425"/>
            <a:chOff x="277673" y="1782904"/>
            <a:chExt cx="3958740" cy="4266489"/>
          </a:xfrm>
        </p:grpSpPr>
        <p:pic>
          <p:nvPicPr>
            <p:cNvPr id="39" name="Picture 38">
              <a:extLst>
                <a:ext uri="{FF2B5EF4-FFF2-40B4-BE49-F238E27FC236}">
                  <a16:creationId xmlns:a16="http://schemas.microsoft.com/office/drawing/2014/main" id="{8E84F8EF-BF7A-3A4F-AF5E-52D09096DEB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8456" y="2197631"/>
              <a:ext cx="2835295" cy="2835295"/>
            </a:xfrm>
            <a:prstGeom prst="rect">
              <a:avLst/>
            </a:prstGeom>
          </p:spPr>
        </p:pic>
        <p:sp>
          <p:nvSpPr>
            <p:cNvPr id="52" name="Content Placeholder 18">
              <a:extLst>
                <a:ext uri="{FF2B5EF4-FFF2-40B4-BE49-F238E27FC236}">
                  <a16:creationId xmlns:a16="http://schemas.microsoft.com/office/drawing/2014/main" id="{53BFF5BF-47BC-0A4E-BB95-14A34B753230}"/>
                </a:ext>
              </a:extLst>
            </p:cNvPr>
            <p:cNvSpPr txBox="1">
              <a:spLocks/>
            </p:cNvSpPr>
            <p:nvPr>
              <p:custDataLst>
                <p:tags r:id="rId13"/>
              </p:custDataLst>
            </p:nvPr>
          </p:nvSpPr>
          <p:spPr>
            <a:xfrm>
              <a:off x="349522" y="2252055"/>
              <a:ext cx="1104419" cy="531899"/>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fontAlgn="auto">
                <a:spcAft>
                  <a:spcPts val="0"/>
                </a:spcAft>
                <a:buNone/>
              </a:pPr>
              <a:r>
                <a:rPr lang="en-US" sz="1400" b="1" dirty="0">
                  <a:solidFill>
                    <a:srgbClr val="525F6B"/>
                  </a:solidFill>
                </a:rPr>
                <a:t>Capturing</a:t>
              </a:r>
            </a:p>
          </p:txBody>
        </p:sp>
        <p:sp>
          <p:nvSpPr>
            <p:cNvPr id="53" name="Content Placeholder 18">
              <a:extLst>
                <a:ext uri="{FF2B5EF4-FFF2-40B4-BE49-F238E27FC236}">
                  <a16:creationId xmlns:a16="http://schemas.microsoft.com/office/drawing/2014/main" id="{4D16A5E4-071A-C44D-A7DF-DFC7A86C62A2}"/>
                </a:ext>
              </a:extLst>
            </p:cNvPr>
            <p:cNvSpPr txBox="1">
              <a:spLocks/>
            </p:cNvSpPr>
            <p:nvPr>
              <p:custDataLst>
                <p:tags r:id="rId14"/>
              </p:custDataLst>
            </p:nvPr>
          </p:nvSpPr>
          <p:spPr>
            <a:xfrm>
              <a:off x="3319434" y="1782904"/>
              <a:ext cx="784952" cy="531899"/>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fontAlgn="auto">
                <a:spcAft>
                  <a:spcPts val="0"/>
                </a:spcAft>
                <a:buNone/>
              </a:pPr>
              <a:r>
                <a:rPr lang="en-US" sz="1400" b="1" dirty="0">
                  <a:solidFill>
                    <a:srgbClr val="525F6B"/>
                  </a:solidFill>
                </a:rPr>
                <a:t>Storing</a:t>
              </a:r>
            </a:p>
          </p:txBody>
        </p:sp>
        <p:sp>
          <p:nvSpPr>
            <p:cNvPr id="54" name="Content Placeholder 18">
              <a:extLst>
                <a:ext uri="{FF2B5EF4-FFF2-40B4-BE49-F238E27FC236}">
                  <a16:creationId xmlns:a16="http://schemas.microsoft.com/office/drawing/2014/main" id="{6E8CCB06-4E9F-CD45-B59F-CEF96B77BCD1}"/>
                </a:ext>
              </a:extLst>
            </p:cNvPr>
            <p:cNvSpPr txBox="1">
              <a:spLocks/>
            </p:cNvSpPr>
            <p:nvPr>
              <p:custDataLst>
                <p:tags r:id="rId15"/>
              </p:custDataLst>
            </p:nvPr>
          </p:nvSpPr>
          <p:spPr>
            <a:xfrm>
              <a:off x="2469264" y="5517494"/>
              <a:ext cx="850170" cy="531899"/>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fontAlgn="auto">
                <a:spcAft>
                  <a:spcPts val="0"/>
                </a:spcAft>
                <a:buNone/>
              </a:pPr>
              <a:r>
                <a:rPr lang="en-US" sz="1400" b="1" dirty="0">
                  <a:solidFill>
                    <a:srgbClr val="525F6B"/>
                  </a:solidFill>
                </a:rPr>
                <a:t>Viewing</a:t>
              </a:r>
            </a:p>
          </p:txBody>
        </p:sp>
        <p:pic>
          <p:nvPicPr>
            <p:cNvPr id="41" name="Picture 40">
              <a:extLst>
                <a:ext uri="{FF2B5EF4-FFF2-40B4-BE49-F238E27FC236}">
                  <a16:creationId xmlns:a16="http://schemas.microsoft.com/office/drawing/2014/main" id="{142D837C-FEE8-5144-BFCC-D4A66203C0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41837" y="4315020"/>
              <a:ext cx="1176054" cy="1176055"/>
            </a:xfrm>
            <a:prstGeom prst="rect">
              <a:avLst/>
            </a:prstGeom>
          </p:spPr>
        </p:pic>
        <p:pic>
          <p:nvPicPr>
            <p:cNvPr id="42" name="Picture 41">
              <a:extLst>
                <a:ext uri="{FF2B5EF4-FFF2-40B4-BE49-F238E27FC236}">
                  <a16:creationId xmlns:a16="http://schemas.microsoft.com/office/drawing/2014/main" id="{7A048823-7E42-A247-8C09-11D46896525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60358" y="2079192"/>
              <a:ext cx="1176055" cy="1176055"/>
            </a:xfrm>
            <a:prstGeom prst="rect">
              <a:avLst/>
            </a:prstGeom>
          </p:spPr>
        </p:pic>
        <p:pic>
          <p:nvPicPr>
            <p:cNvPr id="46" name="Picture 45">
              <a:extLst>
                <a:ext uri="{FF2B5EF4-FFF2-40B4-BE49-F238E27FC236}">
                  <a16:creationId xmlns:a16="http://schemas.microsoft.com/office/drawing/2014/main" id="{ED69C593-B627-EB47-8C7C-C0F042E5D5D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7673" y="2554944"/>
              <a:ext cx="1176055" cy="1176055"/>
            </a:xfrm>
            <a:prstGeom prst="rect">
              <a:avLst/>
            </a:prstGeom>
          </p:spPr>
        </p:pic>
      </p:grpSp>
      <p:pic>
        <p:nvPicPr>
          <p:cNvPr id="67" name="Picture 66">
            <a:extLst>
              <a:ext uri="{FF2B5EF4-FFF2-40B4-BE49-F238E27FC236}">
                <a16:creationId xmlns:a16="http://schemas.microsoft.com/office/drawing/2014/main" id="{BAB5A650-3CC5-9847-9C57-6393CB1110D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91080" y="3312156"/>
            <a:ext cx="654991" cy="654991"/>
          </a:xfrm>
          <a:prstGeom prst="rect">
            <a:avLst/>
          </a:prstGeom>
        </p:spPr>
      </p:pic>
      <p:pic>
        <p:nvPicPr>
          <p:cNvPr id="72" name="Picture 71">
            <a:extLst>
              <a:ext uri="{FF2B5EF4-FFF2-40B4-BE49-F238E27FC236}">
                <a16:creationId xmlns:a16="http://schemas.microsoft.com/office/drawing/2014/main" id="{D5817F04-E2CB-8347-B128-F36D36FDF3C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08381" y="2189440"/>
            <a:ext cx="654991" cy="654991"/>
          </a:xfrm>
          <a:prstGeom prst="rect">
            <a:avLst/>
          </a:prstGeom>
        </p:spPr>
      </p:pic>
      <p:cxnSp>
        <p:nvCxnSpPr>
          <p:cNvPr id="77" name="Straight Connector 76">
            <a:extLst>
              <a:ext uri="{FF2B5EF4-FFF2-40B4-BE49-F238E27FC236}">
                <a16:creationId xmlns:a16="http://schemas.microsoft.com/office/drawing/2014/main" id="{1F77E25D-6262-8B46-BAFE-D51C2AD69977}"/>
              </a:ext>
            </a:extLst>
          </p:cNvPr>
          <p:cNvCxnSpPr>
            <a:cxnSpLocks/>
            <a:stCxn id="72" idx="2"/>
          </p:cNvCxnSpPr>
          <p:nvPr/>
        </p:nvCxnSpPr>
        <p:spPr>
          <a:xfrm>
            <a:off x="7235877" y="2844432"/>
            <a:ext cx="8651" cy="50518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3967C55-7FB7-8843-87D6-DD788CBAC261}"/>
              </a:ext>
            </a:extLst>
          </p:cNvPr>
          <p:cNvCxnSpPr>
            <a:cxnSpLocks/>
          </p:cNvCxnSpPr>
          <p:nvPr/>
        </p:nvCxnSpPr>
        <p:spPr>
          <a:xfrm flipH="1">
            <a:off x="7300795" y="2844431"/>
            <a:ext cx="780280" cy="777076"/>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B00C3B-7427-024D-AE73-A0380124950C}"/>
              </a:ext>
            </a:extLst>
          </p:cNvPr>
          <p:cNvCxnSpPr>
            <a:cxnSpLocks/>
          </p:cNvCxnSpPr>
          <p:nvPr/>
        </p:nvCxnSpPr>
        <p:spPr>
          <a:xfrm flipH="1">
            <a:off x="7571537" y="3641064"/>
            <a:ext cx="1639736" cy="0"/>
          </a:xfrm>
          <a:prstGeom prst="line">
            <a:avLst/>
          </a:prstGeom>
          <a:ln w="19050">
            <a:solidFill>
              <a:srgbClr val="525F6B"/>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76FBD9B-EA53-5B4E-B91D-8C6E64382E93}"/>
              </a:ext>
            </a:extLst>
          </p:cNvPr>
          <p:cNvCxnSpPr>
            <a:cxnSpLocks/>
          </p:cNvCxnSpPr>
          <p:nvPr/>
        </p:nvCxnSpPr>
        <p:spPr>
          <a:xfrm>
            <a:off x="6346071" y="2891594"/>
            <a:ext cx="911258" cy="761043"/>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930F139-5FE6-BE4D-993B-B0CBEECBC286}"/>
              </a:ext>
            </a:extLst>
          </p:cNvPr>
          <p:cNvCxnSpPr>
            <a:cxnSpLocks/>
            <a:stCxn id="67" idx="3"/>
          </p:cNvCxnSpPr>
          <p:nvPr/>
        </p:nvCxnSpPr>
        <p:spPr>
          <a:xfrm>
            <a:off x="6346071" y="3639652"/>
            <a:ext cx="571448" cy="1412"/>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5A1894-565D-4040-80D2-09C3EF8A3029}"/>
              </a:ext>
            </a:extLst>
          </p:cNvPr>
          <p:cNvCxnSpPr>
            <a:cxnSpLocks/>
          </p:cNvCxnSpPr>
          <p:nvPr/>
        </p:nvCxnSpPr>
        <p:spPr>
          <a:xfrm flipV="1">
            <a:off x="6386527" y="3652638"/>
            <a:ext cx="845156" cy="789497"/>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A6DB5A6-3F70-7F44-AA4E-2D6F78F85104}"/>
              </a:ext>
            </a:extLst>
          </p:cNvPr>
          <p:cNvCxnSpPr>
            <a:cxnSpLocks/>
          </p:cNvCxnSpPr>
          <p:nvPr/>
        </p:nvCxnSpPr>
        <p:spPr>
          <a:xfrm flipH="1" flipV="1">
            <a:off x="7265987" y="3668671"/>
            <a:ext cx="825248" cy="77346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pic>
        <p:nvPicPr>
          <p:cNvPr id="85" name="Picture 84">
            <a:extLst>
              <a:ext uri="{FF2B5EF4-FFF2-40B4-BE49-F238E27FC236}">
                <a16:creationId xmlns:a16="http://schemas.microsoft.com/office/drawing/2014/main" id="{13B7E766-6485-5640-9466-4D198CE8E3E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56282" y="2507201"/>
            <a:ext cx="654991" cy="654991"/>
          </a:xfrm>
          <a:prstGeom prst="rect">
            <a:avLst/>
          </a:prstGeom>
        </p:spPr>
      </p:pic>
      <p:cxnSp>
        <p:nvCxnSpPr>
          <p:cNvPr id="86" name="Straight Connector 85">
            <a:extLst>
              <a:ext uri="{FF2B5EF4-FFF2-40B4-BE49-F238E27FC236}">
                <a16:creationId xmlns:a16="http://schemas.microsoft.com/office/drawing/2014/main" id="{54B58AEC-6317-E949-A943-C74F15DDD473}"/>
              </a:ext>
            </a:extLst>
          </p:cNvPr>
          <p:cNvCxnSpPr>
            <a:cxnSpLocks/>
            <a:endCxn id="87" idx="0"/>
          </p:cNvCxnSpPr>
          <p:nvPr/>
        </p:nvCxnSpPr>
        <p:spPr>
          <a:xfrm flipH="1">
            <a:off x="7235877" y="3955770"/>
            <a:ext cx="8652" cy="489190"/>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98136A25-5E06-5A4C-80A0-14D2493EC4D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08381" y="4444960"/>
            <a:ext cx="654991" cy="654991"/>
          </a:xfrm>
          <a:prstGeom prst="rect">
            <a:avLst/>
          </a:prstGeom>
        </p:spPr>
      </p:pic>
      <p:pic>
        <p:nvPicPr>
          <p:cNvPr id="10" name="Picture 9">
            <a:extLst>
              <a:ext uri="{FF2B5EF4-FFF2-40B4-BE49-F238E27FC236}">
                <a16:creationId xmlns:a16="http://schemas.microsoft.com/office/drawing/2014/main" id="{1F126C60-6ECB-874C-9E57-2C1F8082EEB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332824" y="3241087"/>
            <a:ext cx="702904" cy="826946"/>
          </a:xfrm>
          <a:prstGeom prst="rect">
            <a:avLst/>
          </a:prstGeom>
        </p:spPr>
      </p:pic>
      <p:pic>
        <p:nvPicPr>
          <p:cNvPr id="84" name="Picture 83">
            <a:extLst>
              <a:ext uri="{FF2B5EF4-FFF2-40B4-BE49-F238E27FC236}">
                <a16:creationId xmlns:a16="http://schemas.microsoft.com/office/drawing/2014/main" id="{B0F51D23-5449-0A4B-8EE9-D184228D4CA3}"/>
              </a:ext>
            </a:extLst>
          </p:cNvPr>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6837645" y="3235300"/>
            <a:ext cx="813701" cy="813702"/>
          </a:xfrm>
          <a:prstGeom prst="rect">
            <a:avLst/>
          </a:prstGeom>
        </p:spPr>
      </p:pic>
      <p:pic>
        <p:nvPicPr>
          <p:cNvPr id="62" name="Picture 61">
            <a:extLst>
              <a:ext uri="{FF2B5EF4-FFF2-40B4-BE49-F238E27FC236}">
                <a16:creationId xmlns:a16="http://schemas.microsoft.com/office/drawing/2014/main" id="{ED985956-95E3-CB4A-A0CF-2214E4FAE79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988105" y="4114640"/>
            <a:ext cx="654991" cy="654991"/>
          </a:xfrm>
          <a:prstGeom prst="rect">
            <a:avLst/>
          </a:prstGeom>
        </p:spPr>
      </p:pic>
      <p:pic>
        <p:nvPicPr>
          <p:cNvPr id="70" name="Picture 69">
            <a:extLst>
              <a:ext uri="{FF2B5EF4-FFF2-40B4-BE49-F238E27FC236}">
                <a16:creationId xmlns:a16="http://schemas.microsoft.com/office/drawing/2014/main" id="{70A79645-C159-504E-B212-EFE2E3FBE567}"/>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857259" y="4114640"/>
            <a:ext cx="654991" cy="654991"/>
          </a:xfrm>
          <a:prstGeom prst="rect">
            <a:avLst/>
          </a:prstGeom>
        </p:spPr>
      </p:pic>
      <p:pic>
        <p:nvPicPr>
          <p:cNvPr id="71" name="Picture 70">
            <a:extLst>
              <a:ext uri="{FF2B5EF4-FFF2-40B4-BE49-F238E27FC236}">
                <a16:creationId xmlns:a16="http://schemas.microsoft.com/office/drawing/2014/main" id="{6D8F31E7-3A91-5548-8723-244744FA52E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972259" y="2507201"/>
            <a:ext cx="654991" cy="654991"/>
          </a:xfrm>
          <a:prstGeom prst="rect">
            <a:avLst/>
          </a:prstGeom>
        </p:spPr>
      </p:pic>
      <p:pic>
        <p:nvPicPr>
          <p:cNvPr id="74" name="Picture 73">
            <a:extLst>
              <a:ext uri="{FF2B5EF4-FFF2-40B4-BE49-F238E27FC236}">
                <a16:creationId xmlns:a16="http://schemas.microsoft.com/office/drawing/2014/main" id="{AA0CF25D-2C6E-1D41-9847-A114E83F7F1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857259" y="2507201"/>
            <a:ext cx="654991" cy="654991"/>
          </a:xfrm>
          <a:prstGeom prst="rect">
            <a:avLst/>
          </a:prstGeom>
        </p:spPr>
      </p:pic>
      <p:sp>
        <p:nvSpPr>
          <p:cNvPr id="2" name="Rectangle 1" hidden="1"/>
          <p:cNvSpPr>
            <a:spLocks/>
          </p:cNvSpPr>
          <p:nvPr>
            <p:custDataLst>
              <p:tags r:id="rId10"/>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4" name="Rectangle 3" hidden="1"/>
          <p:cNvSpPr>
            <a:spLocks/>
          </p:cNvSpPr>
          <p:nvPr>
            <p:custDataLst>
              <p:tags r:id="rId11"/>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12"/>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9178637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custDataLst>
              <p:tags r:id="rId2"/>
            </p:custDataLst>
          </p:nvPr>
        </p:nvSpPr>
        <p:spPr>
          <a:xfrm>
            <a:off x="259080" y="1681163"/>
            <a:ext cx="5455514" cy="416814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100000"/>
              </a:lnSpc>
              <a:spcBef>
                <a:spcPts val="0"/>
              </a:spcBef>
            </a:pPr>
            <a:r>
              <a:rPr lang="en-US" dirty="0"/>
              <a:t>Verify the legitimacy of network components</a:t>
            </a:r>
          </a:p>
          <a:p>
            <a:pPr>
              <a:lnSpc>
                <a:spcPct val="100000"/>
              </a:lnSpc>
              <a:spcBef>
                <a:spcPts val="0"/>
              </a:spcBef>
            </a:pPr>
            <a:endParaRPr lang="en-US" dirty="0"/>
          </a:p>
          <a:p>
            <a:pPr>
              <a:lnSpc>
                <a:spcPct val="100000"/>
              </a:lnSpc>
              <a:spcBef>
                <a:spcPts val="0"/>
              </a:spcBef>
            </a:pPr>
            <a:r>
              <a:rPr lang="en-US" dirty="0"/>
              <a:t>Avoid man-in-the-middle attacks </a:t>
            </a:r>
            <a:br>
              <a:rPr lang="en-US" dirty="0"/>
            </a:br>
            <a:r>
              <a:rPr lang="en-US" dirty="0"/>
              <a:t>with certificates</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pPr>
            <a:r>
              <a:rPr lang="en-US" dirty="0"/>
              <a:t>Use certificates and (public) keys </a:t>
            </a:r>
            <a:br>
              <a:rPr lang="en-US" dirty="0"/>
            </a:br>
            <a:r>
              <a:rPr lang="en-US" dirty="0"/>
              <a:t>for authentication</a:t>
            </a:r>
          </a:p>
          <a:p>
            <a:pPr>
              <a:lnSpc>
                <a:spcPct val="100000"/>
              </a:lnSpc>
              <a:spcBef>
                <a:spcPts val="0"/>
              </a:spcBef>
            </a:pPr>
            <a:endParaRPr lang="en-US" dirty="0"/>
          </a:p>
          <a:p>
            <a:pPr>
              <a:lnSpc>
                <a:spcPct val="100000"/>
              </a:lnSpc>
              <a:spcBef>
                <a:spcPts val="0"/>
              </a:spcBef>
            </a:pPr>
            <a:r>
              <a:rPr lang="en-US" dirty="0"/>
              <a:t>Safely store keys in camera’s </a:t>
            </a:r>
            <a:br>
              <a:rPr lang="en-US" dirty="0"/>
            </a:br>
            <a:r>
              <a:rPr lang="en-US" dirty="0"/>
              <a:t>built-in Trusted Platform Module (TPM)</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pPr>
            <a:r>
              <a:rPr lang="en-US" dirty="0"/>
              <a:t>Employ the above before communication </a:t>
            </a:r>
            <a:br>
              <a:rPr lang="en-US" dirty="0"/>
            </a:br>
            <a:r>
              <a:rPr lang="en-US" dirty="0"/>
              <a:t>(data transfer) starts</a:t>
            </a:r>
          </a:p>
          <a:p>
            <a:pPr marL="0" indent="0">
              <a:lnSpc>
                <a:spcPct val="100000"/>
              </a:lnSpc>
              <a:spcBef>
                <a:spcPts val="0"/>
              </a:spcBef>
              <a:spcAft>
                <a:spcPts val="0"/>
              </a:spcAft>
              <a:buNone/>
            </a:pPr>
            <a:endParaRPr lang="en-US" dirty="0"/>
          </a:p>
          <a:p>
            <a:pPr>
              <a:lnSpc>
                <a:spcPct val="107000"/>
              </a:lnSpc>
              <a:spcAft>
                <a:spcPts val="0"/>
              </a:spcAft>
              <a:buFont typeface="Wingdings 3" panose="05040102010807070707" pitchFamily="18" charset="2"/>
              <a:buChar char=""/>
            </a:pPr>
            <a:endParaRPr lang="en-US" dirty="0"/>
          </a:p>
          <a:p>
            <a:pPr>
              <a:lnSpc>
                <a:spcPct val="107000"/>
              </a:lnSpc>
              <a:spcAft>
                <a:spcPts val="0"/>
              </a:spcAft>
              <a:buFont typeface="Wingdings 3" panose="05040102010807070707" pitchFamily="18" charset="2"/>
              <a:buChar char=""/>
            </a:pPr>
            <a:endParaRPr lang="en-US" dirty="0"/>
          </a:p>
          <a:p>
            <a:pPr>
              <a:lnSpc>
                <a:spcPct val="107000"/>
              </a:lnSpc>
              <a:spcAft>
                <a:spcPts val="0"/>
              </a:spcAft>
              <a:buFont typeface="Wingdings 3" panose="05040102010807070707" pitchFamily="18" charset="2"/>
              <a:buChar char=""/>
            </a:pPr>
            <a:endParaRPr lang="en-US" dirty="0"/>
          </a:p>
        </p:txBody>
      </p:sp>
      <p:pic>
        <p:nvPicPr>
          <p:cNvPr id="13" name="Picture 12">
            <a:extLst>
              <a:ext uri="{FF2B5EF4-FFF2-40B4-BE49-F238E27FC236}">
                <a16:creationId xmlns:a16="http://schemas.microsoft.com/office/drawing/2014/main" id="{1949C468-3285-1848-95C9-D6347CC69FD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20578" y="1685081"/>
            <a:ext cx="2835295" cy="2835295"/>
          </a:xfrm>
          <a:prstGeom prst="rect">
            <a:avLst/>
          </a:prstGeom>
        </p:spPr>
      </p:pic>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550">
              <a:solidFill>
                <a:schemeClr val="tx1"/>
              </a:solidFill>
            </a:endParaRPr>
          </a:p>
        </p:txBody>
      </p:sp>
      <p:sp>
        <p:nvSpPr>
          <p:cNvPr id="9" name="TextBox 8"/>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dirty="0"/>
              <a:t>End-to-end data security</a:t>
            </a:r>
            <a:br>
              <a:rPr lang="en-US" sz="2800" dirty="0"/>
            </a:br>
            <a:r>
              <a:rPr lang="en-GB" sz="2800" dirty="0">
                <a:solidFill>
                  <a:srgbClr val="0E78C5"/>
                </a:solidFill>
              </a:rPr>
              <a:t>Create trust with authentication</a:t>
            </a:r>
          </a:p>
        </p:txBody>
      </p:sp>
      <p:sp>
        <p:nvSpPr>
          <p:cNvPr id="4" name="TextBox 3" hidden="1"/>
          <p:cNvSpPr txBox="1">
            <a:spLocks/>
          </p:cNvSpPr>
          <p:nvPr>
            <p:custDataLst>
              <p:tags r:id="rId5"/>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buFontTx/>
              <a:buNone/>
            </a:pPr>
            <a:endParaRPr lang="en-GB" sz="1300" dirty="0"/>
          </a:p>
        </p:txBody>
      </p:sp>
      <p:grpSp>
        <p:nvGrpSpPr>
          <p:cNvPr id="14" name="Group 13">
            <a:extLst>
              <a:ext uri="{FF2B5EF4-FFF2-40B4-BE49-F238E27FC236}">
                <a16:creationId xmlns:a16="http://schemas.microsoft.com/office/drawing/2014/main" id="{4D46CB32-6DEB-5A40-98E1-C405E8435148}"/>
              </a:ext>
            </a:extLst>
          </p:cNvPr>
          <p:cNvGrpSpPr/>
          <p:nvPr/>
        </p:nvGrpSpPr>
        <p:grpSpPr>
          <a:xfrm>
            <a:off x="7028501" y="3932348"/>
            <a:ext cx="2011513" cy="1501758"/>
            <a:chOff x="7028501" y="3932348"/>
            <a:chExt cx="2011513" cy="1501758"/>
          </a:xfrm>
        </p:grpSpPr>
        <p:sp>
          <p:nvSpPr>
            <p:cNvPr id="40" name="TextBox 39"/>
            <p:cNvSpPr txBox="1"/>
            <p:nvPr>
              <p:custDataLst>
                <p:tags r:id="rId13"/>
              </p:custDataLst>
            </p:nvPr>
          </p:nvSpPr>
          <p:spPr>
            <a:xfrm>
              <a:off x="7043296" y="4969896"/>
              <a:ext cx="994929" cy="464210"/>
            </a:xfrm>
            <a:prstGeom prst="rect">
              <a:avLst/>
            </a:prstGeom>
            <a:solidFill>
              <a:scrgbClr r="0" g="0" b="0">
                <a:alpha val="0"/>
              </a:scrgbClr>
            </a:solidFill>
          </p:spPr>
          <p:txBody>
            <a:bodyPr wrap="square" lIns="0" tIns="0" rIns="0" bIns="0" rtlCol="0">
              <a:noAutofit/>
            </a:bodyPr>
            <a:lstStyle/>
            <a:p>
              <a:pPr>
                <a:buFontTx/>
                <a:buNone/>
              </a:pPr>
              <a:r>
                <a:rPr lang="en-GB" sz="900" b="1" dirty="0">
                  <a:solidFill>
                    <a:srgbClr val="999FA6"/>
                  </a:solidFill>
                </a:rPr>
                <a:t>Genetec</a:t>
              </a:r>
            </a:p>
            <a:p>
              <a:pPr>
                <a:buFontTx/>
                <a:buNone/>
              </a:pPr>
              <a:r>
                <a:rPr lang="en-GB" sz="900" b="1" dirty="0">
                  <a:solidFill>
                    <a:srgbClr val="999FA6"/>
                  </a:solidFill>
                </a:rPr>
                <a:t>Security </a:t>
              </a:r>
              <a:r>
                <a:rPr lang="en-GB" sz="900" b="1" dirty="0" err="1">
                  <a:solidFill>
                    <a:srgbClr val="999FA6"/>
                  </a:solidFill>
                </a:rPr>
                <a:t>Center</a:t>
              </a:r>
              <a:endParaRPr lang="en-GB" sz="900" b="1" dirty="0">
                <a:solidFill>
                  <a:srgbClr val="999FA6"/>
                </a:solidFill>
              </a:endParaRPr>
            </a:p>
          </p:txBody>
        </p:sp>
        <p:pic>
          <p:nvPicPr>
            <p:cNvPr id="42" name="Picture 2_____"/>
            <p:cNvPicPr>
              <a:picLocks noChangeAspect="1" noChangeArrowheads="1"/>
            </p:cNvPicPr>
            <p:nvPr>
              <p:custDataLst>
                <p:tags r:id="rId14"/>
              </p:custDataLst>
            </p:nvPr>
          </p:nvPicPr>
          <p:blipFill>
            <a:blip r:embed="rId18" cstate="print">
              <a:extLst>
                <a:ext uri="{28A0092B-C50C-407E-A947-70E740481C1C}">
                  <a14:useLocalDpi xmlns:a14="http://schemas.microsoft.com/office/drawing/2010/main" val="0"/>
                </a:ext>
              </a:extLst>
            </a:blip>
            <a:stretch>
              <a:fillRect/>
            </a:stretch>
          </p:blipFill>
          <p:spPr bwMode="auto">
            <a:xfrm>
              <a:off x="7028501" y="4739315"/>
              <a:ext cx="760510" cy="146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D8E7815-9A88-4A4A-9263-2824FEA287C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63959" y="3932348"/>
              <a:ext cx="1176055" cy="1176055"/>
            </a:xfrm>
            <a:prstGeom prst="rect">
              <a:avLst/>
            </a:prstGeom>
          </p:spPr>
        </p:pic>
      </p:grpSp>
      <p:grpSp>
        <p:nvGrpSpPr>
          <p:cNvPr id="16" name="Group 15">
            <a:extLst>
              <a:ext uri="{FF2B5EF4-FFF2-40B4-BE49-F238E27FC236}">
                <a16:creationId xmlns:a16="http://schemas.microsoft.com/office/drawing/2014/main" id="{8A6D1AD2-2142-5B4F-96CE-92B4B9291DF6}"/>
              </a:ext>
            </a:extLst>
          </p:cNvPr>
          <p:cNvGrpSpPr/>
          <p:nvPr/>
        </p:nvGrpSpPr>
        <p:grpSpPr>
          <a:xfrm>
            <a:off x="8682480" y="1566642"/>
            <a:ext cx="2028700" cy="1364858"/>
            <a:chOff x="8682480" y="1566642"/>
            <a:chExt cx="2028700" cy="1364858"/>
          </a:xfrm>
        </p:grpSpPr>
        <p:sp>
          <p:nvSpPr>
            <p:cNvPr id="29" name="TextBox 28"/>
            <p:cNvSpPr txBox="1"/>
            <p:nvPr>
              <p:custDataLst>
                <p:tags r:id="rId11"/>
              </p:custDataLst>
            </p:nvPr>
          </p:nvSpPr>
          <p:spPr>
            <a:xfrm>
              <a:off x="9972953" y="2201521"/>
              <a:ext cx="503352" cy="729979"/>
            </a:xfrm>
            <a:prstGeom prst="rect">
              <a:avLst/>
            </a:prstGeom>
            <a:solidFill>
              <a:scrgbClr r="0" g="0" b="0">
                <a:alpha val="0"/>
              </a:scrgbClr>
            </a:solidFill>
          </p:spPr>
          <p:txBody>
            <a:bodyPr wrap="none" lIns="0" tIns="0" rIns="0" bIns="0" rtlCol="0">
              <a:noAutofit/>
            </a:bodyPr>
            <a:lstStyle/>
            <a:p>
              <a:pPr>
                <a:spcBef>
                  <a:spcPts val="0"/>
                </a:spcBef>
              </a:pPr>
              <a:r>
                <a:rPr lang="en-GB" sz="900" b="1" dirty="0" err="1">
                  <a:solidFill>
                    <a:srgbClr val="999FA6"/>
                  </a:solidFill>
                </a:rPr>
                <a:t>Genetec</a:t>
              </a:r>
              <a:r>
                <a:rPr lang="en-GB" sz="900" b="1" dirty="0">
                  <a:solidFill>
                    <a:srgbClr val="999FA6"/>
                  </a:solidFill>
                </a:rPr>
                <a:t> </a:t>
              </a:r>
              <a:br>
                <a:rPr lang="en-GB" sz="900" b="1" dirty="0">
                  <a:solidFill>
                    <a:srgbClr val="999FA6"/>
                  </a:solidFill>
                </a:rPr>
              </a:br>
              <a:r>
                <a:rPr lang="en-GB" sz="900" b="1" dirty="0">
                  <a:solidFill>
                    <a:srgbClr val="999FA6"/>
                  </a:solidFill>
                </a:rPr>
                <a:t>Archiver</a:t>
              </a:r>
            </a:p>
          </p:txBody>
        </p:sp>
        <p:pic>
          <p:nvPicPr>
            <p:cNvPr id="43" name="Picture 2______"/>
            <p:cNvPicPr>
              <a:picLocks noChangeAspect="1" noChangeArrowheads="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bwMode="auto">
            <a:xfrm>
              <a:off x="9950670" y="1963490"/>
              <a:ext cx="760510" cy="1468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7D63D7B-8F1A-6841-9EB1-61974C095D5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82480" y="1566642"/>
              <a:ext cx="1176055" cy="1176055"/>
            </a:xfrm>
            <a:prstGeom prst="rect">
              <a:avLst/>
            </a:prstGeom>
          </p:spPr>
        </p:pic>
      </p:grpSp>
      <p:grpSp>
        <p:nvGrpSpPr>
          <p:cNvPr id="23" name="Group 22">
            <a:extLst>
              <a:ext uri="{FF2B5EF4-FFF2-40B4-BE49-F238E27FC236}">
                <a16:creationId xmlns:a16="http://schemas.microsoft.com/office/drawing/2014/main" id="{605DF214-8F31-7043-AEC5-927AD1278367}"/>
              </a:ext>
            </a:extLst>
          </p:cNvPr>
          <p:cNvGrpSpPr/>
          <p:nvPr/>
        </p:nvGrpSpPr>
        <p:grpSpPr>
          <a:xfrm>
            <a:off x="7510072" y="1474436"/>
            <a:ext cx="554638" cy="503245"/>
            <a:chOff x="7555042" y="1566472"/>
            <a:chExt cx="554638" cy="503245"/>
          </a:xfrm>
        </p:grpSpPr>
        <p:sp>
          <p:nvSpPr>
            <p:cNvPr id="22" name="Rectangle 21">
              <a:extLst>
                <a:ext uri="{FF2B5EF4-FFF2-40B4-BE49-F238E27FC236}">
                  <a16:creationId xmlns:a16="http://schemas.microsoft.com/office/drawing/2014/main" id="{50F30C46-5867-8648-A4BF-845A66C0D246}"/>
                </a:ext>
              </a:extLst>
            </p:cNvPr>
            <p:cNvSpPr/>
            <p:nvPr/>
          </p:nvSpPr>
          <p:spPr>
            <a:xfrm>
              <a:off x="7555042" y="1566472"/>
              <a:ext cx="554638" cy="503245"/>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1" name="Picture 20">
              <a:extLst>
                <a:ext uri="{FF2B5EF4-FFF2-40B4-BE49-F238E27FC236}">
                  <a16:creationId xmlns:a16="http://schemas.microsoft.com/office/drawing/2014/main" id="{571A2AD2-997F-0543-BE70-80B17596ABD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70003" y="1627085"/>
              <a:ext cx="324716" cy="382018"/>
            </a:xfrm>
            <a:prstGeom prst="rect">
              <a:avLst/>
            </a:prstGeom>
          </p:spPr>
        </p:pic>
      </p:grpSp>
      <p:grpSp>
        <p:nvGrpSpPr>
          <p:cNvPr id="34" name="Group 33">
            <a:extLst>
              <a:ext uri="{FF2B5EF4-FFF2-40B4-BE49-F238E27FC236}">
                <a16:creationId xmlns:a16="http://schemas.microsoft.com/office/drawing/2014/main" id="{B766D94D-981A-EF44-86CC-99C5664E7AEB}"/>
              </a:ext>
            </a:extLst>
          </p:cNvPr>
          <p:cNvGrpSpPr/>
          <p:nvPr/>
        </p:nvGrpSpPr>
        <p:grpSpPr>
          <a:xfrm>
            <a:off x="6755810" y="3705291"/>
            <a:ext cx="419723" cy="503245"/>
            <a:chOff x="7637489" y="1566472"/>
            <a:chExt cx="419723" cy="503245"/>
          </a:xfrm>
        </p:grpSpPr>
        <p:sp>
          <p:nvSpPr>
            <p:cNvPr id="38" name="Rectangle 37">
              <a:extLst>
                <a:ext uri="{FF2B5EF4-FFF2-40B4-BE49-F238E27FC236}">
                  <a16:creationId xmlns:a16="http://schemas.microsoft.com/office/drawing/2014/main" id="{FCF8E1D9-0B5B-C846-9AFE-47D83DBAF524}"/>
                </a:ext>
              </a:extLst>
            </p:cNvPr>
            <p:cNvSpPr/>
            <p:nvPr/>
          </p:nvSpPr>
          <p:spPr>
            <a:xfrm>
              <a:off x="7637489" y="1566472"/>
              <a:ext cx="419723" cy="503245"/>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39" name="Picture 38">
              <a:extLst>
                <a:ext uri="{FF2B5EF4-FFF2-40B4-BE49-F238E27FC236}">
                  <a16:creationId xmlns:a16="http://schemas.microsoft.com/office/drawing/2014/main" id="{EE3F90E2-3B5E-1F4A-90AF-ACCEB002BCE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84992" y="1627085"/>
              <a:ext cx="324716" cy="382018"/>
            </a:xfrm>
            <a:prstGeom prst="rect">
              <a:avLst/>
            </a:prstGeom>
          </p:spPr>
        </p:pic>
      </p:grpSp>
      <p:grpSp>
        <p:nvGrpSpPr>
          <p:cNvPr id="41" name="Group 40">
            <a:extLst>
              <a:ext uri="{FF2B5EF4-FFF2-40B4-BE49-F238E27FC236}">
                <a16:creationId xmlns:a16="http://schemas.microsoft.com/office/drawing/2014/main" id="{547F71E8-AA7C-3643-81D6-130D7702D85C}"/>
              </a:ext>
            </a:extLst>
          </p:cNvPr>
          <p:cNvGrpSpPr/>
          <p:nvPr/>
        </p:nvGrpSpPr>
        <p:grpSpPr>
          <a:xfrm>
            <a:off x="9176722" y="3218450"/>
            <a:ext cx="419723" cy="619032"/>
            <a:chOff x="7637489" y="1529336"/>
            <a:chExt cx="419723" cy="619032"/>
          </a:xfrm>
        </p:grpSpPr>
        <p:sp>
          <p:nvSpPr>
            <p:cNvPr id="45" name="Rectangle 44">
              <a:extLst>
                <a:ext uri="{FF2B5EF4-FFF2-40B4-BE49-F238E27FC236}">
                  <a16:creationId xmlns:a16="http://schemas.microsoft.com/office/drawing/2014/main" id="{4DA6C588-CA69-3044-B0D0-B4AB8BEDF81C}"/>
                </a:ext>
              </a:extLst>
            </p:cNvPr>
            <p:cNvSpPr/>
            <p:nvPr/>
          </p:nvSpPr>
          <p:spPr>
            <a:xfrm>
              <a:off x="7637489" y="1529336"/>
              <a:ext cx="419723" cy="619032"/>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46" name="Picture 45">
              <a:extLst>
                <a:ext uri="{FF2B5EF4-FFF2-40B4-BE49-F238E27FC236}">
                  <a16:creationId xmlns:a16="http://schemas.microsoft.com/office/drawing/2014/main" id="{21393711-2F6A-D649-84F0-92CD11C43D1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84992" y="1647843"/>
              <a:ext cx="324716" cy="382018"/>
            </a:xfrm>
            <a:prstGeom prst="rect">
              <a:avLst/>
            </a:prstGeom>
          </p:spPr>
        </p:pic>
      </p:grpSp>
      <p:sp>
        <p:nvSpPr>
          <p:cNvPr id="2" name="Rectangle 1" hidden="1"/>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3" name="Rectangle 2" hidden="1"/>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hidden="1"/>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21</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pic>
        <p:nvPicPr>
          <p:cNvPr id="30" name="Picture 29"/>
          <p:cNvPicPr>
            <a:picLocks noChangeAspect="1"/>
          </p:cNvPicPr>
          <p:nvPr>
            <p:custDataLst>
              <p:tags r:id="rId9"/>
            </p:custDataLst>
          </p:nvPr>
        </p:nvPicPr>
        <p:blipFill>
          <a:blip r:embed="rId22"/>
          <a:stretch>
            <a:fillRect/>
          </a:stretch>
        </p:blipFill>
        <p:spPr>
          <a:xfrm>
            <a:off x="7482442" y="2520088"/>
            <a:ext cx="1177200" cy="1177200"/>
          </a:xfrm>
          <a:prstGeom prst="rect">
            <a:avLst/>
          </a:prstGeom>
        </p:spPr>
      </p:pic>
      <p:grpSp>
        <p:nvGrpSpPr>
          <p:cNvPr id="12" name="Group 11">
            <a:extLst>
              <a:ext uri="{FF2B5EF4-FFF2-40B4-BE49-F238E27FC236}">
                <a16:creationId xmlns:a16="http://schemas.microsoft.com/office/drawing/2014/main" id="{89D43125-A4EC-4947-B69F-08443D90CF64}"/>
              </a:ext>
            </a:extLst>
          </p:cNvPr>
          <p:cNvGrpSpPr/>
          <p:nvPr/>
        </p:nvGrpSpPr>
        <p:grpSpPr>
          <a:xfrm>
            <a:off x="5855166" y="1724856"/>
            <a:ext cx="1220684" cy="1493593"/>
            <a:chOff x="5855166" y="1724856"/>
            <a:chExt cx="1220684" cy="1493593"/>
          </a:xfrm>
        </p:grpSpPr>
        <p:pic>
          <p:nvPicPr>
            <p:cNvPr id="17" name="Picture 16">
              <a:extLst>
                <a:ext uri="{FF2B5EF4-FFF2-40B4-BE49-F238E27FC236}">
                  <a16:creationId xmlns:a16="http://schemas.microsoft.com/office/drawing/2014/main" id="{FFA913E6-1650-964E-A10C-B950AEA794C3}"/>
                </a:ext>
              </a:extLst>
            </p:cNvPr>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5899795" y="2042394"/>
              <a:ext cx="1176055" cy="1176055"/>
            </a:xfrm>
            <a:prstGeom prst="rect">
              <a:avLst/>
            </a:prstGeom>
          </p:spPr>
        </p:pic>
        <p:pic>
          <p:nvPicPr>
            <p:cNvPr id="8" name="Picture 7">
              <a:extLst>
                <a:ext uri="{FF2B5EF4-FFF2-40B4-BE49-F238E27FC236}">
                  <a16:creationId xmlns:a16="http://schemas.microsoft.com/office/drawing/2014/main" id="{67588F20-490A-B445-9A10-088B94F184A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7930" t="19048" r="8499" b="39889"/>
            <a:stretch/>
          </p:blipFill>
          <p:spPr>
            <a:xfrm>
              <a:off x="5855166" y="1724856"/>
              <a:ext cx="810042" cy="212805"/>
            </a:xfrm>
            <a:prstGeom prst="rect">
              <a:avLst/>
            </a:prstGeom>
          </p:spPr>
        </p:pic>
      </p:grpSp>
    </p:spTree>
    <p:custDataLst>
      <p:tags r:id="rId1"/>
    </p:custDataLst>
    <p:extLst>
      <p:ext uri="{BB962C8B-B14F-4D97-AF65-F5344CB8AC3E}">
        <p14:creationId xmlns:p14="http://schemas.microsoft.com/office/powerpoint/2010/main" val="12297724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6" end="6"/>
                                            </p:txEl>
                                          </p:spTgt>
                                        </p:tgtEl>
                                        <p:attrNameLst>
                                          <p:attrName>style.visibility</p:attrName>
                                        </p:attrNameLst>
                                      </p:cBhvr>
                                      <p:to>
                                        <p:strVal val="visible"/>
                                      </p:to>
                                    </p:set>
                                    <p:animEffect transition="in" filter="fade">
                                      <p:cBhvr>
                                        <p:cTn id="50" dur="500"/>
                                        <p:tgtEl>
                                          <p:spTgt spid="1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Effect transition="in" filter="fade">
                                      <p:cBhvr>
                                        <p:cTn id="55" dur="500"/>
                                        <p:tgtEl>
                                          <p:spTgt spid="10">
                                            <p:txEl>
                                              <p:pRg st="8" end="8"/>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custDataLst>
              <p:tags r:id="rId2"/>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8427E"/>
                </a:solidFill>
              </a:rPr>
              <a:t>Secure data</a:t>
            </a:r>
          </a:p>
        </p:txBody>
      </p:sp>
      <p:sp>
        <p:nvSpPr>
          <p:cNvPr id="8" name="TextBox 7"/>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en-US" sz="2800" dirty="0"/>
              <a:t>End-to-end data security</a:t>
            </a:r>
          </a:p>
        </p:txBody>
      </p:sp>
      <p:pic>
        <p:nvPicPr>
          <p:cNvPr id="75" name="Picture 74">
            <a:extLst>
              <a:ext uri="{FF2B5EF4-FFF2-40B4-BE49-F238E27FC236}">
                <a16:creationId xmlns:a16="http://schemas.microsoft.com/office/drawing/2014/main" id="{4BFF8DC9-0D4B-BB49-B427-D7C2CD322EC1}"/>
              </a:ext>
            </a:extLst>
          </p:cNvPr>
          <p:cNvPicPr>
            <a:picLocks noChangeAspect="1"/>
          </p:cNvPicPr>
          <p:nvPr/>
        </p:nvPicPr>
        <p:blipFill rotWithShape="1">
          <a:blip r:embed="rId17" cstate="print">
            <a:alphaModFix amt="50000"/>
            <a:extLst>
              <a:ext uri="{28A0092B-C50C-407E-A947-70E740481C1C}">
                <a14:useLocalDpi xmlns:a14="http://schemas.microsoft.com/office/drawing/2010/main" val="0"/>
              </a:ext>
            </a:extLst>
          </a:blip>
          <a:srcRect l="8142" b="8157"/>
          <a:stretch/>
        </p:blipFill>
        <p:spPr>
          <a:xfrm>
            <a:off x="6543207" y="1309677"/>
            <a:ext cx="3277852" cy="3277314"/>
          </a:xfrm>
          <a:prstGeom prst="rect">
            <a:avLst/>
          </a:prstGeom>
        </p:spPr>
      </p:pic>
      <p:sp>
        <p:nvSpPr>
          <p:cNvPr id="7" name="Rectangle 6">
            <a:extLst>
              <a:ext uri="{FF2B5EF4-FFF2-40B4-BE49-F238E27FC236}">
                <a16:creationId xmlns:a16="http://schemas.microsoft.com/office/drawing/2014/main" id="{0CED34C7-1E82-8841-A4DE-F3CF354DC530}"/>
              </a:ext>
            </a:extLst>
          </p:cNvPr>
          <p:cNvSpPr/>
          <p:nvPr/>
        </p:nvSpPr>
        <p:spPr>
          <a:xfrm>
            <a:off x="6175948" y="3858590"/>
            <a:ext cx="940615" cy="797002"/>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Rectangle 3" hidden="1"/>
          <p:cNvSpPr>
            <a:spLocks/>
          </p:cNvSpPr>
          <p:nvPr>
            <p:custDataLst>
              <p:tags r:id="rId4"/>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17780" rIns="0" bIns="0" rtlCol="0" anchor="t">
            <a:normAutofit/>
          </a:bodyPr>
          <a:lstStyle/>
          <a:p>
            <a:pPr>
              <a:lnSpc>
                <a:spcPts val="900"/>
              </a:lnSpc>
              <a:spcBef>
                <a:spcPts val="0"/>
              </a:spcBef>
              <a:spcAft>
                <a:spcPts val="0"/>
              </a:spcAft>
            </a:pPr>
            <a:endParaRPr lang="en-US" sz="550">
              <a:solidFill>
                <a:schemeClr val="tx1"/>
              </a:solidFill>
            </a:endParaRPr>
          </a:p>
        </p:txBody>
      </p:sp>
      <p:sp>
        <p:nvSpPr>
          <p:cNvPr id="3" name="TextBox 2" hidden="1"/>
          <p:cNvSpPr txBox="1">
            <a:spLocks/>
          </p:cNvSpPr>
          <p:nvPr>
            <p:custDataLst>
              <p:tags r:id="rId5"/>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a:p>
        </p:txBody>
      </p:sp>
      <p:sp>
        <p:nvSpPr>
          <p:cNvPr id="29" name="Content Placeholder 28"/>
          <p:cNvSpPr>
            <a:spLocks noGrp="1"/>
          </p:cNvSpPr>
          <p:nvPr>
            <p:ph idx="1"/>
            <p:custDataLst>
              <p:tags r:id="rId6"/>
            </p:custDataLst>
          </p:nvPr>
        </p:nvSpPr>
        <p:spPr>
          <a:xfrm>
            <a:off x="259080" y="1685081"/>
            <a:ext cx="5501009" cy="4168140"/>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100000"/>
              </a:lnSpc>
              <a:spcBef>
                <a:spcPts val="0"/>
              </a:spcBef>
              <a:spcAft>
                <a:spcPts val="0"/>
              </a:spcAft>
              <a:buFont typeface="Wingdings 3" panose="05040102010807070707" pitchFamily="18" charset="2"/>
              <a:buChar char=""/>
            </a:pPr>
            <a:r>
              <a:rPr lang="en-US" dirty="0"/>
              <a:t>Data is encrypted in camera before streaming</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pPr>
            <a:r>
              <a:rPr lang="en-US" dirty="0"/>
              <a:t>Encrypted data is streamed via secured </a:t>
            </a:r>
            <a:br>
              <a:rPr lang="en-US" dirty="0"/>
            </a:br>
            <a:r>
              <a:rPr lang="en-US" dirty="0"/>
              <a:t>connection (SRTP)</a:t>
            </a:r>
          </a:p>
          <a:p>
            <a:pPr marL="0" indent="0">
              <a:lnSpc>
                <a:spcPct val="100000"/>
              </a:lnSpc>
              <a:spcBef>
                <a:spcPts val="0"/>
              </a:spcBef>
              <a:spcAft>
                <a:spcPts val="0"/>
              </a:spcAft>
              <a:buNone/>
            </a:pPr>
            <a:endParaRPr lang="en-US" dirty="0"/>
          </a:p>
          <a:p>
            <a:pPr>
              <a:lnSpc>
                <a:spcPct val="100000"/>
              </a:lnSpc>
              <a:spcBef>
                <a:spcPts val="0"/>
              </a:spcBef>
              <a:spcAft>
                <a:spcPts val="0"/>
              </a:spcAft>
              <a:buFont typeface="Wingdings 3" panose="05040102010807070707" pitchFamily="18" charset="2"/>
              <a:buChar char=""/>
            </a:pPr>
            <a:r>
              <a:rPr lang="en-US" dirty="0"/>
              <a:t>Encrypted data is stored</a:t>
            </a:r>
          </a:p>
          <a:p>
            <a:pPr marL="357188" lvl="1" indent="0">
              <a:lnSpc>
                <a:spcPct val="100000"/>
              </a:lnSpc>
              <a:spcBef>
                <a:spcPts val="0"/>
              </a:spcBef>
              <a:spcAft>
                <a:spcPts val="0"/>
              </a:spcAft>
              <a:buNone/>
            </a:pPr>
            <a:endParaRPr lang="en-US" dirty="0"/>
          </a:p>
          <a:p>
            <a:pPr>
              <a:lnSpc>
                <a:spcPct val="100000"/>
              </a:lnSpc>
              <a:spcBef>
                <a:spcPts val="0"/>
              </a:spcBef>
              <a:spcAft>
                <a:spcPts val="0"/>
              </a:spcAft>
              <a:buFont typeface="Wingdings 3" panose="05040102010807070707" pitchFamily="18" charset="2"/>
              <a:buChar char=""/>
            </a:pPr>
            <a:r>
              <a:rPr lang="en-US" dirty="0"/>
              <a:t>Configuration and commands are sent via </a:t>
            </a:r>
            <a:br>
              <a:rPr lang="en-US" dirty="0"/>
            </a:br>
            <a:r>
              <a:rPr lang="en-US" dirty="0"/>
              <a:t>a secured channel (HTTPS)</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spcAft>
                <a:spcPts val="0"/>
              </a:spcAft>
              <a:buFont typeface="Wingdings 3" panose="05040102010807070707" pitchFamily="18" charset="2"/>
              <a:buChar char=""/>
            </a:pPr>
            <a:r>
              <a:rPr lang="en-US" dirty="0"/>
              <a:t>Cryptographic operations are executed inside TPM*</a:t>
            </a:r>
          </a:p>
          <a:p>
            <a:pPr>
              <a:lnSpc>
                <a:spcPct val="100000"/>
              </a:lnSpc>
              <a:spcBef>
                <a:spcPts val="0"/>
              </a:spcBef>
              <a:spcAft>
                <a:spcPts val="0"/>
              </a:spcAft>
              <a:buFont typeface="Wingdings 3" panose="05040102010807070707" pitchFamily="18" charset="2"/>
              <a:buChar char=""/>
            </a:pPr>
            <a:endParaRPr lang="en-US" dirty="0"/>
          </a:p>
          <a:p>
            <a:pPr marL="0" indent="0">
              <a:lnSpc>
                <a:spcPct val="100000"/>
              </a:lnSpc>
              <a:spcBef>
                <a:spcPts val="0"/>
              </a:spcBef>
              <a:spcAft>
                <a:spcPts val="0"/>
              </a:spcAft>
              <a:buNone/>
            </a:pPr>
            <a:r>
              <a:rPr lang="en-US" sz="1200" dirty="0"/>
              <a:t>*) Trusted Platform Module</a:t>
            </a:r>
          </a:p>
          <a:p>
            <a:pPr>
              <a:lnSpc>
                <a:spcPct val="107000"/>
              </a:lnSpc>
              <a:spcAft>
                <a:spcPts val="0"/>
              </a:spcAft>
              <a:buFont typeface="Wingdings 3" panose="05040102010807070707" pitchFamily="18" charset="2"/>
              <a:buChar char=""/>
            </a:pPr>
            <a:endParaRPr lang="en-US" dirty="0"/>
          </a:p>
        </p:txBody>
      </p:sp>
      <p:pic>
        <p:nvPicPr>
          <p:cNvPr id="26" name="Picture 25">
            <a:extLst>
              <a:ext uri="{FF2B5EF4-FFF2-40B4-BE49-F238E27FC236}">
                <a16:creationId xmlns:a16="http://schemas.microsoft.com/office/drawing/2014/main" id="{A5A23879-51E0-5F43-BA84-35F4A3E8E80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20578" y="1685081"/>
            <a:ext cx="2835295" cy="2835295"/>
          </a:xfrm>
          <a:prstGeom prst="rect">
            <a:avLst/>
          </a:prstGeom>
        </p:spPr>
      </p:pic>
      <p:sp>
        <p:nvSpPr>
          <p:cNvPr id="27" name="TextBox 26">
            <a:extLst>
              <a:ext uri="{FF2B5EF4-FFF2-40B4-BE49-F238E27FC236}">
                <a16:creationId xmlns:a16="http://schemas.microsoft.com/office/drawing/2014/main" id="{03F894CC-1E08-754D-B8BB-AA4AFA68B15A}"/>
              </a:ext>
            </a:extLst>
          </p:cNvPr>
          <p:cNvSpPr txBox="1"/>
          <p:nvPr>
            <p:custDataLst>
              <p:tags r:id="rId7"/>
            </p:custDataLst>
          </p:nvPr>
        </p:nvSpPr>
        <p:spPr>
          <a:xfrm>
            <a:off x="9972953" y="2201521"/>
            <a:ext cx="503352" cy="729979"/>
          </a:xfrm>
          <a:prstGeom prst="rect">
            <a:avLst/>
          </a:prstGeom>
          <a:solidFill>
            <a:scrgbClr r="0" g="0" b="0">
              <a:alpha val="0"/>
            </a:scrgbClr>
          </a:solidFill>
        </p:spPr>
        <p:txBody>
          <a:bodyPr wrap="none" lIns="0" tIns="0" rIns="0" bIns="0" rtlCol="0">
            <a:noAutofit/>
          </a:bodyPr>
          <a:lstStyle/>
          <a:p>
            <a:pPr>
              <a:spcBef>
                <a:spcPts val="0"/>
              </a:spcBef>
            </a:pPr>
            <a:r>
              <a:rPr lang="en-GB" sz="900" b="1" dirty="0" err="1">
                <a:solidFill>
                  <a:srgbClr val="999FA6"/>
                </a:solidFill>
              </a:rPr>
              <a:t>Genetec</a:t>
            </a:r>
            <a:r>
              <a:rPr lang="en-GB" sz="900" b="1" dirty="0">
                <a:solidFill>
                  <a:srgbClr val="999FA6"/>
                </a:solidFill>
              </a:rPr>
              <a:t> </a:t>
            </a:r>
            <a:br>
              <a:rPr lang="en-GB" sz="900" b="1" dirty="0">
                <a:solidFill>
                  <a:srgbClr val="999FA6"/>
                </a:solidFill>
              </a:rPr>
            </a:br>
            <a:r>
              <a:rPr lang="en-GB" sz="900" b="1" dirty="0">
                <a:solidFill>
                  <a:srgbClr val="999FA6"/>
                </a:solidFill>
              </a:rPr>
              <a:t>Archiver</a:t>
            </a:r>
          </a:p>
        </p:txBody>
      </p:sp>
      <p:sp>
        <p:nvSpPr>
          <p:cNvPr id="28" name="TextBox 27">
            <a:extLst>
              <a:ext uri="{FF2B5EF4-FFF2-40B4-BE49-F238E27FC236}">
                <a16:creationId xmlns:a16="http://schemas.microsoft.com/office/drawing/2014/main" id="{528E3AD2-9741-6443-B017-BD11724E8D28}"/>
              </a:ext>
            </a:extLst>
          </p:cNvPr>
          <p:cNvSpPr txBox="1"/>
          <p:nvPr>
            <p:custDataLst>
              <p:tags r:id="rId8"/>
            </p:custDataLst>
          </p:nvPr>
        </p:nvSpPr>
        <p:spPr>
          <a:xfrm>
            <a:off x="7043296" y="4969896"/>
            <a:ext cx="994929" cy="464210"/>
          </a:xfrm>
          <a:prstGeom prst="rect">
            <a:avLst/>
          </a:prstGeom>
          <a:solidFill>
            <a:scrgbClr r="0" g="0" b="0">
              <a:alpha val="0"/>
            </a:scrgbClr>
          </a:solidFill>
        </p:spPr>
        <p:txBody>
          <a:bodyPr wrap="square" lIns="0" tIns="0" rIns="0" bIns="0" rtlCol="0">
            <a:noAutofit/>
          </a:bodyPr>
          <a:lstStyle/>
          <a:p>
            <a:pPr>
              <a:buFontTx/>
              <a:buNone/>
            </a:pPr>
            <a:r>
              <a:rPr lang="en-GB" sz="900" b="1" dirty="0">
                <a:solidFill>
                  <a:srgbClr val="999FA6"/>
                </a:solidFill>
              </a:rPr>
              <a:t>Genetec</a:t>
            </a:r>
          </a:p>
          <a:p>
            <a:pPr>
              <a:buFontTx/>
              <a:buNone/>
            </a:pPr>
            <a:r>
              <a:rPr lang="en-GB" sz="900" b="1" dirty="0">
                <a:solidFill>
                  <a:srgbClr val="999FA6"/>
                </a:solidFill>
              </a:rPr>
              <a:t>Security </a:t>
            </a:r>
            <a:r>
              <a:rPr lang="en-GB" sz="900" b="1" dirty="0" err="1">
                <a:solidFill>
                  <a:srgbClr val="999FA6"/>
                </a:solidFill>
              </a:rPr>
              <a:t>Center</a:t>
            </a:r>
            <a:endParaRPr lang="en-GB" sz="900" b="1" dirty="0">
              <a:solidFill>
                <a:srgbClr val="999FA6"/>
              </a:solidFill>
            </a:endParaRPr>
          </a:p>
        </p:txBody>
      </p:sp>
      <p:pic>
        <p:nvPicPr>
          <p:cNvPr id="31" name="Picture 2_____">
            <a:extLst>
              <a:ext uri="{FF2B5EF4-FFF2-40B4-BE49-F238E27FC236}">
                <a16:creationId xmlns:a16="http://schemas.microsoft.com/office/drawing/2014/main" id="{ED1E6C31-9C2C-EE43-8098-26877B6B8333}"/>
              </a:ext>
            </a:extLst>
          </p:cNvPr>
          <p:cNvPicPr>
            <a:picLocks noChangeAspect="1" noChangeArrowheads="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bwMode="auto">
          <a:xfrm>
            <a:off x="7028501" y="4739315"/>
            <a:ext cx="760510" cy="14685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______">
            <a:extLst>
              <a:ext uri="{FF2B5EF4-FFF2-40B4-BE49-F238E27FC236}">
                <a16:creationId xmlns:a16="http://schemas.microsoft.com/office/drawing/2014/main" id="{6AA5B498-B14A-FC4B-9644-05DC75FA8ED0}"/>
              </a:ext>
            </a:extLst>
          </p:cNvPr>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tretch>
            <a:fillRect/>
          </a:stretch>
        </p:blipFill>
        <p:spPr bwMode="auto">
          <a:xfrm>
            <a:off x="9950670" y="1963490"/>
            <a:ext cx="760510" cy="1468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15ABBBE8-2BA8-914C-8C0A-D27B3044990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63959" y="3932348"/>
            <a:ext cx="1176055" cy="1176055"/>
          </a:xfrm>
          <a:prstGeom prst="rect">
            <a:avLst/>
          </a:prstGeom>
        </p:spPr>
      </p:pic>
      <p:pic>
        <p:nvPicPr>
          <p:cNvPr id="41" name="Picture 40">
            <a:extLst>
              <a:ext uri="{FF2B5EF4-FFF2-40B4-BE49-F238E27FC236}">
                <a16:creationId xmlns:a16="http://schemas.microsoft.com/office/drawing/2014/main" id="{CBC985E7-48E4-364A-B1C8-2A545409D34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82480" y="1566642"/>
            <a:ext cx="1176055" cy="1176055"/>
          </a:xfrm>
          <a:prstGeom prst="rect">
            <a:avLst/>
          </a:prstGeom>
        </p:spPr>
      </p:pic>
      <p:pic>
        <p:nvPicPr>
          <p:cNvPr id="42" name="Picture 41">
            <a:extLst>
              <a:ext uri="{FF2B5EF4-FFF2-40B4-BE49-F238E27FC236}">
                <a16:creationId xmlns:a16="http://schemas.microsoft.com/office/drawing/2014/main" id="{23403F2F-8527-254D-A65A-2CDC549C7C0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99795" y="2042394"/>
            <a:ext cx="1176055" cy="1176055"/>
          </a:xfrm>
          <a:prstGeom prst="rect">
            <a:avLst/>
          </a:prstGeom>
        </p:spPr>
      </p:pic>
      <p:grpSp>
        <p:nvGrpSpPr>
          <p:cNvPr id="5" name="Group 4">
            <a:extLst>
              <a:ext uri="{FF2B5EF4-FFF2-40B4-BE49-F238E27FC236}">
                <a16:creationId xmlns:a16="http://schemas.microsoft.com/office/drawing/2014/main" id="{EFB5090D-4C92-1845-9CAA-AB87A19D67AF}"/>
              </a:ext>
            </a:extLst>
          </p:cNvPr>
          <p:cNvGrpSpPr/>
          <p:nvPr/>
        </p:nvGrpSpPr>
        <p:grpSpPr>
          <a:xfrm>
            <a:off x="7510072" y="1481931"/>
            <a:ext cx="554638" cy="644294"/>
            <a:chOff x="7510072" y="1474436"/>
            <a:chExt cx="554638" cy="644294"/>
          </a:xfrm>
        </p:grpSpPr>
        <p:grpSp>
          <p:nvGrpSpPr>
            <p:cNvPr id="44" name="Group 43">
              <a:extLst>
                <a:ext uri="{FF2B5EF4-FFF2-40B4-BE49-F238E27FC236}">
                  <a16:creationId xmlns:a16="http://schemas.microsoft.com/office/drawing/2014/main" id="{267DFA5C-90E1-9A4F-BA65-ADC539096F17}"/>
                </a:ext>
              </a:extLst>
            </p:cNvPr>
            <p:cNvGrpSpPr/>
            <p:nvPr/>
          </p:nvGrpSpPr>
          <p:grpSpPr>
            <a:xfrm>
              <a:off x="7510072" y="1474436"/>
              <a:ext cx="554638" cy="503245"/>
              <a:chOff x="7555042" y="1566472"/>
              <a:chExt cx="554638" cy="503245"/>
            </a:xfrm>
          </p:grpSpPr>
          <p:sp>
            <p:nvSpPr>
              <p:cNvPr id="45" name="Rectangle 44">
                <a:extLst>
                  <a:ext uri="{FF2B5EF4-FFF2-40B4-BE49-F238E27FC236}">
                    <a16:creationId xmlns:a16="http://schemas.microsoft.com/office/drawing/2014/main" id="{4239D182-356E-FB46-8AD7-96169AE243F8}"/>
                  </a:ext>
                </a:extLst>
              </p:cNvPr>
              <p:cNvSpPr/>
              <p:nvPr/>
            </p:nvSpPr>
            <p:spPr>
              <a:xfrm>
                <a:off x="7555042" y="1566472"/>
                <a:ext cx="554638" cy="503245"/>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46" name="Picture 45">
                <a:extLst>
                  <a:ext uri="{FF2B5EF4-FFF2-40B4-BE49-F238E27FC236}">
                    <a16:creationId xmlns:a16="http://schemas.microsoft.com/office/drawing/2014/main" id="{7B3DD636-C1E9-DB4C-8EEA-B77B84D87CE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80748" y="1627085"/>
                <a:ext cx="303226" cy="382018"/>
              </a:xfrm>
              <a:prstGeom prst="rect">
                <a:avLst/>
              </a:prstGeom>
            </p:spPr>
          </p:pic>
        </p:grpSp>
        <p:sp>
          <p:nvSpPr>
            <p:cNvPr id="2" name="Rectangle 1">
              <a:extLst>
                <a:ext uri="{FF2B5EF4-FFF2-40B4-BE49-F238E27FC236}">
                  <a16:creationId xmlns:a16="http://schemas.microsoft.com/office/drawing/2014/main" id="{F6E7A3BB-0D5A-E44F-BF55-3F2D4B09CD38}"/>
                </a:ext>
              </a:extLst>
            </p:cNvPr>
            <p:cNvSpPr/>
            <p:nvPr/>
          </p:nvSpPr>
          <p:spPr>
            <a:xfrm>
              <a:off x="7561813" y="1903286"/>
              <a:ext cx="458780" cy="215444"/>
            </a:xfrm>
            <a:prstGeom prst="rect">
              <a:avLst/>
            </a:prstGeom>
            <a:solidFill>
              <a:scrgbClr r="0" g="0" b="0">
                <a:alpha val="0"/>
              </a:scrgbClr>
            </a:solidFill>
          </p:spPr>
          <p:txBody>
            <a:bodyPr wrap="none">
              <a:spAutoFit/>
            </a:bodyPr>
            <a:lstStyle/>
            <a:p>
              <a:pPr algn="ctr"/>
              <a:r>
                <a:rPr lang="en-US" sz="800" b="1" dirty="0">
                  <a:solidFill>
                    <a:srgbClr val="525F6B"/>
                  </a:solidFill>
                </a:rPr>
                <a:t>SRTP</a:t>
              </a:r>
            </a:p>
          </p:txBody>
        </p:sp>
      </p:grpSp>
      <p:grpSp>
        <p:nvGrpSpPr>
          <p:cNvPr id="64" name="Group 63">
            <a:extLst>
              <a:ext uri="{FF2B5EF4-FFF2-40B4-BE49-F238E27FC236}">
                <a16:creationId xmlns:a16="http://schemas.microsoft.com/office/drawing/2014/main" id="{DE29E406-E2B1-E84D-A60A-6C79A09A7CB7}"/>
              </a:ext>
            </a:extLst>
          </p:cNvPr>
          <p:cNvGrpSpPr/>
          <p:nvPr/>
        </p:nvGrpSpPr>
        <p:grpSpPr>
          <a:xfrm>
            <a:off x="6727365" y="3575762"/>
            <a:ext cx="514904" cy="680068"/>
            <a:chOff x="7549806" y="1474436"/>
            <a:chExt cx="514904" cy="680068"/>
          </a:xfrm>
        </p:grpSpPr>
        <p:grpSp>
          <p:nvGrpSpPr>
            <p:cNvPr id="65" name="Group 64">
              <a:extLst>
                <a:ext uri="{FF2B5EF4-FFF2-40B4-BE49-F238E27FC236}">
                  <a16:creationId xmlns:a16="http://schemas.microsoft.com/office/drawing/2014/main" id="{0127AFC1-AF66-1F47-BDCE-4E1E2981034B}"/>
                </a:ext>
              </a:extLst>
            </p:cNvPr>
            <p:cNvGrpSpPr/>
            <p:nvPr/>
          </p:nvGrpSpPr>
          <p:grpSpPr>
            <a:xfrm>
              <a:off x="7549806" y="1474436"/>
              <a:ext cx="514904" cy="680068"/>
              <a:chOff x="7594776" y="1566472"/>
              <a:chExt cx="514904" cy="680068"/>
            </a:xfrm>
          </p:grpSpPr>
          <p:sp>
            <p:nvSpPr>
              <p:cNvPr id="67" name="Rectangle 66">
                <a:extLst>
                  <a:ext uri="{FF2B5EF4-FFF2-40B4-BE49-F238E27FC236}">
                    <a16:creationId xmlns:a16="http://schemas.microsoft.com/office/drawing/2014/main" id="{0731408E-9010-5242-95B5-C1B68516D6A3}"/>
                  </a:ext>
                </a:extLst>
              </p:cNvPr>
              <p:cNvSpPr/>
              <p:nvPr/>
            </p:nvSpPr>
            <p:spPr>
              <a:xfrm>
                <a:off x="7594776" y="1566472"/>
                <a:ext cx="514904" cy="680068"/>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68" name="Picture 67">
                <a:extLst>
                  <a:ext uri="{FF2B5EF4-FFF2-40B4-BE49-F238E27FC236}">
                    <a16:creationId xmlns:a16="http://schemas.microsoft.com/office/drawing/2014/main" id="{49298A42-CD91-9E4E-B4A3-0A7526B1BD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80748" y="1627085"/>
                <a:ext cx="303226" cy="382018"/>
              </a:xfrm>
              <a:prstGeom prst="rect">
                <a:avLst/>
              </a:prstGeom>
            </p:spPr>
          </p:pic>
        </p:grpSp>
        <p:sp>
          <p:nvSpPr>
            <p:cNvPr id="66" name="Rectangle 65">
              <a:extLst>
                <a:ext uri="{FF2B5EF4-FFF2-40B4-BE49-F238E27FC236}">
                  <a16:creationId xmlns:a16="http://schemas.microsoft.com/office/drawing/2014/main" id="{84F479DF-9940-9940-B80A-B40D0BDC3F77}"/>
                </a:ext>
              </a:extLst>
            </p:cNvPr>
            <p:cNvSpPr/>
            <p:nvPr/>
          </p:nvSpPr>
          <p:spPr>
            <a:xfrm>
              <a:off x="7554318" y="1903286"/>
              <a:ext cx="458780" cy="215444"/>
            </a:xfrm>
            <a:prstGeom prst="rect">
              <a:avLst/>
            </a:prstGeom>
            <a:solidFill>
              <a:scrgbClr r="0" g="0" b="0">
                <a:alpha val="0"/>
              </a:scrgbClr>
            </a:solidFill>
          </p:spPr>
          <p:txBody>
            <a:bodyPr wrap="none">
              <a:spAutoFit/>
            </a:bodyPr>
            <a:lstStyle/>
            <a:p>
              <a:pPr algn="ctr"/>
              <a:r>
                <a:rPr lang="en-US" sz="800" b="1" dirty="0">
                  <a:solidFill>
                    <a:srgbClr val="525F6B"/>
                  </a:solidFill>
                </a:rPr>
                <a:t>SRTP</a:t>
              </a:r>
            </a:p>
          </p:txBody>
        </p:sp>
      </p:grpSp>
      <p:grpSp>
        <p:nvGrpSpPr>
          <p:cNvPr id="69" name="Group 68">
            <a:extLst>
              <a:ext uri="{FF2B5EF4-FFF2-40B4-BE49-F238E27FC236}">
                <a16:creationId xmlns:a16="http://schemas.microsoft.com/office/drawing/2014/main" id="{E9C5BDA6-D3A7-0E4C-B924-846BC3B7B885}"/>
              </a:ext>
            </a:extLst>
          </p:cNvPr>
          <p:cNvGrpSpPr/>
          <p:nvPr/>
        </p:nvGrpSpPr>
        <p:grpSpPr>
          <a:xfrm>
            <a:off x="9103307" y="3178522"/>
            <a:ext cx="514904" cy="680068"/>
            <a:chOff x="7549806" y="1474436"/>
            <a:chExt cx="514904" cy="680068"/>
          </a:xfrm>
        </p:grpSpPr>
        <p:grpSp>
          <p:nvGrpSpPr>
            <p:cNvPr id="70" name="Group 69">
              <a:extLst>
                <a:ext uri="{FF2B5EF4-FFF2-40B4-BE49-F238E27FC236}">
                  <a16:creationId xmlns:a16="http://schemas.microsoft.com/office/drawing/2014/main" id="{DD0CE1B9-BACF-744B-A4AF-7DCAD7B9970C}"/>
                </a:ext>
              </a:extLst>
            </p:cNvPr>
            <p:cNvGrpSpPr/>
            <p:nvPr/>
          </p:nvGrpSpPr>
          <p:grpSpPr>
            <a:xfrm>
              <a:off x="7549806" y="1474436"/>
              <a:ext cx="514904" cy="680068"/>
              <a:chOff x="7594776" y="1566472"/>
              <a:chExt cx="514904" cy="680068"/>
            </a:xfrm>
          </p:grpSpPr>
          <p:sp>
            <p:nvSpPr>
              <p:cNvPr id="72" name="Rectangle 71">
                <a:extLst>
                  <a:ext uri="{FF2B5EF4-FFF2-40B4-BE49-F238E27FC236}">
                    <a16:creationId xmlns:a16="http://schemas.microsoft.com/office/drawing/2014/main" id="{C5F61D12-274B-6046-B2F5-B94784B85513}"/>
                  </a:ext>
                </a:extLst>
              </p:cNvPr>
              <p:cNvSpPr/>
              <p:nvPr/>
            </p:nvSpPr>
            <p:spPr>
              <a:xfrm>
                <a:off x="7594776" y="1566472"/>
                <a:ext cx="514904" cy="680068"/>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73" name="Picture 72">
                <a:extLst>
                  <a:ext uri="{FF2B5EF4-FFF2-40B4-BE49-F238E27FC236}">
                    <a16:creationId xmlns:a16="http://schemas.microsoft.com/office/drawing/2014/main" id="{4F18B5B3-56E6-E746-AA36-93F05DD39E0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80748" y="1627085"/>
                <a:ext cx="303226" cy="382018"/>
              </a:xfrm>
              <a:prstGeom prst="rect">
                <a:avLst/>
              </a:prstGeom>
            </p:spPr>
          </p:pic>
        </p:grpSp>
        <p:sp>
          <p:nvSpPr>
            <p:cNvPr id="71" name="Rectangle 70">
              <a:extLst>
                <a:ext uri="{FF2B5EF4-FFF2-40B4-BE49-F238E27FC236}">
                  <a16:creationId xmlns:a16="http://schemas.microsoft.com/office/drawing/2014/main" id="{AB71159C-CA84-1A42-827D-655383F2913C}"/>
                </a:ext>
              </a:extLst>
            </p:cNvPr>
            <p:cNvSpPr/>
            <p:nvPr/>
          </p:nvSpPr>
          <p:spPr>
            <a:xfrm>
              <a:off x="7561813" y="1903286"/>
              <a:ext cx="458780" cy="215444"/>
            </a:xfrm>
            <a:prstGeom prst="rect">
              <a:avLst/>
            </a:prstGeom>
            <a:solidFill>
              <a:scrgbClr r="0" g="0" b="0">
                <a:alpha val="0"/>
              </a:scrgbClr>
            </a:solidFill>
          </p:spPr>
          <p:txBody>
            <a:bodyPr wrap="none">
              <a:spAutoFit/>
            </a:bodyPr>
            <a:lstStyle/>
            <a:p>
              <a:pPr algn="ctr"/>
              <a:r>
                <a:rPr lang="en-US" sz="800" b="1" dirty="0">
                  <a:solidFill>
                    <a:srgbClr val="525F6B"/>
                  </a:solidFill>
                </a:rPr>
                <a:t>SRTP</a:t>
              </a:r>
            </a:p>
          </p:txBody>
        </p:sp>
      </p:grpSp>
      <p:sp>
        <p:nvSpPr>
          <p:cNvPr id="6" name="Rectangle 5" hidden="1"/>
          <p:cNvSpPr>
            <a:spLocks/>
          </p:cNvSpPr>
          <p:nvPr>
            <p:custDataLst>
              <p:tags r:id="rId11"/>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grpSp>
        <p:nvGrpSpPr>
          <p:cNvPr id="76" name="Group 75">
            <a:extLst>
              <a:ext uri="{FF2B5EF4-FFF2-40B4-BE49-F238E27FC236}">
                <a16:creationId xmlns:a16="http://schemas.microsoft.com/office/drawing/2014/main" id="{5E578649-FBAB-D048-AD76-626F9020C02F}"/>
              </a:ext>
            </a:extLst>
          </p:cNvPr>
          <p:cNvGrpSpPr/>
          <p:nvPr/>
        </p:nvGrpSpPr>
        <p:grpSpPr>
          <a:xfrm>
            <a:off x="7473320" y="903599"/>
            <a:ext cx="554638" cy="644294"/>
            <a:chOff x="7510072" y="1474436"/>
            <a:chExt cx="554638" cy="644294"/>
          </a:xfrm>
        </p:grpSpPr>
        <p:grpSp>
          <p:nvGrpSpPr>
            <p:cNvPr id="77" name="Group 76">
              <a:extLst>
                <a:ext uri="{FF2B5EF4-FFF2-40B4-BE49-F238E27FC236}">
                  <a16:creationId xmlns:a16="http://schemas.microsoft.com/office/drawing/2014/main" id="{C0156C19-9C84-1C41-B739-7FE9AA0E58DA}"/>
                </a:ext>
              </a:extLst>
            </p:cNvPr>
            <p:cNvGrpSpPr/>
            <p:nvPr/>
          </p:nvGrpSpPr>
          <p:grpSpPr>
            <a:xfrm>
              <a:off x="7510072" y="1474436"/>
              <a:ext cx="554638" cy="572330"/>
              <a:chOff x="7555042" y="1566472"/>
              <a:chExt cx="554638" cy="572330"/>
            </a:xfrm>
          </p:grpSpPr>
          <p:sp>
            <p:nvSpPr>
              <p:cNvPr id="79" name="Rectangle 78">
                <a:extLst>
                  <a:ext uri="{FF2B5EF4-FFF2-40B4-BE49-F238E27FC236}">
                    <a16:creationId xmlns:a16="http://schemas.microsoft.com/office/drawing/2014/main" id="{1E587C59-0D3D-6049-8DDF-F3D2616C5A22}"/>
                  </a:ext>
                </a:extLst>
              </p:cNvPr>
              <p:cNvSpPr/>
              <p:nvPr/>
            </p:nvSpPr>
            <p:spPr>
              <a:xfrm>
                <a:off x="7555042" y="1566472"/>
                <a:ext cx="554638" cy="57233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80" name="Picture 79">
                <a:extLst>
                  <a:ext uri="{FF2B5EF4-FFF2-40B4-BE49-F238E27FC236}">
                    <a16:creationId xmlns:a16="http://schemas.microsoft.com/office/drawing/2014/main" id="{41C7C65D-3D38-9949-BBD5-61281A6ED3CF}"/>
                  </a:ext>
                </a:extLst>
              </p:cNvPr>
              <p:cNvPicPr>
                <a:picLocks noChangeAspect="1"/>
              </p:cNvPicPr>
              <p:nvPr/>
            </p:nvPicPr>
            <p:blipFill>
              <a:blip r:embed="rId22" cstate="print">
                <a:alphaModFix amt="50000"/>
                <a:extLst>
                  <a:ext uri="{28A0092B-C50C-407E-A947-70E740481C1C}">
                    <a14:useLocalDpi xmlns:a14="http://schemas.microsoft.com/office/drawing/2010/main" val="0"/>
                  </a:ext>
                </a:extLst>
              </a:blip>
              <a:stretch>
                <a:fillRect/>
              </a:stretch>
            </p:blipFill>
            <p:spPr>
              <a:xfrm>
                <a:off x="7680748" y="1627085"/>
                <a:ext cx="303226" cy="382018"/>
              </a:xfrm>
              <a:prstGeom prst="rect">
                <a:avLst/>
              </a:prstGeom>
            </p:spPr>
          </p:pic>
        </p:grpSp>
        <p:sp>
          <p:nvSpPr>
            <p:cNvPr id="78" name="Rectangle 77">
              <a:extLst>
                <a:ext uri="{FF2B5EF4-FFF2-40B4-BE49-F238E27FC236}">
                  <a16:creationId xmlns:a16="http://schemas.microsoft.com/office/drawing/2014/main" id="{ECFE3C5A-6197-714C-9EA8-A210734A5833}"/>
                </a:ext>
              </a:extLst>
            </p:cNvPr>
            <p:cNvSpPr/>
            <p:nvPr/>
          </p:nvSpPr>
          <p:spPr>
            <a:xfrm>
              <a:off x="7524338" y="1903286"/>
              <a:ext cx="521297" cy="215444"/>
            </a:xfrm>
            <a:prstGeom prst="rect">
              <a:avLst/>
            </a:prstGeom>
            <a:solidFill>
              <a:scrgbClr r="0" g="0" b="0">
                <a:alpha val="0"/>
              </a:scrgbClr>
            </a:solidFill>
          </p:spPr>
          <p:txBody>
            <a:bodyPr wrap="none">
              <a:spAutoFit/>
            </a:bodyPr>
            <a:lstStyle/>
            <a:p>
              <a:pPr algn="ctr"/>
              <a:r>
                <a:rPr lang="en-US" sz="800" b="1" dirty="0">
                  <a:solidFill>
                    <a:srgbClr val="525F6B">
                      <a:alpha val="50000"/>
                    </a:srgbClr>
                  </a:solidFill>
                </a:rPr>
                <a:t>HTTPS</a:t>
              </a:r>
            </a:p>
          </p:txBody>
        </p:sp>
      </p:grpSp>
      <p:sp>
        <p:nvSpPr>
          <p:cNvPr id="9" name="Rectangle 8" hidden="1"/>
          <p:cNvSpPr>
            <a:spLocks/>
          </p:cNvSpPr>
          <p:nvPr>
            <p:custDataLst>
              <p:tags r:id="rId12"/>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grpSp>
        <p:nvGrpSpPr>
          <p:cNvPr id="81" name="Group 80">
            <a:extLst>
              <a:ext uri="{FF2B5EF4-FFF2-40B4-BE49-F238E27FC236}">
                <a16:creationId xmlns:a16="http://schemas.microsoft.com/office/drawing/2014/main" id="{0F81C02E-C6E1-7F40-825A-49D3C22DD421}"/>
              </a:ext>
            </a:extLst>
          </p:cNvPr>
          <p:cNvGrpSpPr/>
          <p:nvPr/>
        </p:nvGrpSpPr>
        <p:grpSpPr>
          <a:xfrm>
            <a:off x="9494979" y="3400702"/>
            <a:ext cx="554638" cy="644294"/>
            <a:chOff x="7510072" y="1474436"/>
            <a:chExt cx="554638" cy="644294"/>
          </a:xfrm>
        </p:grpSpPr>
        <p:grpSp>
          <p:nvGrpSpPr>
            <p:cNvPr id="82" name="Group 81">
              <a:extLst>
                <a:ext uri="{FF2B5EF4-FFF2-40B4-BE49-F238E27FC236}">
                  <a16:creationId xmlns:a16="http://schemas.microsoft.com/office/drawing/2014/main" id="{705EF90D-BCA4-6E4A-8C0E-DE82860EE5CC}"/>
                </a:ext>
              </a:extLst>
            </p:cNvPr>
            <p:cNvGrpSpPr/>
            <p:nvPr/>
          </p:nvGrpSpPr>
          <p:grpSpPr>
            <a:xfrm>
              <a:off x="7510072" y="1474436"/>
              <a:ext cx="554638" cy="633890"/>
              <a:chOff x="7555042" y="1566472"/>
              <a:chExt cx="554638" cy="633890"/>
            </a:xfrm>
          </p:grpSpPr>
          <p:sp>
            <p:nvSpPr>
              <p:cNvPr id="84" name="Rectangle 83">
                <a:extLst>
                  <a:ext uri="{FF2B5EF4-FFF2-40B4-BE49-F238E27FC236}">
                    <a16:creationId xmlns:a16="http://schemas.microsoft.com/office/drawing/2014/main" id="{D0CC9AEC-6F6F-D94E-B6D3-8CA0ECC53EA1}"/>
                  </a:ext>
                </a:extLst>
              </p:cNvPr>
              <p:cNvSpPr/>
              <p:nvPr/>
            </p:nvSpPr>
            <p:spPr>
              <a:xfrm>
                <a:off x="7555042" y="1566472"/>
                <a:ext cx="554638" cy="63389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85" name="Picture 84">
                <a:extLst>
                  <a:ext uri="{FF2B5EF4-FFF2-40B4-BE49-F238E27FC236}">
                    <a16:creationId xmlns:a16="http://schemas.microsoft.com/office/drawing/2014/main" id="{55898FB7-F900-B545-AF29-DCCB13240F8C}"/>
                  </a:ext>
                </a:extLst>
              </p:cNvPr>
              <p:cNvPicPr>
                <a:picLocks noChangeAspect="1"/>
              </p:cNvPicPr>
              <p:nvPr/>
            </p:nvPicPr>
            <p:blipFill>
              <a:blip r:embed="rId22" cstate="print">
                <a:alphaModFix amt="50000"/>
                <a:extLst>
                  <a:ext uri="{28A0092B-C50C-407E-A947-70E740481C1C}">
                    <a14:useLocalDpi xmlns:a14="http://schemas.microsoft.com/office/drawing/2010/main" val="0"/>
                  </a:ext>
                </a:extLst>
              </a:blip>
              <a:stretch>
                <a:fillRect/>
              </a:stretch>
            </p:blipFill>
            <p:spPr>
              <a:xfrm>
                <a:off x="7680748" y="1627085"/>
                <a:ext cx="303226" cy="382018"/>
              </a:xfrm>
              <a:prstGeom prst="rect">
                <a:avLst/>
              </a:prstGeom>
            </p:spPr>
          </p:pic>
        </p:grpSp>
        <p:sp>
          <p:nvSpPr>
            <p:cNvPr id="83" name="Rectangle 82">
              <a:extLst>
                <a:ext uri="{FF2B5EF4-FFF2-40B4-BE49-F238E27FC236}">
                  <a16:creationId xmlns:a16="http://schemas.microsoft.com/office/drawing/2014/main" id="{DBE39006-0934-8A40-859E-79AF57BEA850}"/>
                </a:ext>
              </a:extLst>
            </p:cNvPr>
            <p:cNvSpPr/>
            <p:nvPr/>
          </p:nvSpPr>
          <p:spPr>
            <a:xfrm>
              <a:off x="7524338" y="1903286"/>
              <a:ext cx="521297" cy="215444"/>
            </a:xfrm>
            <a:prstGeom prst="rect">
              <a:avLst/>
            </a:prstGeom>
            <a:solidFill>
              <a:scrgbClr r="0" g="0" b="0">
                <a:alpha val="0"/>
              </a:scrgbClr>
            </a:solidFill>
          </p:spPr>
          <p:txBody>
            <a:bodyPr wrap="none">
              <a:spAutoFit/>
            </a:bodyPr>
            <a:lstStyle/>
            <a:p>
              <a:pPr algn="ctr"/>
              <a:r>
                <a:rPr lang="en-US" sz="800" b="1" dirty="0">
                  <a:solidFill>
                    <a:srgbClr val="525F6B">
                      <a:alpha val="50000"/>
                    </a:srgbClr>
                  </a:solidFill>
                </a:rPr>
                <a:t>HTTPS</a:t>
              </a:r>
            </a:p>
          </p:txBody>
        </p:sp>
      </p:grpSp>
      <p:sp>
        <p:nvSpPr>
          <p:cNvPr id="10" name="Rectangle 9" hidden="1"/>
          <p:cNvSpPr>
            <a:spLocks/>
          </p:cNvSpPr>
          <p:nvPr>
            <p:custDataLst>
              <p:tags r:id="rId13"/>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22</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pic>
        <p:nvPicPr>
          <p:cNvPr id="48" name="Picture 47"/>
          <p:cNvPicPr>
            <a:picLocks noChangeAspect="1"/>
          </p:cNvPicPr>
          <p:nvPr>
            <p:custDataLst>
              <p:tags r:id="rId14"/>
            </p:custDataLst>
          </p:nvPr>
        </p:nvPicPr>
        <p:blipFill>
          <a:blip r:embed="rId23"/>
          <a:stretch>
            <a:fillRect/>
          </a:stretch>
        </p:blipFill>
        <p:spPr>
          <a:xfrm>
            <a:off x="7486463" y="2516619"/>
            <a:ext cx="1177200" cy="1177200"/>
          </a:xfrm>
          <a:prstGeom prst="rect">
            <a:avLst/>
          </a:prstGeom>
        </p:spPr>
      </p:pic>
      <p:pic>
        <p:nvPicPr>
          <p:cNvPr id="47" name="Picture 46">
            <a:extLst>
              <a:ext uri="{FF2B5EF4-FFF2-40B4-BE49-F238E27FC236}">
                <a16:creationId xmlns:a16="http://schemas.microsoft.com/office/drawing/2014/main" id="{396A3411-E65E-4347-99D6-510FA05D893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7930" t="19048" r="8499" b="39889"/>
          <a:stretch/>
        </p:blipFill>
        <p:spPr>
          <a:xfrm>
            <a:off x="5855166" y="1724856"/>
            <a:ext cx="810042" cy="212805"/>
          </a:xfrm>
          <a:prstGeom prst="rect">
            <a:avLst/>
          </a:prstGeom>
        </p:spPr>
      </p:pic>
    </p:spTree>
    <p:custDataLst>
      <p:tags r:id="rId1"/>
    </p:custDataLst>
    <p:extLst>
      <p:ext uri="{BB962C8B-B14F-4D97-AF65-F5344CB8AC3E}">
        <p14:creationId xmlns:p14="http://schemas.microsoft.com/office/powerpoint/2010/main" val="8205157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xEl>
                                              <p:pRg st="4" end="4"/>
                                            </p:txEl>
                                          </p:spTgt>
                                        </p:tgtEl>
                                        <p:attrNameLst>
                                          <p:attrName>style.visibility</p:attrName>
                                        </p:attrNameLst>
                                      </p:cBhvr>
                                      <p:to>
                                        <p:strVal val="visible"/>
                                      </p:to>
                                    </p:set>
                                    <p:animEffect transition="in" filter="fade">
                                      <p:cBhvr>
                                        <p:cTn id="20" dur="500"/>
                                        <p:tgtEl>
                                          <p:spTgt spid="2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Effect transition="in" filter="fade">
                                      <p:cBhvr>
                                        <p:cTn id="31" dur="500"/>
                                        <p:tgtEl>
                                          <p:spTgt spid="2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xEl>
                                              <p:pRg st="8" end="8"/>
                                            </p:txEl>
                                          </p:spTgt>
                                        </p:tgtEl>
                                        <p:attrNameLst>
                                          <p:attrName>style.visibility</p:attrName>
                                        </p:attrNameLst>
                                      </p:cBhvr>
                                      <p:to>
                                        <p:strVal val="visible"/>
                                      </p:to>
                                    </p:set>
                                    <p:animEffect transition="in" filter="fade">
                                      <p:cBhvr>
                                        <p:cTn id="45" dur="500"/>
                                        <p:tgtEl>
                                          <p:spTgt spid="29">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xEl>
                                              <p:pRg st="10" end="10"/>
                                            </p:txEl>
                                          </p:spTgt>
                                        </p:tgtEl>
                                        <p:attrNameLst>
                                          <p:attrName>style.visibility</p:attrName>
                                        </p:attrNameLst>
                                      </p:cBhvr>
                                      <p:to>
                                        <p:strVal val="visible"/>
                                      </p:to>
                                    </p:set>
                                    <p:animEffect transition="in" filter="fade">
                                      <p:cBhvr>
                                        <p:cTn id="48" dur="500"/>
                                        <p:tgtEl>
                                          <p:spTgt spid="29">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en-US" sz="2800" dirty="0"/>
              <a:t>End-to-end data security</a:t>
            </a:r>
          </a:p>
        </p:txBody>
      </p:sp>
      <p:sp>
        <p:nvSpPr>
          <p:cNvPr id="7" name="Rectangle 6"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9" name="Title 8"/>
          <p:cNvSpPr>
            <a:spLocks noGrp="1"/>
          </p:cNvSpPr>
          <p:nvPr>
            <p:ph type="title"/>
            <p:custDataLst>
              <p:tags r:id="rId4"/>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1399A0"/>
                </a:solidFill>
              </a:rPr>
              <a:t>User access rights</a:t>
            </a:r>
          </a:p>
        </p:txBody>
      </p:sp>
      <p:sp>
        <p:nvSpPr>
          <p:cNvPr id="29" name="Content Placeholder 28"/>
          <p:cNvSpPr>
            <a:spLocks noGrp="1"/>
          </p:cNvSpPr>
          <p:nvPr>
            <p:ph idx="1"/>
            <p:custDataLst>
              <p:tags r:id="rId5"/>
            </p:custDataLst>
          </p:nvPr>
        </p:nvSpPr>
        <p:spPr>
          <a:xfrm>
            <a:off x="259080" y="1681163"/>
            <a:ext cx="4553758" cy="4168140"/>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100000"/>
              </a:lnSpc>
              <a:spcBef>
                <a:spcPts val="0"/>
              </a:spcBef>
              <a:spcAft>
                <a:spcPts val="0"/>
              </a:spcAft>
              <a:buFont typeface="Wingdings 3" panose="05040102010807070707" pitchFamily="18" charset="2"/>
              <a:buChar char=""/>
            </a:pPr>
            <a:r>
              <a:rPr lang="en-US" dirty="0"/>
              <a:t>Only authorized users have access to the system</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spcAft>
                <a:spcPts val="0"/>
              </a:spcAft>
              <a:buFont typeface="Wingdings 3" panose="05040102010807070707" pitchFamily="18" charset="2"/>
              <a:buChar char=""/>
            </a:pPr>
            <a:r>
              <a:rPr lang="en-US" dirty="0" err="1"/>
              <a:t>Permissioning</a:t>
            </a:r>
            <a:r>
              <a:rPr lang="en-US" dirty="0"/>
              <a:t> scheme</a:t>
            </a:r>
          </a:p>
          <a:p>
            <a:pPr lvl="1">
              <a:lnSpc>
                <a:spcPct val="100000"/>
              </a:lnSpc>
              <a:spcBef>
                <a:spcPts val="0"/>
              </a:spcBef>
            </a:pPr>
            <a:r>
              <a:rPr lang="en-US" dirty="0"/>
              <a:t>Specific users</a:t>
            </a:r>
          </a:p>
          <a:p>
            <a:pPr lvl="1">
              <a:lnSpc>
                <a:spcPct val="100000"/>
              </a:lnSpc>
              <a:spcBef>
                <a:spcPts val="0"/>
              </a:spcBef>
            </a:pPr>
            <a:r>
              <a:rPr lang="en-US" dirty="0"/>
              <a:t>User groups</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spcAft>
                <a:spcPts val="0"/>
              </a:spcAft>
              <a:buFont typeface="Wingdings 3" panose="05040102010807070707" pitchFamily="18" charset="2"/>
              <a:buChar char=""/>
            </a:pPr>
            <a:r>
              <a:rPr lang="en-US" dirty="0"/>
              <a:t>Partitions determining what users can see</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spcAft>
                <a:spcPts val="0"/>
              </a:spcAft>
              <a:buFont typeface="Wingdings 3" panose="05040102010807070707" pitchFamily="18" charset="2"/>
              <a:buChar char=""/>
            </a:pPr>
            <a:r>
              <a:rPr lang="en-US" dirty="0"/>
              <a:t>Privileges determining what users can do (&gt; 300 privileges)</a:t>
            </a:r>
          </a:p>
          <a:p>
            <a:pPr>
              <a:lnSpc>
                <a:spcPct val="100000"/>
              </a:lnSpc>
              <a:spcBef>
                <a:spcPts val="0"/>
              </a:spcBef>
              <a:spcAft>
                <a:spcPts val="0"/>
              </a:spcAft>
              <a:buFont typeface="Wingdings 3" panose="05040102010807070707" pitchFamily="18" charset="2"/>
              <a:buChar char=""/>
            </a:pPr>
            <a:endParaRPr lang="en-US" dirty="0"/>
          </a:p>
          <a:p>
            <a:pPr>
              <a:lnSpc>
                <a:spcPct val="100000"/>
              </a:lnSpc>
              <a:spcBef>
                <a:spcPts val="0"/>
              </a:spcBef>
              <a:spcAft>
                <a:spcPts val="0"/>
              </a:spcAft>
              <a:buFont typeface="Wingdings 3" panose="05040102010807070707" pitchFamily="18" charset="2"/>
              <a:buChar char=""/>
            </a:pPr>
            <a:r>
              <a:rPr lang="en-US" dirty="0"/>
              <a:t>Support of Microsoft’s Active Directory</a:t>
            </a:r>
          </a:p>
          <a:p>
            <a:pPr>
              <a:lnSpc>
                <a:spcPct val="107000"/>
              </a:lnSpc>
              <a:spcAft>
                <a:spcPts val="0"/>
              </a:spcAft>
              <a:buFont typeface="Wingdings 3" panose="05040102010807070707" pitchFamily="18" charset="2"/>
              <a:buChar char=""/>
            </a:pPr>
            <a:endParaRPr lang="en-US" dirty="0"/>
          </a:p>
          <a:p>
            <a:pPr>
              <a:lnSpc>
                <a:spcPct val="107000"/>
              </a:lnSpc>
              <a:spcAft>
                <a:spcPts val="0"/>
              </a:spcAft>
              <a:buFont typeface="Wingdings 3" panose="05040102010807070707" pitchFamily="18" charset="2"/>
              <a:buChar char=""/>
            </a:pPr>
            <a:endParaRPr lang="en-US" dirty="0"/>
          </a:p>
        </p:txBody>
      </p:sp>
      <p:sp>
        <p:nvSpPr>
          <p:cNvPr id="3" name="TextBox 2" hidden="1"/>
          <p:cNvSpPr txBox="1">
            <a:spLocks/>
          </p:cNvSpPr>
          <p:nvPr>
            <p:custDataLst>
              <p:tags r:id="rId6"/>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a:p>
        </p:txBody>
      </p:sp>
      <p:pic>
        <p:nvPicPr>
          <p:cNvPr id="16" name="Picture 15">
            <a:extLst>
              <a:ext uri="{FF2B5EF4-FFF2-40B4-BE49-F238E27FC236}">
                <a16:creationId xmlns:a16="http://schemas.microsoft.com/office/drawing/2014/main" id="{160093AF-242E-C74F-83CA-53290C2447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20578" y="1685081"/>
            <a:ext cx="2835295" cy="2835295"/>
          </a:xfrm>
          <a:prstGeom prst="rect">
            <a:avLst/>
          </a:prstGeom>
        </p:spPr>
      </p:pic>
      <p:sp>
        <p:nvSpPr>
          <p:cNvPr id="17" name="TextBox 16">
            <a:extLst>
              <a:ext uri="{FF2B5EF4-FFF2-40B4-BE49-F238E27FC236}">
                <a16:creationId xmlns:a16="http://schemas.microsoft.com/office/drawing/2014/main" id="{FC96F785-45B0-C441-BD91-94950195610D}"/>
              </a:ext>
            </a:extLst>
          </p:cNvPr>
          <p:cNvSpPr txBox="1"/>
          <p:nvPr>
            <p:custDataLst>
              <p:tags r:id="rId7"/>
            </p:custDataLst>
          </p:nvPr>
        </p:nvSpPr>
        <p:spPr>
          <a:xfrm>
            <a:off x="9972953" y="2201521"/>
            <a:ext cx="503352" cy="729979"/>
          </a:xfrm>
          <a:prstGeom prst="rect">
            <a:avLst/>
          </a:prstGeom>
          <a:solidFill>
            <a:scrgbClr r="0" g="0" b="0">
              <a:alpha val="0"/>
            </a:scrgbClr>
          </a:solidFill>
        </p:spPr>
        <p:txBody>
          <a:bodyPr wrap="none" lIns="0" tIns="0" rIns="0" bIns="0" rtlCol="0">
            <a:noAutofit/>
          </a:bodyPr>
          <a:lstStyle/>
          <a:p>
            <a:pPr>
              <a:spcBef>
                <a:spcPts val="0"/>
              </a:spcBef>
            </a:pPr>
            <a:r>
              <a:rPr lang="en-GB" sz="900" b="1" dirty="0" err="1">
                <a:solidFill>
                  <a:srgbClr val="999FA6"/>
                </a:solidFill>
              </a:rPr>
              <a:t>Genetec</a:t>
            </a:r>
            <a:r>
              <a:rPr lang="en-GB" sz="900" b="1" dirty="0">
                <a:solidFill>
                  <a:srgbClr val="999FA6"/>
                </a:solidFill>
              </a:rPr>
              <a:t> </a:t>
            </a:r>
            <a:br>
              <a:rPr lang="en-GB" sz="900" b="1" dirty="0">
                <a:solidFill>
                  <a:srgbClr val="999FA6"/>
                </a:solidFill>
              </a:rPr>
            </a:br>
            <a:r>
              <a:rPr lang="en-GB" sz="900" b="1" dirty="0">
                <a:solidFill>
                  <a:srgbClr val="999FA6"/>
                </a:solidFill>
              </a:rPr>
              <a:t>Archiver</a:t>
            </a:r>
          </a:p>
        </p:txBody>
      </p:sp>
      <p:sp>
        <p:nvSpPr>
          <p:cNvPr id="18" name="TextBox 17">
            <a:extLst>
              <a:ext uri="{FF2B5EF4-FFF2-40B4-BE49-F238E27FC236}">
                <a16:creationId xmlns:a16="http://schemas.microsoft.com/office/drawing/2014/main" id="{A275A4E1-976F-BA41-A5C9-56D93F6E662B}"/>
              </a:ext>
            </a:extLst>
          </p:cNvPr>
          <p:cNvSpPr txBox="1"/>
          <p:nvPr>
            <p:custDataLst>
              <p:tags r:id="rId8"/>
            </p:custDataLst>
          </p:nvPr>
        </p:nvSpPr>
        <p:spPr>
          <a:xfrm>
            <a:off x="7043296" y="4969896"/>
            <a:ext cx="994929" cy="464210"/>
          </a:xfrm>
          <a:prstGeom prst="rect">
            <a:avLst/>
          </a:prstGeom>
          <a:solidFill>
            <a:scrgbClr r="0" g="0" b="0">
              <a:alpha val="0"/>
            </a:scrgbClr>
          </a:solidFill>
        </p:spPr>
        <p:txBody>
          <a:bodyPr wrap="square" lIns="0" tIns="0" rIns="0" bIns="0" rtlCol="0">
            <a:noAutofit/>
          </a:bodyPr>
          <a:lstStyle/>
          <a:p>
            <a:pPr>
              <a:buFontTx/>
              <a:buNone/>
            </a:pPr>
            <a:r>
              <a:rPr lang="en-GB" sz="900" b="1" dirty="0">
                <a:solidFill>
                  <a:srgbClr val="999FA6"/>
                </a:solidFill>
              </a:rPr>
              <a:t>Genetec</a:t>
            </a:r>
          </a:p>
          <a:p>
            <a:pPr>
              <a:buFontTx/>
              <a:buNone/>
            </a:pPr>
            <a:r>
              <a:rPr lang="en-GB" sz="900" b="1" dirty="0">
                <a:solidFill>
                  <a:srgbClr val="999FA6"/>
                </a:solidFill>
              </a:rPr>
              <a:t>Security </a:t>
            </a:r>
            <a:r>
              <a:rPr lang="en-GB" sz="900" b="1" dirty="0" err="1">
                <a:solidFill>
                  <a:srgbClr val="999FA6"/>
                </a:solidFill>
              </a:rPr>
              <a:t>Center</a:t>
            </a:r>
            <a:endParaRPr lang="en-GB" sz="900" b="1" dirty="0">
              <a:solidFill>
                <a:srgbClr val="999FA6"/>
              </a:solidFill>
            </a:endParaRPr>
          </a:p>
        </p:txBody>
      </p:sp>
      <p:pic>
        <p:nvPicPr>
          <p:cNvPr id="19" name="Picture 2_____">
            <a:extLst>
              <a:ext uri="{FF2B5EF4-FFF2-40B4-BE49-F238E27FC236}">
                <a16:creationId xmlns:a16="http://schemas.microsoft.com/office/drawing/2014/main" id="{45E529AD-5DF6-194B-A74B-29FEFA4414D6}"/>
              </a:ext>
            </a:extLst>
          </p:cNvPr>
          <p:cNvPicPr>
            <a:picLocks noChangeAspect="1" noChangeArrowheads="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bwMode="auto">
          <a:xfrm>
            <a:off x="7028501" y="4739315"/>
            <a:ext cx="760510" cy="1468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______">
            <a:extLst>
              <a:ext uri="{FF2B5EF4-FFF2-40B4-BE49-F238E27FC236}">
                <a16:creationId xmlns:a16="http://schemas.microsoft.com/office/drawing/2014/main" id="{3E23F341-48F5-D04A-8C42-C65DBF9E50CF}"/>
              </a:ext>
            </a:extLst>
          </p:cNvPr>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tretch>
            <a:fillRect/>
          </a:stretch>
        </p:blipFill>
        <p:spPr bwMode="auto">
          <a:xfrm>
            <a:off x="9950670" y="1963490"/>
            <a:ext cx="760510" cy="146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p:cNvSpPr>
            <a:spLocks/>
          </p:cNvSpPr>
          <p:nvPr>
            <p:custDataLst>
              <p:tags r:id="rId11"/>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pic>
        <p:nvPicPr>
          <p:cNvPr id="25" name="Picture 24">
            <a:extLst>
              <a:ext uri="{FF2B5EF4-FFF2-40B4-BE49-F238E27FC236}">
                <a16:creationId xmlns:a16="http://schemas.microsoft.com/office/drawing/2014/main" id="{F7BC2F16-3F3C-8746-9AFA-14C5256001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63959" y="3932348"/>
            <a:ext cx="1176055" cy="1176055"/>
          </a:xfrm>
          <a:prstGeom prst="rect">
            <a:avLst/>
          </a:prstGeom>
        </p:spPr>
      </p:pic>
      <p:pic>
        <p:nvPicPr>
          <p:cNvPr id="26" name="Picture 25">
            <a:extLst>
              <a:ext uri="{FF2B5EF4-FFF2-40B4-BE49-F238E27FC236}">
                <a16:creationId xmlns:a16="http://schemas.microsoft.com/office/drawing/2014/main" id="{18E4F416-1964-3249-AA42-ED65245652E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82480" y="1566642"/>
            <a:ext cx="1176055" cy="1176055"/>
          </a:xfrm>
          <a:prstGeom prst="rect">
            <a:avLst/>
          </a:prstGeom>
        </p:spPr>
      </p:pic>
      <p:pic>
        <p:nvPicPr>
          <p:cNvPr id="27" name="Picture 26">
            <a:extLst>
              <a:ext uri="{FF2B5EF4-FFF2-40B4-BE49-F238E27FC236}">
                <a16:creationId xmlns:a16="http://schemas.microsoft.com/office/drawing/2014/main" id="{01877F40-361B-B04F-AF28-3DAEF56BD52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99795" y="2042394"/>
            <a:ext cx="1176055" cy="1176055"/>
          </a:xfrm>
          <a:prstGeom prst="rect">
            <a:avLst/>
          </a:prstGeom>
        </p:spPr>
      </p:pic>
      <p:sp>
        <p:nvSpPr>
          <p:cNvPr id="4" name="Rectangle 3" hidden="1"/>
          <p:cNvSpPr>
            <a:spLocks/>
          </p:cNvSpPr>
          <p:nvPr>
            <p:custDataLst>
              <p:tags r:id="rId12"/>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pic>
        <p:nvPicPr>
          <p:cNvPr id="5" name="Picture 4">
            <a:extLst>
              <a:ext uri="{FF2B5EF4-FFF2-40B4-BE49-F238E27FC236}">
                <a16:creationId xmlns:a16="http://schemas.microsoft.com/office/drawing/2014/main" id="{6BAD6F40-A7E6-1D4E-A043-F17F685FCAB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33621" y="2814066"/>
            <a:ext cx="366174" cy="404383"/>
          </a:xfrm>
          <a:prstGeom prst="rect">
            <a:avLst/>
          </a:prstGeom>
        </p:spPr>
      </p:pic>
      <p:pic>
        <p:nvPicPr>
          <p:cNvPr id="40" name="Picture 39">
            <a:extLst>
              <a:ext uri="{FF2B5EF4-FFF2-40B4-BE49-F238E27FC236}">
                <a16:creationId xmlns:a16="http://schemas.microsoft.com/office/drawing/2014/main" id="{B49AE5F3-FAA0-E743-944E-A990AE82BED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026330" y="4725312"/>
            <a:ext cx="366174" cy="404383"/>
          </a:xfrm>
          <a:prstGeom prst="rect">
            <a:avLst/>
          </a:prstGeom>
        </p:spPr>
      </p:pic>
      <p:sp>
        <p:nvSpPr>
          <p:cNvPr id="6" name="Rectangle 5" hidden="1"/>
          <p:cNvSpPr>
            <a:spLocks/>
          </p:cNvSpPr>
          <p:nvPr>
            <p:custDataLst>
              <p:tags r:id="rId13"/>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23</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pic>
        <p:nvPicPr>
          <p:cNvPr id="41" name="Picture 40">
            <a:extLst>
              <a:ext uri="{FF2B5EF4-FFF2-40B4-BE49-F238E27FC236}">
                <a16:creationId xmlns:a16="http://schemas.microsoft.com/office/drawing/2014/main" id="{11F13B1C-1D9D-2743-8E54-0619DB6D3DA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40730" y="1427476"/>
            <a:ext cx="366174" cy="404383"/>
          </a:xfrm>
          <a:prstGeom prst="rect">
            <a:avLst/>
          </a:prstGeom>
        </p:spPr>
      </p:pic>
      <p:pic>
        <p:nvPicPr>
          <p:cNvPr id="24" name="Picture 23"/>
          <p:cNvPicPr>
            <a:picLocks noChangeAspect="1"/>
          </p:cNvPicPr>
          <p:nvPr>
            <p:custDataLst>
              <p:tags r:id="rId14"/>
            </p:custDataLst>
          </p:nvPr>
        </p:nvPicPr>
        <p:blipFill>
          <a:blip r:embed="rId23"/>
          <a:stretch>
            <a:fillRect/>
          </a:stretch>
        </p:blipFill>
        <p:spPr>
          <a:xfrm>
            <a:off x="7489460" y="2514523"/>
            <a:ext cx="1177200" cy="1177200"/>
          </a:xfrm>
          <a:prstGeom prst="rect">
            <a:avLst/>
          </a:prstGeom>
        </p:spPr>
      </p:pic>
      <p:pic>
        <p:nvPicPr>
          <p:cNvPr id="23" name="Picture 22">
            <a:extLst>
              <a:ext uri="{FF2B5EF4-FFF2-40B4-BE49-F238E27FC236}">
                <a16:creationId xmlns:a16="http://schemas.microsoft.com/office/drawing/2014/main" id="{8B88E723-AA18-644F-8B7C-06127492085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7930" t="19048" r="8499" b="39889"/>
          <a:stretch/>
        </p:blipFill>
        <p:spPr>
          <a:xfrm>
            <a:off x="5855166" y="1724856"/>
            <a:ext cx="810042" cy="212805"/>
          </a:xfrm>
          <a:prstGeom prst="rect">
            <a:avLst/>
          </a:prstGeom>
        </p:spPr>
      </p:pic>
    </p:spTree>
    <p:custDataLst>
      <p:tags r:id="rId1"/>
    </p:custDataLst>
    <p:extLst>
      <p:ext uri="{BB962C8B-B14F-4D97-AF65-F5344CB8AC3E}">
        <p14:creationId xmlns:p14="http://schemas.microsoft.com/office/powerpoint/2010/main" val="29071854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fade">
                                      <p:cBhvr>
                                        <p:cTn id="27" dur="500"/>
                                        <p:tgtEl>
                                          <p:spTgt spid="29">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xEl>
                                              <p:pRg st="4" end="4"/>
                                            </p:txEl>
                                          </p:spTgt>
                                        </p:tgtEl>
                                        <p:attrNameLst>
                                          <p:attrName>style.visibility</p:attrName>
                                        </p:attrNameLst>
                                      </p:cBhvr>
                                      <p:to>
                                        <p:strVal val="visible"/>
                                      </p:to>
                                    </p:set>
                                    <p:animEffect transition="in" filter="fade">
                                      <p:cBhvr>
                                        <p:cTn id="30" dur="500"/>
                                        <p:tgtEl>
                                          <p:spTgt spid="2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xEl>
                                              <p:pRg st="6" end="6"/>
                                            </p:txEl>
                                          </p:spTgt>
                                        </p:tgtEl>
                                        <p:attrNameLst>
                                          <p:attrName>style.visibility</p:attrName>
                                        </p:attrNameLst>
                                      </p:cBhvr>
                                      <p:to>
                                        <p:strVal val="visible"/>
                                      </p:to>
                                    </p:set>
                                    <p:animEffect transition="in" filter="fade">
                                      <p:cBhvr>
                                        <p:cTn id="35" dur="500"/>
                                        <p:tgtEl>
                                          <p:spTgt spid="2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xEl>
                                              <p:pRg st="8" end="8"/>
                                            </p:txEl>
                                          </p:spTgt>
                                        </p:tgtEl>
                                        <p:attrNameLst>
                                          <p:attrName>style.visibility</p:attrName>
                                        </p:attrNameLst>
                                      </p:cBhvr>
                                      <p:to>
                                        <p:strVal val="visible"/>
                                      </p:to>
                                    </p:set>
                                    <p:animEffect transition="in" filter="fade">
                                      <p:cBhvr>
                                        <p:cTn id="40" dur="500"/>
                                        <p:tgtEl>
                                          <p:spTgt spid="2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xEl>
                                              <p:pRg st="10" end="10"/>
                                            </p:txEl>
                                          </p:spTgt>
                                        </p:tgtEl>
                                        <p:attrNameLst>
                                          <p:attrName>style.visibility</p:attrName>
                                        </p:attrNameLst>
                                      </p:cBhvr>
                                      <p:to>
                                        <p:strVal val="visible"/>
                                      </p:to>
                                    </p:set>
                                    <p:animEffect transition="in" filter="fade">
                                      <p:cBhvr>
                                        <p:cTn id="45" dur="500"/>
                                        <p:tgtEl>
                                          <p:spTgt spid="29">
                                            <p:txEl>
                                              <p:pRg st="10" end="10"/>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buFontTx/>
              <a:buNone/>
            </a:pPr>
            <a:r>
              <a:rPr lang="en-US" sz="2800" dirty="0"/>
              <a:t>End-to-end data security</a:t>
            </a:r>
          </a:p>
          <a:p>
            <a:pPr marL="252000" indent="-252000">
              <a:lnSpc>
                <a:spcPct val="89000"/>
              </a:lnSpc>
            </a:pPr>
            <a:r>
              <a:rPr lang="en-US" sz="2800" dirty="0">
                <a:solidFill>
                  <a:srgbClr val="0E78C5"/>
                </a:solidFill>
              </a:rPr>
              <a:t>Advantages of using Bosch and </a:t>
            </a:r>
            <a:r>
              <a:rPr lang="en-US" sz="2800" dirty="0" err="1">
                <a:solidFill>
                  <a:srgbClr val="0E78C5"/>
                </a:solidFill>
              </a:rPr>
              <a:t>Genetec</a:t>
            </a:r>
            <a:endParaRPr lang="en-US" sz="2800" dirty="0">
              <a:solidFill>
                <a:srgbClr val="0E78C5"/>
              </a:solidFill>
            </a:endParaRPr>
          </a:p>
        </p:txBody>
      </p:sp>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550">
              <a:solidFill>
                <a:schemeClr val="tx1"/>
              </a:solidFill>
            </a:endParaRPr>
          </a:p>
        </p:txBody>
      </p:sp>
      <p:sp>
        <p:nvSpPr>
          <p:cNvPr id="4" name="TextBox 3" hidden="1"/>
          <p:cNvSpPr txBox="1"/>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buFontTx/>
              <a:buNone/>
            </a:pPr>
            <a:endParaRPr lang="en-US" sz="1300" dirty="0"/>
          </a:p>
        </p:txBody>
      </p:sp>
      <p:sp>
        <p:nvSpPr>
          <p:cNvPr id="3" name="Content Placeholder 2"/>
          <p:cNvSpPr>
            <a:spLocks noGrp="1"/>
          </p:cNvSpPr>
          <p:nvPr>
            <p:ph idx="1"/>
            <p:custDataLst>
              <p:tags r:id="rId5"/>
            </p:custDataLst>
          </p:nvPr>
        </p:nvSpPr>
        <p:spPr>
          <a:xfrm>
            <a:off x="259080" y="1666173"/>
            <a:ext cx="6393968" cy="3795793"/>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nSpc>
                <a:spcPct val="100000"/>
              </a:lnSpc>
              <a:spcBef>
                <a:spcPts val="0"/>
              </a:spcBef>
              <a:buNone/>
            </a:pPr>
            <a:r>
              <a:rPr lang="en-US" b="1" dirty="0">
                <a:solidFill>
                  <a:srgbClr val="0E78C5"/>
                </a:solidFill>
              </a:rPr>
              <a:t>End-to-end encryption</a:t>
            </a:r>
            <a:r>
              <a:rPr lang="en-US" dirty="0">
                <a:solidFill>
                  <a:srgbClr val="0E78C5"/>
                </a:solidFill>
              </a:rPr>
              <a:t>. </a:t>
            </a:r>
            <a:br>
              <a:rPr lang="en-US" dirty="0">
                <a:solidFill>
                  <a:srgbClr val="0E78C5"/>
                </a:solidFill>
              </a:rPr>
            </a:br>
            <a:r>
              <a:rPr lang="en-US" sz="1600" dirty="0"/>
              <a:t>From camera to archiver to client.</a:t>
            </a:r>
          </a:p>
          <a:p>
            <a:pPr>
              <a:lnSpc>
                <a:spcPct val="100000"/>
              </a:lnSpc>
              <a:spcBef>
                <a:spcPts val="0"/>
              </a:spcBef>
            </a:pPr>
            <a:endParaRPr lang="en-US" dirty="0"/>
          </a:p>
          <a:p>
            <a:pPr marL="0" indent="0">
              <a:lnSpc>
                <a:spcPct val="100000"/>
              </a:lnSpc>
              <a:spcBef>
                <a:spcPts val="0"/>
              </a:spcBef>
              <a:buNone/>
            </a:pPr>
            <a:r>
              <a:rPr lang="en-US" b="1" dirty="0">
                <a:solidFill>
                  <a:srgbClr val="0E78C5"/>
                </a:solidFill>
              </a:rPr>
              <a:t>Secure</a:t>
            </a:r>
          </a:p>
          <a:p>
            <a:pPr>
              <a:lnSpc>
                <a:spcPct val="100000"/>
              </a:lnSpc>
              <a:spcBef>
                <a:spcPts val="0"/>
              </a:spcBef>
            </a:pPr>
            <a:r>
              <a:rPr lang="en-US" sz="1600" dirty="0"/>
              <a:t>Bosch cameras are preloaded with fully trusted certificates</a:t>
            </a:r>
          </a:p>
          <a:p>
            <a:pPr>
              <a:lnSpc>
                <a:spcPct val="100000"/>
              </a:lnSpc>
              <a:spcBef>
                <a:spcPts val="0"/>
              </a:spcBef>
            </a:pPr>
            <a:r>
              <a:rPr lang="en-US" sz="1600" dirty="0"/>
              <a:t>Built-in Trusted Platform Module to safely store cryptographic keys</a:t>
            </a:r>
          </a:p>
          <a:p>
            <a:pPr>
              <a:lnSpc>
                <a:spcPct val="100000"/>
              </a:lnSpc>
              <a:spcBef>
                <a:spcPts val="0"/>
              </a:spcBef>
            </a:pPr>
            <a:r>
              <a:rPr lang="en-US" sz="1600" dirty="0"/>
              <a:t>Camera firmware update only via Bosch signed firmware files</a:t>
            </a:r>
          </a:p>
          <a:p>
            <a:pPr>
              <a:lnSpc>
                <a:spcPct val="100000"/>
              </a:lnSpc>
              <a:spcBef>
                <a:spcPts val="0"/>
              </a:spcBef>
            </a:pPr>
            <a:r>
              <a:rPr lang="en-US" sz="1600" dirty="0" err="1"/>
              <a:t>Genetec</a:t>
            </a:r>
            <a:r>
              <a:rPr lang="en-US" sz="1600" dirty="0"/>
              <a:t> Security Center is SAFETY act certified*</a:t>
            </a:r>
          </a:p>
          <a:p>
            <a:pPr>
              <a:lnSpc>
                <a:spcPct val="100000"/>
              </a:lnSpc>
              <a:spcBef>
                <a:spcPts val="0"/>
              </a:spcBef>
            </a:pPr>
            <a:endParaRPr lang="en-US" dirty="0"/>
          </a:p>
          <a:p>
            <a:pPr marL="0" indent="0">
              <a:lnSpc>
                <a:spcPct val="100000"/>
              </a:lnSpc>
              <a:spcBef>
                <a:spcPts val="0"/>
              </a:spcBef>
              <a:buNone/>
            </a:pPr>
            <a:r>
              <a:rPr lang="en-US" b="1" dirty="0">
                <a:solidFill>
                  <a:srgbClr val="0E78C5"/>
                </a:solidFill>
              </a:rPr>
              <a:t>Flexible</a:t>
            </a:r>
          </a:p>
          <a:p>
            <a:pPr>
              <a:lnSpc>
                <a:spcPct val="100000"/>
              </a:lnSpc>
              <a:spcBef>
                <a:spcPts val="0"/>
              </a:spcBef>
            </a:pPr>
            <a:r>
              <a:rPr lang="en-US" sz="1600" dirty="0"/>
              <a:t>Use of 3</a:t>
            </a:r>
            <a:r>
              <a:rPr lang="en-US" sz="1600" baseline="30000" dirty="0"/>
              <a:t>rd</a:t>
            </a:r>
            <a:r>
              <a:rPr lang="en-US" sz="1600" dirty="0"/>
              <a:t> party certificates on camera (E.g. </a:t>
            </a:r>
            <a:r>
              <a:rPr lang="en-US" sz="1600" dirty="0" err="1"/>
              <a:t>Escrypt</a:t>
            </a:r>
            <a:r>
              <a:rPr lang="en-US" sz="1600" dirty="0"/>
              <a:t> / SXI)</a:t>
            </a:r>
          </a:p>
          <a:p>
            <a:pPr>
              <a:lnSpc>
                <a:spcPct val="100000"/>
              </a:lnSpc>
              <a:spcBef>
                <a:spcPts val="0"/>
              </a:spcBef>
            </a:pPr>
            <a:r>
              <a:rPr lang="en-US" sz="1600" dirty="0"/>
              <a:t>Support of Microsoft Active Directory</a:t>
            </a:r>
          </a:p>
          <a:p>
            <a:pPr lvl="1">
              <a:lnSpc>
                <a:spcPct val="100000"/>
              </a:lnSpc>
              <a:spcBef>
                <a:spcPts val="0"/>
              </a:spcBef>
            </a:pPr>
            <a:endParaRPr lang="en-US" dirty="0"/>
          </a:p>
          <a:p>
            <a:pPr marL="0" indent="-22860">
              <a:lnSpc>
                <a:spcPct val="100000"/>
              </a:lnSpc>
              <a:spcBef>
                <a:spcPts val="0"/>
              </a:spcBef>
              <a:buNone/>
            </a:pPr>
            <a:r>
              <a:rPr lang="en-US" sz="900" dirty="0"/>
              <a:t>*) US department of Homeland Security for Anti-Terrorism Technology</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p:txBody>
      </p:sp>
      <p:pic>
        <p:nvPicPr>
          <p:cNvPr id="7" name="Picture 6">
            <a:extLst>
              <a:ext uri="{FF2B5EF4-FFF2-40B4-BE49-F238E27FC236}">
                <a16:creationId xmlns:a16="http://schemas.microsoft.com/office/drawing/2014/main" id="{6A9790D8-1A54-F047-864A-51C54A30705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717" r="9298"/>
          <a:stretch/>
        </p:blipFill>
        <p:spPr>
          <a:xfrm>
            <a:off x="7004304" y="1717675"/>
            <a:ext cx="3706876" cy="2977876"/>
          </a:xfrm>
          <a:prstGeom prst="rect">
            <a:avLst/>
          </a:prstGeom>
        </p:spPr>
      </p:pic>
      <p:sp>
        <p:nvSpPr>
          <p:cNvPr id="6" name="Rectangle 5" hidden="1"/>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8" name="Rectangle 7" hidden="1"/>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10" name="Rectangle 9" hidden="1"/>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24</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pic>
        <p:nvPicPr>
          <p:cNvPr id="11" name="Picture 2" descr="https://content.cdntwrk.com/files/aHViPTcwNzc3JmNtZD1pdGVtZWRpdG9yaW1hZ2UmZmlsZW5hbWU9aXRlbWVkaXRvcmltYWdlXzVhNTY3NDg4MmRkYjIucG5nJnZlcnNpb249MDAwMCZzaWc9MmEyMTc5MzYzYWI2MzRlNzlhNDQ1ZWE4Y2NkNzIzMWU%253D">
            <a:extLst>
              <a:ext uri="{FF2B5EF4-FFF2-40B4-BE49-F238E27FC236}">
                <a16:creationId xmlns:a16="http://schemas.microsoft.com/office/drawing/2014/main" id="{355D8032-10C8-4881-BC66-05C061948F8F}"/>
              </a:ext>
            </a:extLst>
          </p:cNvPr>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907306" y="4122140"/>
            <a:ext cx="1186471" cy="645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56615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dirty="0"/>
              <a:t>End-to-end data security</a:t>
            </a:r>
            <a:br>
              <a:rPr lang="en-US" sz="2800" dirty="0"/>
            </a:br>
            <a:r>
              <a:rPr lang="en-US" sz="2800" dirty="0">
                <a:solidFill>
                  <a:srgbClr val="0E78C5"/>
                </a:solidFill>
              </a:rPr>
              <a:t>Advantages of using Bosch and </a:t>
            </a:r>
            <a:r>
              <a:rPr lang="en-US" sz="2800" dirty="0" err="1">
                <a:solidFill>
                  <a:srgbClr val="0E78C5"/>
                </a:solidFill>
              </a:rPr>
              <a:t>Genetec</a:t>
            </a:r>
            <a:endParaRPr lang="en-US" sz="2800" dirty="0">
              <a:solidFill>
                <a:srgbClr val="0E78C5"/>
              </a:solidFill>
            </a:endParaRPr>
          </a:p>
        </p:txBody>
      </p:sp>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550">
              <a:solidFill>
                <a:schemeClr val="tx1"/>
              </a:solidFill>
            </a:endParaRPr>
          </a:p>
        </p:txBody>
      </p:sp>
      <p:sp>
        <p:nvSpPr>
          <p:cNvPr id="4" name="TextBox 3" hidden="1"/>
          <p:cNvSpPr txBox="1"/>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buFontTx/>
              <a:buNone/>
            </a:pPr>
            <a:endParaRPr lang="en-US" sz="1300" dirty="0"/>
          </a:p>
        </p:txBody>
      </p:sp>
      <p:sp>
        <p:nvSpPr>
          <p:cNvPr id="3" name="Content Placeholder 2"/>
          <p:cNvSpPr>
            <a:spLocks noGrp="1"/>
          </p:cNvSpPr>
          <p:nvPr>
            <p:ph idx="1"/>
            <p:custDataLst>
              <p:tags r:id="rId5"/>
            </p:custDataLst>
          </p:nvPr>
        </p:nvSpPr>
        <p:spPr>
          <a:xfrm>
            <a:off x="259080" y="1681163"/>
            <a:ext cx="4699000"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buNone/>
            </a:pPr>
            <a:r>
              <a:rPr lang="en-US" b="1" dirty="0">
                <a:solidFill>
                  <a:srgbClr val="0E78C5"/>
                </a:solidFill>
              </a:rPr>
              <a:t>Set-up of multicast network possible </a:t>
            </a:r>
          </a:p>
          <a:p>
            <a:r>
              <a:rPr lang="en-US" sz="1600" dirty="0"/>
              <a:t>Effective use of SRTP</a:t>
            </a:r>
          </a:p>
          <a:p>
            <a:r>
              <a:rPr lang="en-US" sz="1600" dirty="0"/>
              <a:t>Reduces network strain </a:t>
            </a:r>
          </a:p>
          <a:p>
            <a:r>
              <a:rPr lang="en-US" sz="1600" dirty="0"/>
              <a:t>Makes multiple client connections simple </a:t>
            </a:r>
            <a:br>
              <a:rPr lang="en-US" sz="1600" dirty="0"/>
            </a:br>
            <a:r>
              <a:rPr lang="en-US" sz="1600" dirty="0"/>
              <a:t>and efficient</a:t>
            </a:r>
          </a:p>
          <a:p>
            <a:endParaRPr lang="en-US" dirty="0"/>
          </a:p>
          <a:p>
            <a:pPr marL="0" indent="0">
              <a:buNone/>
            </a:pPr>
            <a:r>
              <a:rPr lang="en-US" b="1" dirty="0">
                <a:solidFill>
                  <a:srgbClr val="0E78C5"/>
                </a:solidFill>
              </a:rPr>
              <a:t>Up to 50% saving on processing power</a:t>
            </a:r>
          </a:p>
          <a:p>
            <a:r>
              <a:rPr lang="en-US" sz="1600" dirty="0"/>
              <a:t>Encryption takes place at source (camera)</a:t>
            </a:r>
          </a:p>
          <a:p>
            <a:r>
              <a:rPr lang="en-US" sz="1600" dirty="0"/>
              <a:t>Results in savings on storage / server side</a:t>
            </a:r>
          </a:p>
          <a:p>
            <a:pPr>
              <a:lnSpc>
                <a:spcPct val="107000"/>
              </a:lnSpc>
              <a:spcAft>
                <a:spcPts val="0"/>
              </a:spcAft>
              <a:buFont typeface="Wingdings 3" panose="05040102010807070707" pitchFamily="18" charset="2"/>
              <a:buChar char=""/>
            </a:pPr>
            <a:endParaRPr lang="en-US" dirty="0"/>
          </a:p>
          <a:p>
            <a:pPr>
              <a:lnSpc>
                <a:spcPct val="107000"/>
              </a:lnSpc>
              <a:spcAft>
                <a:spcPts val="0"/>
              </a:spcAft>
              <a:buFont typeface="Wingdings 3" panose="05040102010807070707" pitchFamily="18" charset="2"/>
              <a:buChar char=""/>
            </a:pPr>
            <a:endParaRPr lang="en-US" dirty="0"/>
          </a:p>
          <a:p>
            <a:pPr marL="0" indent="0">
              <a:lnSpc>
                <a:spcPct val="107000"/>
              </a:lnSpc>
              <a:spcAft>
                <a:spcPts val="0"/>
              </a:spcAft>
              <a:buNone/>
            </a:pPr>
            <a:endParaRPr lang="en-US" dirty="0"/>
          </a:p>
        </p:txBody>
      </p:sp>
      <p:pic>
        <p:nvPicPr>
          <p:cNvPr id="7" name="Picture 6">
            <a:extLst>
              <a:ext uri="{FF2B5EF4-FFF2-40B4-BE49-F238E27FC236}">
                <a16:creationId xmlns:a16="http://schemas.microsoft.com/office/drawing/2014/main" id="{9459606A-7E40-D349-8215-E2E34C79104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0752" b="11971"/>
          <a:stretch/>
        </p:blipFill>
        <p:spPr>
          <a:xfrm>
            <a:off x="5484813" y="1717675"/>
            <a:ext cx="5226367" cy="2628899"/>
          </a:xfrm>
          <a:prstGeom prst="rect">
            <a:avLst/>
          </a:prstGeom>
        </p:spPr>
      </p:pic>
      <p:sp>
        <p:nvSpPr>
          <p:cNvPr id="2" name="Rectangle 1" hidden="1"/>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25</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59495842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hidden="1"/>
          <p:cNvSpPr>
            <a:spLocks/>
          </p:cNvSpPr>
          <p:nvPr>
            <p:custDataLst>
              <p:tags r:id="rId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26</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 Placeholder 2"/>
          <p:cNvSpPr>
            <a:spLocks noGrp="1"/>
          </p:cNvSpPr>
          <p:nvPr>
            <p:ph type="body" idx="1"/>
            <p:custDataLst>
              <p:tags r:id="rId6"/>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pPr marL="0" indent="0">
              <a:lnSpc>
                <a:spcPct val="90000"/>
              </a:lnSpc>
              <a:spcBef>
                <a:spcPts val="0"/>
              </a:spcBef>
              <a:buNone/>
            </a:pPr>
            <a:r>
              <a:rPr lang="en-US" sz="4000" b="1" dirty="0">
                <a:solidFill>
                  <a:srgbClr val="0E78C5"/>
                </a:solidFill>
              </a:rPr>
              <a:t>What if </a:t>
            </a:r>
            <a:r>
              <a:rPr lang="en-US" sz="4000" dirty="0">
                <a:solidFill>
                  <a:srgbClr val="0E78C5"/>
                </a:solidFill>
              </a:rPr>
              <a:t>secure is not secure enough?</a:t>
            </a:r>
          </a:p>
        </p:txBody>
      </p:sp>
    </p:spTree>
    <p:custDataLst>
      <p:tags r:id="rId1"/>
    </p:custDataLst>
    <p:extLst>
      <p:ext uri="{BB962C8B-B14F-4D97-AF65-F5344CB8AC3E}">
        <p14:creationId xmlns:p14="http://schemas.microsoft.com/office/powerpoint/2010/main" val="1192308083"/>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427E"/>
        </a:solidFill>
        <a:effectLst/>
      </p:bgPr>
    </p:bg>
    <p:spTree>
      <p:nvGrpSpPr>
        <p:cNvPr id="1" name=""/>
        <p:cNvGrpSpPr/>
        <p:nvPr/>
      </p:nvGrpSpPr>
      <p:grpSpPr>
        <a:xfrm>
          <a:off x="0" y="0"/>
          <a:ext cx="0" cy="0"/>
          <a:chOff x="0" y="0"/>
          <a:chExt cx="0" cy="0"/>
        </a:xfrm>
      </p:grpSpPr>
      <p:pic>
        <p:nvPicPr>
          <p:cNvPr id="7" name="Picture 6"/>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6" name="Picture 5"/>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4"/>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US" sz="6500" cap="all" dirty="0">
                <a:solidFill>
                  <a:srgbClr val="FFFFFF"/>
                </a:solidFill>
                <a:latin typeface="Bosch Office Sans" pitchFamily="2" charset="0"/>
              </a:rPr>
              <a:t>CHAVE</a:t>
            </a:r>
            <a:r>
              <a:rPr lang="en-US" sz="6500" cap="all" baseline="30000" dirty="0">
                <a:solidFill>
                  <a:srgbClr val="FFFFFF"/>
                </a:solidFill>
                <a:latin typeface="Bosch Office Sans" pitchFamily="2" charset="0"/>
              </a:rPr>
              <a:t>™</a:t>
            </a:r>
            <a:br>
              <a:rPr lang="en-US" sz="6500" cap="all" dirty="0">
                <a:solidFill>
                  <a:srgbClr val="FFFFFF"/>
                </a:solidFill>
                <a:latin typeface="Bosch Office Sans" pitchFamily="2" charset="0"/>
              </a:rPr>
            </a:br>
            <a:br>
              <a:rPr lang="en-US" sz="6500" cap="all" dirty="0">
                <a:solidFill>
                  <a:srgbClr val="FFFFFF"/>
                </a:solidFill>
                <a:latin typeface="Bosch Office Sans" pitchFamily="2" charset="0"/>
              </a:rPr>
            </a:br>
            <a:r>
              <a:rPr lang="en-US" sz="6500" cap="all" dirty="0">
                <a:solidFill>
                  <a:srgbClr val="FFFFFF"/>
                </a:solidFill>
                <a:latin typeface="Bosch Office Sans" pitchFamily="2" charset="0"/>
              </a:rPr>
              <a:t>Best data protection </a:t>
            </a:r>
            <a:br>
              <a:rPr lang="en-US" sz="6500" cap="all" dirty="0">
                <a:solidFill>
                  <a:srgbClr val="FFFFFF"/>
                </a:solidFill>
                <a:latin typeface="Bosch Office Sans" pitchFamily="2" charset="0"/>
              </a:rPr>
            </a:br>
            <a:r>
              <a:rPr lang="en-US" sz="6500" cap="all" dirty="0">
                <a:solidFill>
                  <a:srgbClr val="FFFFFF"/>
                </a:solidFill>
                <a:latin typeface="Bosch Office Sans" pitchFamily="2" charset="0"/>
              </a:rPr>
              <a:t>solution</a:t>
            </a:r>
          </a:p>
        </p:txBody>
      </p:sp>
    </p:spTree>
    <p:custDataLst>
      <p:tags r:id="rId1"/>
    </p:custDataLst>
    <p:extLst>
      <p:ext uri="{BB962C8B-B14F-4D97-AF65-F5344CB8AC3E}">
        <p14:creationId xmlns:p14="http://schemas.microsoft.com/office/powerpoint/2010/main" val="156361278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custDataLst>
              <p:tags r:id="rId2"/>
            </p:custDataLst>
          </p:nvPr>
        </p:nvPicPr>
        <p:blipFill>
          <a:blip r:embed="rId26">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99"/>
            <a:ext cx="10969625" cy="6170414"/>
          </a:xfrm>
          <a:prstGeom prst="rect">
            <a:avLst/>
          </a:prstGeom>
        </p:spPr>
      </p:pic>
      <p:sp>
        <p:nvSpPr>
          <p:cNvPr id="20" name="Rectangle 19"/>
          <p:cNvSpPr/>
          <p:nvPr>
            <p:custDataLst>
              <p:tags r:id="rId3"/>
            </p:custDataLst>
          </p:nvPr>
        </p:nvSpPr>
        <p:spPr>
          <a:xfrm>
            <a:off x="0" y="5461000"/>
            <a:ext cx="10969625" cy="709613"/>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0" name="Picture 9"/>
          <p:cNvPicPr>
            <a:picLocks/>
          </p:cNvPicPr>
          <p:nvPr>
            <p:custDataLst>
              <p:tags r:id="rId4"/>
            </p:custDataLst>
          </p:nvPr>
        </p:nvPicPr>
        <p:blipFill>
          <a:blip r:embed="rId2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9" name="Picture 8"/>
          <p:cNvPicPr>
            <a:picLocks/>
          </p:cNvPicPr>
          <p:nvPr>
            <p:custDataLst>
              <p:tags r:id="rId5"/>
            </p:custDataLst>
          </p:nvPr>
        </p:nvPicPr>
        <p:blipFill>
          <a:blip r:embed="rId29">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8" name="TextBox 7"/>
          <p:cNvSpPr txBox="1">
            <a:spLocks/>
          </p:cNvSpPr>
          <p:nvPr>
            <p:custDataLst>
              <p:tags r:id="rId6"/>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a:solidFill>
                  <a:schemeClr val="bg1"/>
                </a:solidFill>
              </a:rPr>
              <a:t>Best data protection solution</a:t>
            </a:r>
          </a:p>
          <a:p>
            <a:pPr>
              <a:lnSpc>
                <a:spcPct val="89000"/>
              </a:lnSpc>
            </a:pPr>
            <a:r>
              <a:rPr lang="en-US" sz="2800" dirty="0">
                <a:solidFill>
                  <a:schemeClr val="bg1"/>
                </a:solidFill>
              </a:rPr>
              <a:t>Credentialed High-Assurance Video Encryption (CHAVE</a:t>
            </a:r>
            <a:r>
              <a:rPr lang="en-US" sz="2800" baseline="30000" dirty="0">
                <a:solidFill>
                  <a:schemeClr val="bg1"/>
                </a:solidFill>
              </a:rPr>
              <a:t>™</a:t>
            </a:r>
            <a:r>
              <a:rPr lang="en-US" sz="2800" dirty="0">
                <a:solidFill>
                  <a:schemeClr val="bg1"/>
                </a:solidFill>
              </a:rPr>
              <a:t>)</a:t>
            </a:r>
            <a:endParaRPr lang="en-US" sz="2800" kern="0" dirty="0">
              <a:solidFill>
                <a:schemeClr val="bg1"/>
              </a:solidFill>
            </a:endParaRPr>
          </a:p>
        </p:txBody>
      </p:sp>
      <p:sp>
        <p:nvSpPr>
          <p:cNvPr id="7" name="Rectangle 6" hidden="1"/>
          <p:cNvSpPr>
            <a:spLocks/>
          </p:cNvSpPr>
          <p:nvPr>
            <p:custDataLst>
              <p:tags r:id="rId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8"/>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9"/>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28</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10"/>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hidden="1"/>
          <p:cNvSpPr txBox="1"/>
          <p:nvPr>
            <p:custDataLst>
              <p:tags r:id="rId11"/>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pic>
        <p:nvPicPr>
          <p:cNvPr id="18" name="Picture 17"/>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28594" y="5623853"/>
            <a:ext cx="1104258" cy="213236"/>
          </a:xfrm>
          <a:prstGeom prst="rect">
            <a:avLst/>
          </a:prstGeom>
        </p:spPr>
      </p:pic>
      <p:pic>
        <p:nvPicPr>
          <p:cNvPr id="19" name="Picture 18"/>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4918175" y="5527694"/>
            <a:ext cx="1109934" cy="405553"/>
          </a:xfrm>
          <a:prstGeom prst="rect">
            <a:avLst/>
          </a:prstGeom>
          <a:noFill/>
          <a:ln>
            <a:noFill/>
          </a:ln>
        </p:spPr>
      </p:pic>
      <p:grpSp>
        <p:nvGrpSpPr>
          <p:cNvPr id="22" name="Group 21">
            <a:extLst>
              <a:ext uri="{FF2B5EF4-FFF2-40B4-BE49-F238E27FC236}">
                <a16:creationId xmlns:a16="http://schemas.microsoft.com/office/drawing/2014/main" id="{61A0321A-48D9-7341-BCCE-C791CAD001C6}"/>
              </a:ext>
            </a:extLst>
          </p:cNvPr>
          <p:cNvGrpSpPr/>
          <p:nvPr/>
        </p:nvGrpSpPr>
        <p:grpSpPr>
          <a:xfrm>
            <a:off x="7312095" y="1534249"/>
            <a:ext cx="3096000" cy="3279050"/>
            <a:chOff x="7312095" y="1534249"/>
            <a:chExt cx="3096000" cy="3279050"/>
          </a:xfrm>
        </p:grpSpPr>
        <p:sp>
          <p:nvSpPr>
            <p:cNvPr id="14" name="Rechteck 14___"/>
            <p:cNvSpPr/>
            <p:nvPr>
              <p:custDataLst>
                <p:tags r:id="rId22"/>
              </p:custDataLst>
            </p:nvPr>
          </p:nvSpPr>
          <p:spPr>
            <a:xfrm>
              <a:off x="7312095" y="1534249"/>
              <a:ext cx="3096000" cy="575757"/>
            </a:xfrm>
            <a:prstGeom prst="rect">
              <a:avLst/>
            </a:prstGeom>
            <a:solidFill>
              <a:srgbClr val="0E78C5"/>
            </a:solidFill>
          </p:spPr>
          <p:txBody>
            <a:bodyPr wrap="square" lIns="180000" tIns="180000" rIns="180000" bIns="180000" rtlCol="0" anchor="t">
              <a:noAutofit/>
            </a:bodyPr>
            <a:lstStyle/>
            <a:p>
              <a:r>
                <a:rPr lang="en-US" sz="1600" b="1" dirty="0">
                  <a:solidFill>
                    <a:schemeClr val="bg1"/>
                  </a:solidFill>
                  <a:latin typeface="Bosch Office Sans"/>
                  <a:cs typeface="Bosch Office Sans"/>
                </a:rPr>
                <a:t>HOW?</a:t>
              </a:r>
            </a:p>
          </p:txBody>
        </p:sp>
        <p:sp>
          <p:nvSpPr>
            <p:cNvPr id="15" name="Inhaltsplatzhalter 20_"/>
            <p:cNvSpPr txBox="1">
              <a:spLocks/>
            </p:cNvSpPr>
            <p:nvPr>
              <p:custDataLst>
                <p:tags r:id="rId23"/>
              </p:custDataLst>
            </p:nvPr>
          </p:nvSpPr>
          <p:spPr>
            <a:xfrm>
              <a:off x="7312096" y="2103526"/>
              <a:ext cx="3092379" cy="2709773"/>
            </a:xfrm>
            <a:prstGeom prst="rect">
              <a:avLst/>
            </a:prstGeom>
            <a:solidFill>
              <a:schemeClr val="bg1"/>
            </a:solidFill>
            <a:extLst>
              <a:ext uri="{53640926-AAD7-44D8-BBD7-CCE9431645EC}">
                <a14:shadowObscured xmlns:a14="http://schemas.microsoft.com/office/drawing/2010/main"/>
              </a:ext>
            </a:extLst>
          </p:spPr>
          <p:txBody>
            <a:bodyPr lIns="180000" tIns="180000" rIns="180000" bIns="180000">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ct val="110000"/>
                </a:lnSpc>
                <a:spcBef>
                  <a:spcPts val="0"/>
                </a:spcBef>
                <a:defRPr/>
              </a:pPr>
              <a:r>
                <a:rPr lang="en-US" altLang="en-US" sz="1400" kern="0" dirty="0">
                  <a:solidFill>
                    <a:srgbClr val="0E78C5"/>
                  </a:solidFill>
                  <a:latin typeface="Bosch Office Sans" charset="0"/>
                  <a:cs typeface="Arial" charset="0"/>
                </a:rPr>
                <a:t>CHAVE</a:t>
              </a:r>
              <a:r>
                <a:rPr lang="en-US" altLang="en-US" sz="1400" kern="0" baseline="30000" dirty="0">
                  <a:solidFill>
                    <a:srgbClr val="0E78C5"/>
                  </a:solidFill>
                  <a:latin typeface="Bosch Office Sans" charset="0"/>
                  <a:cs typeface="Arial" charset="0"/>
                </a:rPr>
                <a:t>TM</a:t>
              </a:r>
              <a:r>
                <a:rPr lang="en-US" altLang="en-US" sz="1400" kern="0" dirty="0">
                  <a:solidFill>
                    <a:srgbClr val="0E78C5"/>
                  </a:solidFill>
                  <a:latin typeface="Bosch Office Sans" charset="0"/>
                  <a:cs typeface="Arial" charset="0"/>
                </a:rPr>
                <a:t> developed by Bosch, </a:t>
              </a:r>
              <a:r>
                <a:rPr lang="en-US" altLang="en-US" sz="1400" kern="0" dirty="0" err="1">
                  <a:solidFill>
                    <a:srgbClr val="0E78C5"/>
                  </a:solidFill>
                  <a:latin typeface="Bosch Office Sans" charset="0"/>
                  <a:cs typeface="Arial" charset="0"/>
                </a:rPr>
                <a:t>Genetec</a:t>
              </a:r>
              <a:r>
                <a:rPr lang="en-US" altLang="en-US" sz="1400" kern="0" dirty="0">
                  <a:solidFill>
                    <a:srgbClr val="0E78C5"/>
                  </a:solidFill>
                  <a:latin typeface="Bosch Office Sans" charset="0"/>
                  <a:cs typeface="Arial" charset="0"/>
                </a:rPr>
                <a:t> and </a:t>
              </a:r>
              <a:r>
                <a:rPr lang="en-US" altLang="en-US" sz="1400" kern="0" dirty="0" err="1">
                  <a:solidFill>
                    <a:srgbClr val="0E78C5"/>
                  </a:solidFill>
                  <a:latin typeface="Bosch Office Sans" charset="0"/>
                  <a:cs typeface="Arial" charset="0"/>
                </a:rPr>
                <a:t>SecureXperts</a:t>
              </a:r>
              <a:endParaRPr lang="en-US" altLang="en-US" sz="1400" kern="0" dirty="0">
                <a:solidFill>
                  <a:srgbClr val="0E78C5"/>
                </a:solidFill>
                <a:latin typeface="Bosch Office Sans" charset="0"/>
                <a:cs typeface="Arial" charset="0"/>
              </a:endParaRPr>
            </a:p>
          </p:txBody>
        </p:sp>
      </p:grpSp>
      <p:grpSp>
        <p:nvGrpSpPr>
          <p:cNvPr id="2" name="Group 1">
            <a:extLst>
              <a:ext uri="{FF2B5EF4-FFF2-40B4-BE49-F238E27FC236}">
                <a16:creationId xmlns:a16="http://schemas.microsoft.com/office/drawing/2014/main" id="{07AF5000-DB70-5849-BB63-52DB1834F1FE}"/>
              </a:ext>
            </a:extLst>
          </p:cNvPr>
          <p:cNvGrpSpPr/>
          <p:nvPr/>
        </p:nvGrpSpPr>
        <p:grpSpPr>
          <a:xfrm>
            <a:off x="548293" y="1547860"/>
            <a:ext cx="3096000" cy="3265440"/>
            <a:chOff x="548293" y="1547860"/>
            <a:chExt cx="3096000" cy="3265440"/>
          </a:xfrm>
        </p:grpSpPr>
        <p:sp>
          <p:nvSpPr>
            <p:cNvPr id="13" name="Inhaltsplatzhalter 21"/>
            <p:cNvSpPr txBox="1">
              <a:spLocks/>
            </p:cNvSpPr>
            <p:nvPr>
              <p:custDataLst>
                <p:tags r:id="rId19"/>
              </p:custDataLst>
            </p:nvPr>
          </p:nvSpPr>
          <p:spPr>
            <a:xfrm>
              <a:off x="548293" y="2117138"/>
              <a:ext cx="3096000" cy="2696162"/>
            </a:xfrm>
            <a:prstGeom prst="rect">
              <a:avLst/>
            </a:prstGeom>
            <a:solidFill>
              <a:schemeClr val="bg1"/>
            </a:solidFill>
            <a:extLst>
              <a:ext uri="{53640926-AAD7-44D8-BBD7-CCE9431645EC}">
                <a14:shadowObscured xmlns:a14="http://schemas.microsoft.com/office/drawing/2010/main"/>
              </a:ext>
            </a:extLst>
          </p:spPr>
          <p:txBody>
            <a:bodyPr lIns="180000" tIns="180000" rIns="180000" bIns="180000">
              <a:noAutofit/>
            </a:bodyPr>
            <a:lstStyle>
              <a:defPPr>
                <a:defRPr lang="en-US"/>
              </a:defPPr>
              <a:lvl1pPr marL="87313" indent="-87313" fontAlgn="base">
                <a:lnSpc>
                  <a:spcPts val="2300"/>
                </a:lnSpc>
                <a:spcBef>
                  <a:spcPts val="0"/>
                </a:spcBef>
                <a:spcAft>
                  <a:spcPct val="0"/>
                </a:spcAft>
                <a:buSzPct val="100000"/>
                <a:buChar char="-"/>
                <a:defRPr sz="1400" kern="0">
                  <a:solidFill>
                    <a:schemeClr val="accent5"/>
                  </a:solidFill>
                  <a:latin typeface="Bosch Office Sans" charset="0"/>
                  <a:ea typeface="Arial" charset="0"/>
                  <a:cs typeface="Arial" charset="0"/>
                </a:defRPr>
              </a:lvl1pPr>
              <a:lvl2pPr marL="466725" indent="-466725" eaLnBrk="0" fontAlgn="base" hangingPunct="0">
                <a:lnSpc>
                  <a:spcPts val="2000"/>
                </a:lnSpc>
                <a:spcBef>
                  <a:spcPts val="500"/>
                </a:spcBef>
                <a:spcAft>
                  <a:spcPct val="0"/>
                </a:spcAft>
                <a:buSzPct val="100000"/>
                <a:defRPr sz="1600">
                  <a:latin typeface="Bosch Office Sans" panose="020B0604020202020204" pitchFamily="34" charset="0"/>
                  <a:ea typeface="Arial" charset="0"/>
                  <a:cs typeface="Arial" pitchFamily="34" charset="0"/>
                </a:defRPr>
              </a:lvl2pPr>
              <a:lvl3pPr marL="647700" indent="-647700" eaLnBrk="0" fontAlgn="base" hangingPunct="0">
                <a:lnSpc>
                  <a:spcPts val="1700"/>
                </a:lnSpc>
                <a:spcBef>
                  <a:spcPts val="500"/>
                </a:spcBef>
                <a:spcAft>
                  <a:spcPct val="0"/>
                </a:spcAft>
                <a:buSzPct val="100000"/>
                <a:defRPr sz="1400">
                  <a:latin typeface="Bosch Office Sans" panose="020B0604020202020204" pitchFamily="34" charset="0"/>
                  <a:ea typeface="Arial" charset="0"/>
                  <a:cs typeface="Arial" pitchFamily="34" charset="0"/>
                </a:defRPr>
              </a:lvl3pPr>
              <a:lvl4pPr marL="863600" indent="-863600" eaLnBrk="0" fontAlgn="base" hangingPunct="0">
                <a:lnSpc>
                  <a:spcPts val="1600"/>
                </a:lnSpc>
                <a:spcBef>
                  <a:spcPts val="500"/>
                </a:spcBef>
                <a:spcAft>
                  <a:spcPct val="0"/>
                </a:spcAft>
                <a:buSzPct val="100000"/>
                <a:defRPr sz="1300">
                  <a:latin typeface="Bosch Office Sans" panose="020B0604020202020204" pitchFamily="34" charset="0"/>
                  <a:ea typeface="Arial" charset="0"/>
                  <a:cs typeface="Arial" pitchFamily="34" charset="0"/>
                </a:defRPr>
              </a:lvl4pPr>
              <a:lvl5pPr marL="863600" indent="-863600" eaLnBrk="0" fontAlgn="base" hangingPunct="0">
                <a:lnSpc>
                  <a:spcPts val="1600"/>
                </a:lnSpc>
                <a:spcBef>
                  <a:spcPts val="500"/>
                </a:spcBef>
                <a:spcAft>
                  <a:spcPct val="0"/>
                </a:spcAft>
                <a:buSzPct val="100000"/>
                <a:defRPr sz="1300">
                  <a:latin typeface="Bosch Office Sans" panose="020B0604020202020204" pitchFamily="34" charset="0"/>
                  <a:ea typeface="Arial" charset="0"/>
                  <a:cs typeface="Arial" pitchFamily="34" charset="0"/>
                </a:defRPr>
              </a:lvl5pPr>
              <a:lvl6pPr marL="863600" indent="-863600" fontAlgn="base">
                <a:lnSpc>
                  <a:spcPts val="1600"/>
                </a:lnSpc>
                <a:spcBef>
                  <a:spcPts val="500"/>
                </a:spcBef>
                <a:spcAft>
                  <a:spcPct val="0"/>
                </a:spcAft>
                <a:buClrTx/>
                <a:buSzPct val="100000"/>
                <a:buFontTx/>
                <a:buNone/>
                <a:defRPr sz="1300" b="0" i="0" u="none">
                  <a:latin typeface="Bosch Office Sans" panose="020B0604020202020204" pitchFamily="34" charset="0"/>
                  <a:cs typeface="Arial" pitchFamily="34" charset="0"/>
                </a:defRPr>
              </a:lvl6pPr>
              <a:lvl7pPr marL="863600" indent="-863600" fontAlgn="base">
                <a:lnSpc>
                  <a:spcPts val="1600"/>
                </a:lnSpc>
                <a:spcBef>
                  <a:spcPts val="500"/>
                </a:spcBef>
                <a:spcAft>
                  <a:spcPct val="0"/>
                </a:spcAft>
                <a:buClrTx/>
                <a:buSzPct val="100000"/>
                <a:buFontTx/>
                <a:buNone/>
                <a:defRPr sz="1300" b="0" i="0" u="none">
                  <a:latin typeface="Bosch Office Sans" panose="020B0604020202020204" pitchFamily="34" charset="0"/>
                  <a:cs typeface="Arial" pitchFamily="34" charset="0"/>
                </a:defRPr>
              </a:lvl7pPr>
              <a:lvl8pPr marL="863600" indent="-863600" fontAlgn="base">
                <a:lnSpc>
                  <a:spcPts val="1600"/>
                </a:lnSpc>
                <a:spcBef>
                  <a:spcPts val="500"/>
                </a:spcBef>
                <a:spcAft>
                  <a:spcPct val="0"/>
                </a:spcAft>
                <a:buClrTx/>
                <a:buSzPct val="100000"/>
                <a:buFontTx/>
                <a:buNone/>
                <a:defRPr sz="1300" b="0" i="0" u="none">
                  <a:latin typeface="Bosch Office Sans" panose="020B0604020202020204" pitchFamily="34" charset="0"/>
                  <a:cs typeface="Arial" pitchFamily="34" charset="0"/>
                </a:defRPr>
              </a:lvl8pPr>
              <a:lvl9pPr marL="863600" indent="-863600" fontAlgn="base">
                <a:lnSpc>
                  <a:spcPts val="1600"/>
                </a:lnSpc>
                <a:spcBef>
                  <a:spcPts val="500"/>
                </a:spcBef>
                <a:spcAft>
                  <a:spcPct val="0"/>
                </a:spcAft>
                <a:buClrTx/>
                <a:buSzPct val="100000"/>
                <a:buFontTx/>
                <a:buNone/>
                <a:defRPr sz="1300" b="0" i="0" u="none">
                  <a:latin typeface="Bosch Office Sans" panose="020B0604020202020204" pitchFamily="34" charset="0"/>
                  <a:cs typeface="Arial" pitchFamily="34" charset="0"/>
                </a:defRPr>
              </a:lvl9pPr>
            </a:lstStyle>
            <a:p>
              <a:pPr>
                <a:lnSpc>
                  <a:spcPct val="110000"/>
                </a:lnSpc>
                <a:buFont typeface="Wingdings 3" panose="05040102010807070707" pitchFamily="18" charset="2"/>
                <a:buChar char=""/>
              </a:pPr>
              <a:r>
                <a:rPr lang="en-US" altLang="en-US" dirty="0">
                  <a:solidFill>
                    <a:srgbClr val="005691"/>
                  </a:solidFill>
                </a:rPr>
                <a:t>Government</a:t>
              </a:r>
            </a:p>
            <a:p>
              <a:pPr>
                <a:lnSpc>
                  <a:spcPct val="110000"/>
                </a:lnSpc>
                <a:buFont typeface="Wingdings 3" panose="05040102010807070707" pitchFamily="18" charset="2"/>
                <a:buChar char=""/>
              </a:pPr>
              <a:r>
                <a:rPr lang="en-US" altLang="en-US" dirty="0">
                  <a:solidFill>
                    <a:srgbClr val="005691"/>
                  </a:solidFill>
                </a:rPr>
                <a:t>Critical infra structure</a:t>
              </a:r>
            </a:p>
            <a:p>
              <a:pPr>
                <a:lnSpc>
                  <a:spcPct val="110000"/>
                </a:lnSpc>
                <a:buFont typeface="Wingdings 3" panose="05040102010807070707" pitchFamily="18" charset="2"/>
                <a:buChar char=""/>
              </a:pPr>
              <a:r>
                <a:rPr lang="en-US" altLang="en-US" dirty="0">
                  <a:solidFill>
                    <a:srgbClr val="005691"/>
                  </a:solidFill>
                </a:rPr>
                <a:t>Regulated industries</a:t>
              </a:r>
            </a:p>
            <a:p>
              <a:pPr marL="0" indent="0">
                <a:lnSpc>
                  <a:spcPct val="110000"/>
                </a:lnSpc>
                <a:buNone/>
              </a:pPr>
              <a:r>
                <a:rPr lang="en-US" altLang="en-US" dirty="0">
                  <a:solidFill>
                    <a:srgbClr val="005691"/>
                  </a:solidFill>
                </a:rPr>
                <a:t>(e.g. defense, medical, finance)</a:t>
              </a:r>
            </a:p>
          </p:txBody>
        </p:sp>
        <p:sp>
          <p:nvSpPr>
            <p:cNvPr id="16" name="Rechteck 14_"/>
            <p:cNvSpPr/>
            <p:nvPr>
              <p:custDataLst>
                <p:tags r:id="rId20"/>
              </p:custDataLst>
            </p:nvPr>
          </p:nvSpPr>
          <p:spPr>
            <a:xfrm>
              <a:off x="548293" y="1547860"/>
              <a:ext cx="3096000" cy="576581"/>
            </a:xfrm>
            <a:prstGeom prst="rect">
              <a:avLst/>
            </a:prstGeom>
            <a:solidFill>
              <a:srgbClr val="005691"/>
            </a:solidFill>
          </p:spPr>
          <p:txBody>
            <a:bodyPr wrap="square" lIns="180000" tIns="180000" rIns="180000" bIns="180000" rtlCol="0" anchor="t">
              <a:noAutofit/>
            </a:bodyPr>
            <a:lstStyle/>
            <a:p>
              <a:r>
                <a:rPr lang="en-US" sz="1600" b="1" dirty="0">
                  <a:solidFill>
                    <a:schemeClr val="bg1"/>
                  </a:solidFill>
                  <a:latin typeface="Bosch Office Sans"/>
                  <a:cs typeface="Bosch Office Sans"/>
                </a:rPr>
                <a:t>FOR WHO?</a:t>
              </a:r>
            </a:p>
          </p:txBody>
        </p:sp>
        <p:pic>
          <p:nvPicPr>
            <p:cNvPr id="24" name="Picture 23">
              <a:extLst>
                <a:ext uri="{FF2B5EF4-FFF2-40B4-BE49-F238E27FC236}">
                  <a16:creationId xmlns:a16="http://schemas.microsoft.com/office/drawing/2014/main" id="{B4BEB5E6-C0B1-7745-B6AA-37DFF73D16D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6034" y="4108994"/>
              <a:ext cx="567959" cy="511163"/>
            </a:xfrm>
            <a:prstGeom prst="rect">
              <a:avLst/>
            </a:prstGeom>
          </p:spPr>
        </p:pic>
        <p:pic>
          <p:nvPicPr>
            <p:cNvPr id="30" name="Picture 29">
              <a:extLst>
                <a:ext uri="{FF2B5EF4-FFF2-40B4-BE49-F238E27FC236}">
                  <a16:creationId xmlns:a16="http://schemas.microsoft.com/office/drawing/2014/main" id="{27DB1C93-C080-4A44-B254-F27191D6855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614086" y="4108994"/>
              <a:ext cx="511163" cy="511163"/>
            </a:xfrm>
            <a:prstGeom prst="rect">
              <a:avLst/>
            </a:prstGeom>
          </p:spPr>
        </p:pic>
        <p:pic>
          <p:nvPicPr>
            <p:cNvPr id="35" name="Picture 34">
              <a:extLst>
                <a:ext uri="{FF2B5EF4-FFF2-40B4-BE49-F238E27FC236}">
                  <a16:creationId xmlns:a16="http://schemas.microsoft.com/office/drawing/2014/main" id="{F482A530-EECF-3F40-A905-288B7AF00915}"/>
                </a:ext>
              </a:extLst>
            </p:cNvPr>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2397307" y="4110680"/>
              <a:ext cx="496741" cy="509478"/>
            </a:xfrm>
            <a:prstGeom prst="rect">
              <a:avLst/>
            </a:prstGeom>
          </p:spPr>
        </p:pic>
      </p:grpSp>
      <p:grpSp>
        <p:nvGrpSpPr>
          <p:cNvPr id="25" name="Group 24">
            <a:extLst>
              <a:ext uri="{FF2B5EF4-FFF2-40B4-BE49-F238E27FC236}">
                <a16:creationId xmlns:a16="http://schemas.microsoft.com/office/drawing/2014/main" id="{192F5C29-2EEA-0E44-AD98-97F23B4672FF}"/>
              </a:ext>
            </a:extLst>
          </p:cNvPr>
          <p:cNvGrpSpPr/>
          <p:nvPr/>
        </p:nvGrpSpPr>
        <p:grpSpPr>
          <a:xfrm>
            <a:off x="3925142" y="1534249"/>
            <a:ext cx="3098050" cy="3522208"/>
            <a:chOff x="3925142" y="1534249"/>
            <a:chExt cx="3098050" cy="3522208"/>
          </a:xfrm>
        </p:grpSpPr>
        <p:sp>
          <p:nvSpPr>
            <p:cNvPr id="23" name="TextBox 22"/>
            <p:cNvSpPr txBox="1"/>
            <p:nvPr>
              <p:custDataLst>
                <p:tags r:id="rId14"/>
              </p:custDataLst>
            </p:nvPr>
          </p:nvSpPr>
          <p:spPr>
            <a:xfrm>
              <a:off x="3955176" y="4807075"/>
              <a:ext cx="3046037" cy="249382"/>
            </a:xfrm>
            <a:prstGeom prst="rect">
              <a:avLst/>
            </a:prstGeom>
            <a:solidFill>
              <a:scrgbClr r="0" g="0" b="0">
                <a:alpha val="0"/>
              </a:scrgbClr>
            </a:solid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en-US" sz="1100" b="0" i="0" u="none" strike="noStrike" kern="0" cap="none" spc="0" normalizeH="0" baseline="0" noProof="0" dirty="0">
                  <a:ln>
                    <a:noFill/>
                  </a:ln>
                  <a:solidFill>
                    <a:schemeClr val="bg1"/>
                  </a:solidFill>
                  <a:effectLst/>
                  <a:uLnTx/>
                  <a:uFillTx/>
                </a:rPr>
                <a:t>*National</a:t>
              </a:r>
              <a:r>
                <a:rPr kumimoji="0" lang="en-US" sz="1100" b="0" i="0" u="none" strike="noStrike" kern="0" cap="none" spc="0" normalizeH="0" noProof="0" dirty="0">
                  <a:ln>
                    <a:noFill/>
                  </a:ln>
                  <a:solidFill>
                    <a:schemeClr val="bg1"/>
                  </a:solidFill>
                  <a:effectLst/>
                  <a:uLnTx/>
                  <a:uFillTx/>
                </a:rPr>
                <a:t> Institute of Standards and Technology</a:t>
              </a:r>
              <a:endParaRPr kumimoji="0" lang="en-US" sz="1100" b="0" i="0" u="none" strike="noStrike" kern="0" cap="none" spc="0" normalizeH="0" baseline="0" noProof="0" dirty="0">
                <a:ln>
                  <a:noFill/>
                </a:ln>
                <a:solidFill>
                  <a:schemeClr val="bg1"/>
                </a:solidFill>
                <a:effectLst/>
                <a:uLnTx/>
                <a:uFillTx/>
              </a:endParaRPr>
            </a:p>
          </p:txBody>
        </p:sp>
        <p:grpSp>
          <p:nvGrpSpPr>
            <p:cNvPr id="21" name="Group 20">
              <a:extLst>
                <a:ext uri="{FF2B5EF4-FFF2-40B4-BE49-F238E27FC236}">
                  <a16:creationId xmlns:a16="http://schemas.microsoft.com/office/drawing/2014/main" id="{19FFB8C5-C38A-8741-AC3D-62ECF5DF5E56}"/>
                </a:ext>
              </a:extLst>
            </p:cNvPr>
            <p:cNvGrpSpPr/>
            <p:nvPr/>
          </p:nvGrpSpPr>
          <p:grpSpPr>
            <a:xfrm>
              <a:off x="3925142" y="1534249"/>
              <a:ext cx="3098050" cy="3279051"/>
              <a:chOff x="3925142" y="1534249"/>
              <a:chExt cx="3098050" cy="3279051"/>
            </a:xfrm>
          </p:grpSpPr>
          <p:sp>
            <p:nvSpPr>
              <p:cNvPr id="11" name="Rechteck 14__"/>
              <p:cNvSpPr/>
              <p:nvPr>
                <p:custDataLst>
                  <p:tags r:id="rId15"/>
                </p:custDataLst>
              </p:nvPr>
            </p:nvSpPr>
            <p:spPr>
              <a:xfrm>
                <a:off x="3927192" y="1534249"/>
                <a:ext cx="3096000" cy="576581"/>
              </a:xfrm>
              <a:prstGeom prst="rect">
                <a:avLst/>
              </a:prstGeom>
              <a:solidFill>
                <a:srgbClr val="00A8B0"/>
              </a:solidFill>
            </p:spPr>
            <p:txBody>
              <a:bodyPr wrap="square" lIns="180000" tIns="180000" rIns="180000" bIns="180000" rtlCol="0" anchor="t">
                <a:noAutofit/>
              </a:bodyPr>
              <a:lstStyle/>
              <a:p>
                <a:r>
                  <a:rPr lang="en-US" sz="1600" b="1" dirty="0">
                    <a:solidFill>
                      <a:schemeClr val="bg1"/>
                    </a:solidFill>
                    <a:latin typeface="Bosch Office Sans"/>
                    <a:cs typeface="Bosch Office Sans"/>
                  </a:rPr>
                  <a:t>REQUIRING</a:t>
                </a:r>
              </a:p>
            </p:txBody>
          </p:sp>
          <p:sp>
            <p:nvSpPr>
              <p:cNvPr id="12" name="Inhaltsplatzhalter 20"/>
              <p:cNvSpPr txBox="1">
                <a:spLocks/>
              </p:cNvSpPr>
              <p:nvPr>
                <p:custDataLst>
                  <p:tags r:id="rId16"/>
                </p:custDataLst>
              </p:nvPr>
            </p:nvSpPr>
            <p:spPr>
              <a:xfrm>
                <a:off x="3925142" y="2103528"/>
                <a:ext cx="3096000" cy="2709772"/>
              </a:xfrm>
              <a:prstGeom prst="rect">
                <a:avLst/>
              </a:prstGeom>
              <a:solidFill>
                <a:schemeClr val="bg1"/>
              </a:solidFill>
              <a:extLst>
                <a:ext uri="{53640926-AAD7-44D8-BBD7-CCE9431645EC}">
                  <a14:shadowObscured xmlns:a14="http://schemas.microsoft.com/office/drawing/2010/main"/>
                </a:ext>
              </a:extLst>
            </p:spPr>
            <p:txBody>
              <a:bodyPr lIns="180000" tIns="180000" rIns="180000" bIns="180000">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ct val="110000"/>
                  </a:lnSpc>
                  <a:spcBef>
                    <a:spcPts val="0"/>
                  </a:spcBef>
                  <a:defRPr/>
                </a:pPr>
                <a:r>
                  <a:rPr lang="en-US" altLang="en-US" sz="1400" kern="0" dirty="0">
                    <a:solidFill>
                      <a:srgbClr val="00A8B0"/>
                    </a:solidFill>
                    <a:latin typeface="Bosch Office Sans" charset="0"/>
                    <a:cs typeface="Arial" charset="0"/>
                  </a:rPr>
                  <a:t>To meet NIST* and the U.S. Department of Homeland Security regulations:</a:t>
                </a:r>
              </a:p>
              <a:p>
                <a:pPr marL="285750" indent="-285750" eaLnBrk="1" hangingPunct="1">
                  <a:lnSpc>
                    <a:spcPct val="110000"/>
                  </a:lnSpc>
                  <a:spcBef>
                    <a:spcPts val="0"/>
                  </a:spcBef>
                  <a:buFont typeface="Wingdings 3" panose="05040102010807070707" pitchFamily="18" charset="2"/>
                  <a:buChar char=""/>
                  <a:defRPr/>
                </a:pPr>
                <a:r>
                  <a:rPr lang="en-US" altLang="en-US" sz="1400" kern="0" dirty="0">
                    <a:solidFill>
                      <a:srgbClr val="00A8B0"/>
                    </a:solidFill>
                    <a:latin typeface="Bosch Office Sans" charset="0"/>
                    <a:cs typeface="Arial" charset="0"/>
                  </a:rPr>
                  <a:t>Authentication via smart cards</a:t>
                </a:r>
              </a:p>
              <a:p>
                <a:pPr marL="285750" indent="-285750" eaLnBrk="1" hangingPunct="1">
                  <a:lnSpc>
                    <a:spcPct val="110000"/>
                  </a:lnSpc>
                  <a:spcBef>
                    <a:spcPts val="0"/>
                  </a:spcBef>
                  <a:buFont typeface="Wingdings 3" panose="05040102010807070707" pitchFamily="18" charset="2"/>
                  <a:buChar char=""/>
                  <a:defRPr/>
                </a:pPr>
                <a:r>
                  <a:rPr lang="en-US" altLang="en-US" sz="1400" kern="0" dirty="0">
                    <a:solidFill>
                      <a:srgbClr val="00A8B0"/>
                    </a:solidFill>
                    <a:latin typeface="Bosch Office Sans" charset="0"/>
                    <a:cs typeface="Arial" charset="0"/>
                  </a:rPr>
                  <a:t>Multi-factor authentication</a:t>
                </a:r>
              </a:p>
              <a:p>
                <a:pPr marL="285750" indent="-285750" eaLnBrk="1" hangingPunct="1">
                  <a:lnSpc>
                    <a:spcPct val="110000"/>
                  </a:lnSpc>
                  <a:spcBef>
                    <a:spcPts val="0"/>
                  </a:spcBef>
                  <a:buFont typeface="Wingdings 3" panose="05040102010807070707" pitchFamily="18" charset="2"/>
                  <a:buChar char=""/>
                  <a:defRPr/>
                </a:pPr>
                <a:r>
                  <a:rPr lang="en-US" altLang="en-US" sz="1400" kern="0" dirty="0">
                    <a:solidFill>
                      <a:srgbClr val="00A8B0"/>
                    </a:solidFill>
                    <a:latin typeface="Bosch Office Sans" charset="0"/>
                    <a:cs typeface="Arial" charset="0"/>
                  </a:rPr>
                  <a:t>Public Key Infrastructure (PKI)</a:t>
                </a:r>
              </a:p>
              <a:p>
                <a:pPr marL="285750" indent="-285750" eaLnBrk="1" hangingPunct="1">
                  <a:lnSpc>
                    <a:spcPct val="110000"/>
                  </a:lnSpc>
                  <a:spcBef>
                    <a:spcPts val="0"/>
                  </a:spcBef>
                  <a:buFont typeface="Wingdings 3" panose="05040102010807070707" pitchFamily="18" charset="2"/>
                  <a:buChar char=""/>
                  <a:defRPr/>
                </a:pPr>
                <a:r>
                  <a:rPr lang="en-US" altLang="en-US" sz="1400" kern="0" dirty="0">
                    <a:solidFill>
                      <a:srgbClr val="00A8B0"/>
                    </a:solidFill>
                    <a:latin typeface="Bosch Office Sans" charset="0"/>
                    <a:cs typeface="Arial" charset="0"/>
                  </a:rPr>
                  <a:t>End-to-end data encryption</a:t>
                </a:r>
              </a:p>
            </p:txBody>
          </p:sp>
          <p:pic>
            <p:nvPicPr>
              <p:cNvPr id="27" name="Picture 26">
                <a:extLst>
                  <a:ext uri="{FF2B5EF4-FFF2-40B4-BE49-F238E27FC236}">
                    <a16:creationId xmlns:a16="http://schemas.microsoft.com/office/drawing/2014/main" id="{24858BA0-9B51-0D4C-87B2-898CC509B320}"/>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167377" y="4094191"/>
                <a:ext cx="455098" cy="523363"/>
              </a:xfrm>
              <a:prstGeom prst="rect">
                <a:avLst/>
              </a:prstGeom>
            </p:spPr>
          </p:pic>
          <p:pic>
            <p:nvPicPr>
              <p:cNvPr id="37" name="Picture 36">
                <a:extLst>
                  <a:ext uri="{FF2B5EF4-FFF2-40B4-BE49-F238E27FC236}">
                    <a16:creationId xmlns:a16="http://schemas.microsoft.com/office/drawing/2014/main" id="{50235188-22E5-4443-AE15-68F57EB729DE}"/>
                  </a:ext>
                </a:extLst>
              </p:cNvPr>
              <p:cNvPicPr>
                <a:picLocks noChangeAspect="1"/>
              </p:cNvPicPr>
              <p:nvPr>
                <p:custDataLst>
                  <p:tags r:id="rId17"/>
                </p:custDataLst>
              </p:nvPr>
            </p:nvPicPr>
            <p:blipFill>
              <a:blip r:embed="rId36" cstate="print">
                <a:extLst>
                  <a:ext uri="{28A0092B-C50C-407E-A947-70E740481C1C}">
                    <a14:useLocalDpi xmlns:a14="http://schemas.microsoft.com/office/drawing/2010/main" val="0"/>
                  </a:ext>
                </a:extLst>
              </a:blip>
              <a:stretch>
                <a:fillRect/>
              </a:stretch>
            </p:blipFill>
            <p:spPr>
              <a:xfrm>
                <a:off x="4882015" y="4110680"/>
                <a:ext cx="433056" cy="509478"/>
              </a:xfrm>
              <a:prstGeom prst="rect">
                <a:avLst/>
              </a:prstGeom>
            </p:spPr>
          </p:pic>
          <p:pic>
            <p:nvPicPr>
              <p:cNvPr id="38" name="Picture 37">
                <a:extLst>
                  <a:ext uri="{FF2B5EF4-FFF2-40B4-BE49-F238E27FC236}">
                    <a16:creationId xmlns:a16="http://schemas.microsoft.com/office/drawing/2014/main" id="{71A40B93-44B1-7D4E-80C1-678BB30490EF}"/>
                  </a:ext>
                </a:extLst>
              </p:cNvPr>
              <p:cNvPicPr>
                <a:picLocks noChangeAspect="1"/>
              </p:cNvPicPr>
              <p:nvPr>
                <p:custDataLst>
                  <p:tags r:id="rId18"/>
                </p:custDataLst>
              </p:nvPr>
            </p:nvPicPr>
            <p:blipFill>
              <a:blip r:embed="rId37" cstate="print">
                <a:extLst>
                  <a:ext uri="{28A0092B-C50C-407E-A947-70E740481C1C}">
                    <a14:useLocalDpi xmlns:a14="http://schemas.microsoft.com/office/drawing/2010/main" val="0"/>
                  </a:ext>
                </a:extLst>
              </a:blip>
              <a:stretch>
                <a:fillRect/>
              </a:stretch>
            </p:blipFill>
            <p:spPr>
              <a:xfrm>
                <a:off x="5612619" y="4116147"/>
                <a:ext cx="456387" cy="504011"/>
              </a:xfrm>
              <a:prstGeom prst="rect">
                <a:avLst/>
              </a:prstGeom>
            </p:spPr>
          </p:pic>
        </p:grpSp>
      </p:grpSp>
    </p:spTree>
    <p:custDataLst>
      <p:tags r:id="rId1"/>
    </p:custDataLst>
    <p:extLst>
      <p:ext uri="{BB962C8B-B14F-4D97-AF65-F5344CB8AC3E}">
        <p14:creationId xmlns:p14="http://schemas.microsoft.com/office/powerpoint/2010/main" val="9400249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CB06F1D-3D00-3445-A121-1D464D848CAA}"/>
              </a:ext>
            </a:extLst>
          </p:cNvPr>
          <p:cNvPicPr>
            <a:picLocks noChangeAspect="1"/>
          </p:cNvPicPr>
          <p:nvPr>
            <p:custDataLst>
              <p:tags r:id="rId2"/>
            </p:custDataLst>
          </p:nvPr>
        </p:nvPicPr>
        <p:blipFill>
          <a:blip r:embed="rId51">
            <a:extLst>
              <a:ext uri="{BEBA8EAE-BF5A-486C-A8C5-ECC9F3942E4B}">
                <a14:imgProps xmlns:a14="http://schemas.microsoft.com/office/drawing/2010/main">
                  <a14:imgLayer r:embed="rId5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99"/>
            <a:ext cx="10969625" cy="6170414"/>
          </a:xfrm>
          <a:prstGeom prst="rect">
            <a:avLst/>
          </a:prstGeom>
        </p:spPr>
      </p:pic>
      <p:sp>
        <p:nvSpPr>
          <p:cNvPr id="15" name="Inhaltsplatzhalter 20_"/>
          <p:cNvSpPr txBox="1">
            <a:spLocks/>
          </p:cNvSpPr>
          <p:nvPr>
            <p:custDataLst>
              <p:tags r:id="rId3"/>
            </p:custDataLst>
          </p:nvPr>
        </p:nvSpPr>
        <p:spPr>
          <a:xfrm>
            <a:off x="522113" y="1545336"/>
            <a:ext cx="9894129" cy="3915662"/>
          </a:xfrm>
          <a:prstGeom prst="rect">
            <a:avLst/>
          </a:prstGeom>
          <a:solidFill>
            <a:schemeClr val="bg1"/>
          </a:solidFill>
          <a:extLst>
            <a:ext uri="{53640926-AAD7-44D8-BBD7-CCE9431645EC}">
              <a14:shadowObscured xmlns:a14="http://schemas.microsoft.com/office/drawing/2010/main"/>
            </a:ext>
          </a:extLst>
        </p:spPr>
        <p:txBody>
          <a:bodyPr lIns="108000" tIns="72000" rIns="36000" bIns="180000">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spcBef>
                <a:spcPts val="0"/>
              </a:spcBef>
              <a:defRPr/>
            </a:pPr>
            <a:endParaRPr lang="en-US" altLang="en-US" sz="1400" kern="0" dirty="0">
              <a:solidFill>
                <a:srgbClr val="0E78C5"/>
              </a:solidFill>
              <a:latin typeface="Bosch Office Sans" charset="0"/>
              <a:cs typeface="Arial" charset="0"/>
            </a:endParaRPr>
          </a:p>
        </p:txBody>
      </p:sp>
      <p:sp>
        <p:nvSpPr>
          <p:cNvPr id="12" name="Rectangle 11">
            <a:extLst>
              <a:ext uri="{FF2B5EF4-FFF2-40B4-BE49-F238E27FC236}">
                <a16:creationId xmlns:a16="http://schemas.microsoft.com/office/drawing/2014/main" id="{92D07D0C-5BED-CF48-9851-0013FB4B0359}"/>
              </a:ext>
            </a:extLst>
          </p:cNvPr>
          <p:cNvSpPr/>
          <p:nvPr>
            <p:custDataLst>
              <p:tags r:id="rId4"/>
            </p:custDataLst>
          </p:nvPr>
        </p:nvSpPr>
        <p:spPr>
          <a:xfrm>
            <a:off x="6737235" y="1545336"/>
            <a:ext cx="3687245" cy="3915663"/>
          </a:xfrm>
          <a:prstGeom prst="rect">
            <a:avLst/>
          </a:prstGeom>
          <a:solidFill>
            <a:srgbClr val="00569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0" name="Picture 9" hidden="1"/>
          <p:cNvPicPr>
            <a:picLocks/>
          </p:cNvPicPr>
          <p:nvPr>
            <p:custDataLst>
              <p:tags r:id="rId5"/>
            </p:custDataLst>
          </p:nvPr>
        </p:nvPicPr>
        <p:blipFill>
          <a:blip r:embed="rId53"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9" name="Picture 8"/>
          <p:cNvPicPr>
            <a:picLocks/>
          </p:cNvPicPr>
          <p:nvPr>
            <p:custDataLst>
              <p:tags r:id="rId6"/>
            </p:custDataLst>
          </p:nvPr>
        </p:nvPicPr>
        <p:blipFill>
          <a:blip r:embed="rId54">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8" name="TextBox 7"/>
          <p:cNvSpPr txBox="1">
            <a:spLocks/>
          </p:cNvSpPr>
          <p:nvPr>
            <p:custDataLst>
              <p:tags r:id="rId7"/>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a:solidFill>
                  <a:schemeClr val="bg1"/>
                </a:solidFill>
              </a:rPr>
              <a:t>Best data protection solution</a:t>
            </a:r>
          </a:p>
          <a:p>
            <a:pPr>
              <a:lnSpc>
                <a:spcPct val="89000"/>
              </a:lnSpc>
            </a:pPr>
            <a:r>
              <a:rPr lang="en-US" sz="2800" dirty="0">
                <a:solidFill>
                  <a:schemeClr val="bg1"/>
                </a:solidFill>
              </a:rPr>
              <a:t>Typical CHAVE</a:t>
            </a:r>
            <a:r>
              <a:rPr lang="en-US" sz="2800" baseline="30000" dirty="0">
                <a:solidFill>
                  <a:schemeClr val="bg1"/>
                </a:solidFill>
              </a:rPr>
              <a:t>™</a:t>
            </a:r>
            <a:r>
              <a:rPr lang="en-US" sz="2800" dirty="0">
                <a:solidFill>
                  <a:schemeClr val="bg1"/>
                </a:solidFill>
              </a:rPr>
              <a:t> System</a:t>
            </a:r>
            <a:endParaRPr lang="en-US" sz="2800" kern="0" dirty="0">
              <a:solidFill>
                <a:schemeClr val="bg1"/>
              </a:solidFill>
            </a:endParaRPr>
          </a:p>
        </p:txBody>
      </p:sp>
      <p:sp>
        <p:nvSpPr>
          <p:cNvPr id="7" name="Rectangle 6" hidden="1"/>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29</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11"/>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hidden="1"/>
          <p:cNvSpPr txBox="1"/>
          <p:nvPr>
            <p:custDataLst>
              <p:tags r:id="rId12"/>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sp>
        <p:nvSpPr>
          <p:cNvPr id="28" name="Rectangle 27"/>
          <p:cNvSpPr/>
          <p:nvPr>
            <p:custDataLst>
              <p:tags r:id="rId13"/>
            </p:custDataLst>
          </p:nvPr>
        </p:nvSpPr>
        <p:spPr>
          <a:xfrm>
            <a:off x="757115" y="4835691"/>
            <a:ext cx="2396939" cy="461665"/>
          </a:xfrm>
          <a:prstGeom prst="rect">
            <a:avLst/>
          </a:prstGeom>
        </p:spPr>
        <p:txBody>
          <a:bodyPr wrap="square">
            <a:spAutoFit/>
          </a:bodyPr>
          <a:lstStyle/>
          <a:p>
            <a:r>
              <a:rPr lang="en-US" sz="1200" dirty="0">
                <a:solidFill>
                  <a:srgbClr val="525F6B"/>
                </a:solidFill>
              </a:rPr>
              <a:t>CHAVE</a:t>
            </a:r>
            <a:r>
              <a:rPr lang="en-US" sz="1200" baseline="30000" dirty="0">
                <a:solidFill>
                  <a:srgbClr val="525F6B"/>
                </a:solidFill>
              </a:rPr>
              <a:t>™</a:t>
            </a:r>
            <a:r>
              <a:rPr lang="en-US" sz="1200" dirty="0">
                <a:solidFill>
                  <a:srgbClr val="525F6B"/>
                </a:solidFill>
              </a:rPr>
              <a:t>–enabled </a:t>
            </a:r>
            <a:br>
              <a:rPr lang="en-US" sz="1200" dirty="0">
                <a:solidFill>
                  <a:srgbClr val="525F6B"/>
                </a:solidFill>
              </a:rPr>
            </a:br>
            <a:r>
              <a:rPr lang="en-US" sz="1200" dirty="0">
                <a:solidFill>
                  <a:srgbClr val="525F6B"/>
                </a:solidFill>
              </a:rPr>
              <a:t>cameras</a:t>
            </a:r>
          </a:p>
        </p:txBody>
      </p:sp>
      <p:pic>
        <p:nvPicPr>
          <p:cNvPr id="29" name="Picture 28"/>
          <p:cNvPicPr>
            <a:picLocks noChangeAspect="1"/>
          </p:cNvPicPr>
          <p:nvPr>
            <p:custDataLst>
              <p:tags r:id="rId14"/>
            </p:custDataLst>
          </p:nvPr>
        </p:nvPicPr>
        <p:blipFill>
          <a:blip r:embed="rId55" cstate="print">
            <a:extLst>
              <a:ext uri="{28A0092B-C50C-407E-A947-70E740481C1C}">
                <a14:useLocalDpi xmlns:a14="http://schemas.microsoft.com/office/drawing/2010/main" val="0"/>
              </a:ext>
            </a:extLst>
          </a:blip>
          <a:stretch>
            <a:fillRect/>
          </a:stretch>
        </p:blipFill>
        <p:spPr>
          <a:xfrm>
            <a:off x="850900" y="1807597"/>
            <a:ext cx="800041" cy="154490"/>
          </a:xfrm>
          <a:prstGeom prst="rect">
            <a:avLst/>
          </a:prstGeom>
        </p:spPr>
      </p:pic>
      <p:pic>
        <p:nvPicPr>
          <p:cNvPr id="30" name="Picture 29"/>
          <p:cNvPicPr>
            <a:picLocks noChangeAspect="1"/>
          </p:cNvPicPr>
          <p:nvPr>
            <p:custDataLst>
              <p:tags r:id="rId15"/>
            </p:custDataLst>
          </p:nvPr>
        </p:nvPicPr>
        <p:blipFill>
          <a:blip r:embed="rId55" cstate="print">
            <a:extLst>
              <a:ext uri="{28A0092B-C50C-407E-A947-70E740481C1C}">
                <a14:useLocalDpi xmlns:a14="http://schemas.microsoft.com/office/drawing/2010/main" val="0"/>
              </a:ext>
            </a:extLst>
          </a:blip>
          <a:stretch>
            <a:fillRect/>
          </a:stretch>
        </p:blipFill>
        <p:spPr>
          <a:xfrm>
            <a:off x="3455316" y="4673088"/>
            <a:ext cx="800041" cy="154490"/>
          </a:xfrm>
          <a:prstGeom prst="rect">
            <a:avLst/>
          </a:prstGeom>
        </p:spPr>
      </p:pic>
      <p:sp>
        <p:nvSpPr>
          <p:cNvPr id="32" name="Rectangle 31"/>
          <p:cNvSpPr/>
          <p:nvPr>
            <p:custDataLst>
              <p:tags r:id="rId16"/>
            </p:custDataLst>
          </p:nvPr>
        </p:nvSpPr>
        <p:spPr>
          <a:xfrm>
            <a:off x="757115" y="1955970"/>
            <a:ext cx="2396939" cy="276999"/>
          </a:xfrm>
          <a:prstGeom prst="rect">
            <a:avLst/>
          </a:prstGeom>
        </p:spPr>
        <p:txBody>
          <a:bodyPr wrap="square">
            <a:spAutoFit/>
          </a:bodyPr>
          <a:lstStyle/>
          <a:p>
            <a:r>
              <a:rPr lang="en-US" sz="1200" dirty="0">
                <a:solidFill>
                  <a:srgbClr val="525F6B"/>
                </a:solidFill>
              </a:rPr>
              <a:t>Archiver Server</a:t>
            </a:r>
          </a:p>
        </p:txBody>
      </p:sp>
      <p:sp>
        <p:nvSpPr>
          <p:cNvPr id="33" name="Rectangle 32"/>
          <p:cNvSpPr/>
          <p:nvPr>
            <p:custDataLst>
              <p:tags r:id="rId17"/>
            </p:custDataLst>
          </p:nvPr>
        </p:nvSpPr>
        <p:spPr>
          <a:xfrm>
            <a:off x="3369771" y="4835691"/>
            <a:ext cx="1580012" cy="461665"/>
          </a:xfrm>
          <a:prstGeom prst="rect">
            <a:avLst/>
          </a:prstGeom>
        </p:spPr>
        <p:txBody>
          <a:bodyPr wrap="square">
            <a:spAutoFit/>
          </a:bodyPr>
          <a:lstStyle/>
          <a:p>
            <a:r>
              <a:rPr lang="en-US" sz="1200" dirty="0">
                <a:solidFill>
                  <a:srgbClr val="525F6B"/>
                </a:solidFill>
              </a:rPr>
              <a:t>Security Center Workstation</a:t>
            </a:r>
          </a:p>
        </p:txBody>
      </p:sp>
      <p:pic>
        <p:nvPicPr>
          <p:cNvPr id="36" name="Picture 35"/>
          <p:cNvPicPr>
            <a:picLocks noChangeAspect="1"/>
          </p:cNvPicPr>
          <p:nvPr>
            <p:custDataLst>
              <p:tags r:id="rId18"/>
            </p:custDataLst>
          </p:nvPr>
        </p:nvPicPr>
        <p:blipFill>
          <a:blip r:embed="rId56" cstate="print">
            <a:extLst>
              <a:ext uri="{28A0092B-C50C-407E-A947-70E740481C1C}">
                <a14:useLocalDpi xmlns:a14="http://schemas.microsoft.com/office/drawing/2010/main" val="0"/>
              </a:ext>
            </a:extLst>
          </a:blip>
          <a:stretch>
            <a:fillRect/>
          </a:stretch>
        </p:blipFill>
        <p:spPr>
          <a:xfrm>
            <a:off x="5209713" y="2325432"/>
            <a:ext cx="1168654" cy="421259"/>
          </a:xfrm>
          <a:prstGeom prst="rect">
            <a:avLst/>
          </a:prstGeom>
          <a:noFill/>
          <a:ln>
            <a:noFill/>
          </a:ln>
        </p:spPr>
      </p:pic>
      <p:sp>
        <p:nvSpPr>
          <p:cNvPr id="22" name="TextBox 21"/>
          <p:cNvSpPr txBox="1"/>
          <p:nvPr>
            <p:custDataLst>
              <p:tags r:id="rId19"/>
            </p:custDataLst>
          </p:nvPr>
        </p:nvSpPr>
        <p:spPr>
          <a:xfrm>
            <a:off x="6907890" y="1869369"/>
            <a:ext cx="3418182" cy="3896361"/>
          </a:xfrm>
          <a:prstGeom prst="rect">
            <a:avLst/>
          </a:prstGeom>
          <a:noFill/>
          <a:ln>
            <a:noFill/>
          </a:ln>
        </p:spPr>
        <p:txBody>
          <a:bodyPr wrap="square" lIns="0" tIns="0" rIns="0" bIns="0" rtlCol="0">
            <a:noAutofit/>
          </a:bodyPr>
          <a:lstStyle/>
          <a:p>
            <a:pPr marL="285750" marR="0" indent="-285750" defTabSz="914400" eaLnBrk="1" fontAlgn="auto" latinLnBrk="0" hangingPunct="1">
              <a:spcBef>
                <a:spcPts val="1200"/>
              </a:spcBef>
              <a:spcAft>
                <a:spcPts val="0"/>
              </a:spcAft>
              <a:buClrTx/>
              <a:buSzTx/>
              <a:buFont typeface="Arial" panose="020B0604020202020204" pitchFamily="34" charset="0"/>
              <a:buChar char="►"/>
              <a:tabLst/>
            </a:pPr>
            <a:r>
              <a:rPr kumimoji="0" lang="en-US" sz="1500" b="0" i="0" u="none" strike="noStrike" kern="0" cap="none" spc="0" normalizeH="0" baseline="0" noProof="0" dirty="0">
                <a:ln>
                  <a:noFill/>
                </a:ln>
                <a:solidFill>
                  <a:schemeClr val="bg1"/>
                </a:solidFill>
                <a:effectLst/>
                <a:uLnTx/>
                <a:uFillTx/>
              </a:rPr>
              <a:t>Authentication via multi-factor </a:t>
            </a:r>
            <a:br>
              <a:rPr kumimoji="0" lang="en-US" sz="1500" b="0" i="0" u="none" strike="noStrike" kern="0" cap="none" spc="0" normalizeH="0" baseline="0" noProof="0" dirty="0">
                <a:ln>
                  <a:noFill/>
                </a:ln>
                <a:solidFill>
                  <a:schemeClr val="bg1"/>
                </a:solidFill>
                <a:effectLst/>
                <a:uLnTx/>
                <a:uFillTx/>
              </a:rPr>
            </a:br>
            <a:r>
              <a:rPr kumimoji="0" lang="en-US" sz="1500" b="0" i="0" u="none" strike="noStrike" kern="0" cap="none" spc="0" normalizeH="0" baseline="0" noProof="0" dirty="0">
                <a:ln>
                  <a:noFill/>
                </a:ln>
                <a:solidFill>
                  <a:schemeClr val="bg1"/>
                </a:solidFill>
                <a:effectLst/>
                <a:uLnTx/>
                <a:uFillTx/>
              </a:rPr>
              <a:t>smart</a:t>
            </a:r>
            <a:r>
              <a:rPr kumimoji="0" lang="en-US" sz="1500" b="0" i="0" u="none" strike="noStrike" kern="0" cap="none" spc="0" normalizeH="0" noProof="0" dirty="0">
                <a:ln>
                  <a:noFill/>
                </a:ln>
                <a:solidFill>
                  <a:schemeClr val="bg1"/>
                </a:solidFill>
                <a:effectLst/>
                <a:uLnTx/>
                <a:uFillTx/>
              </a:rPr>
              <a:t> card credentials</a:t>
            </a:r>
            <a:endParaRPr lang="en-US" sz="1500" kern="0" dirty="0">
              <a:solidFill>
                <a:schemeClr val="bg1"/>
              </a:solidFill>
            </a:endParaRPr>
          </a:p>
          <a:p>
            <a:pPr marL="285750" indent="-285750" fontAlgn="auto">
              <a:spcBef>
                <a:spcPts val="1200"/>
              </a:spcBef>
              <a:spcAft>
                <a:spcPts val="0"/>
              </a:spcAft>
              <a:buFont typeface="Arial" panose="020B0604020202020204" pitchFamily="34" charset="0"/>
              <a:buChar char="►"/>
            </a:pPr>
            <a:r>
              <a:rPr lang="en-US" sz="1500" dirty="0">
                <a:solidFill>
                  <a:schemeClr val="bg1"/>
                </a:solidFill>
              </a:rPr>
              <a:t>End-to-end (video) data encryption</a:t>
            </a:r>
          </a:p>
          <a:p>
            <a:pPr marL="285750" marR="0" indent="-285750" defTabSz="914400" eaLnBrk="1" fontAlgn="auto" latinLnBrk="0" hangingPunct="1">
              <a:spcBef>
                <a:spcPts val="1200"/>
              </a:spcBef>
              <a:spcAft>
                <a:spcPts val="0"/>
              </a:spcAft>
              <a:buClrTx/>
              <a:buSzTx/>
              <a:buFont typeface="Arial" panose="020B0604020202020204" pitchFamily="34" charset="0"/>
              <a:buChar char="►"/>
              <a:tabLst/>
            </a:pPr>
            <a:r>
              <a:rPr lang="en-US" sz="1500" kern="0" noProof="0" dirty="0">
                <a:solidFill>
                  <a:schemeClr val="bg1"/>
                </a:solidFill>
              </a:rPr>
              <a:t>Secure communications even over internet and untrusted network connections.</a:t>
            </a:r>
            <a:endParaRPr lang="en-US" sz="1500" dirty="0">
              <a:solidFill>
                <a:schemeClr val="bg1"/>
              </a:solidFill>
            </a:endParaRPr>
          </a:p>
          <a:p>
            <a:pPr marL="285750" indent="-285750">
              <a:spcBef>
                <a:spcPts val="1200"/>
              </a:spcBef>
              <a:buFont typeface="Arial" panose="020B0604020202020204" pitchFamily="34" charset="0"/>
              <a:buChar char="►"/>
            </a:pPr>
            <a:r>
              <a:rPr lang="en-US" sz="1500" dirty="0">
                <a:solidFill>
                  <a:schemeClr val="bg1"/>
                </a:solidFill>
              </a:rPr>
              <a:t>Bosch CHAVE</a:t>
            </a:r>
            <a:r>
              <a:rPr lang="en-US" sz="1500" baseline="30000" dirty="0">
                <a:solidFill>
                  <a:schemeClr val="bg1"/>
                </a:solidFill>
              </a:rPr>
              <a:t>™</a:t>
            </a:r>
            <a:r>
              <a:rPr lang="en-US" sz="1500" dirty="0">
                <a:solidFill>
                  <a:schemeClr val="bg1"/>
                </a:solidFill>
              </a:rPr>
              <a:t> enabled cameras add extra layer of protection</a:t>
            </a:r>
          </a:p>
          <a:p>
            <a:pPr marL="285750" indent="-285750">
              <a:spcBef>
                <a:spcPts val="1200"/>
              </a:spcBef>
              <a:buFont typeface="Arial" panose="020B0604020202020204" pitchFamily="34" charset="0"/>
              <a:buChar char="►"/>
            </a:pPr>
            <a:r>
              <a:rPr lang="en-US" sz="1500" kern="0" dirty="0">
                <a:solidFill>
                  <a:schemeClr val="bg1"/>
                </a:solidFill>
              </a:rPr>
              <a:t>Public Key Infrastructure using signed Federal or commercial trusted X.509 certificates</a:t>
            </a:r>
          </a:p>
        </p:txBody>
      </p:sp>
      <p:cxnSp>
        <p:nvCxnSpPr>
          <p:cNvPr id="18" name="Straight Connector 17">
            <a:extLst>
              <a:ext uri="{FF2B5EF4-FFF2-40B4-BE49-F238E27FC236}">
                <a16:creationId xmlns:a16="http://schemas.microsoft.com/office/drawing/2014/main" id="{C44D2696-6CC1-F943-A1D8-0221738692F2}"/>
              </a:ext>
            </a:extLst>
          </p:cNvPr>
          <p:cNvCxnSpPr>
            <a:cxnSpLocks/>
            <a:stCxn id="27" idx="3"/>
            <a:endCxn id="16" idx="1"/>
          </p:cNvCxnSpPr>
          <p:nvPr>
            <p:custDataLst>
              <p:tags r:id="rId20"/>
            </p:custDataLst>
          </p:nvPr>
        </p:nvCxnSpPr>
        <p:spPr>
          <a:xfrm>
            <a:off x="1690485" y="2723965"/>
            <a:ext cx="1735380" cy="12245"/>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B94079-041F-674E-9F82-96CBB0DF0C13}"/>
              </a:ext>
            </a:extLst>
          </p:cNvPr>
          <p:cNvCxnSpPr>
            <a:cxnSpLocks/>
            <a:stCxn id="34" idx="0"/>
          </p:cNvCxnSpPr>
          <p:nvPr>
            <p:custDataLst>
              <p:tags r:id="rId21"/>
            </p:custDataLst>
          </p:nvPr>
        </p:nvCxnSpPr>
        <p:spPr>
          <a:xfrm flipV="1">
            <a:off x="1241713" y="3172737"/>
            <a:ext cx="0" cy="515485"/>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58F917F-4B04-6442-838A-06890D0DF31F}"/>
              </a:ext>
            </a:extLst>
          </p:cNvPr>
          <p:cNvCxnSpPr>
            <a:cxnSpLocks/>
          </p:cNvCxnSpPr>
          <p:nvPr>
            <p:custDataLst>
              <p:tags r:id="rId22"/>
            </p:custDataLst>
          </p:nvPr>
        </p:nvCxnSpPr>
        <p:spPr>
          <a:xfrm>
            <a:off x="4476750" y="2736210"/>
            <a:ext cx="675895" cy="0"/>
          </a:xfrm>
          <a:prstGeom prst="line">
            <a:avLst/>
          </a:prstGeom>
          <a:ln w="28575">
            <a:solidFill>
              <a:srgbClr val="525F6B"/>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CF40C2-C947-B74C-B825-037ABBB0F22B}"/>
              </a:ext>
            </a:extLst>
          </p:cNvPr>
          <p:cNvCxnSpPr>
            <a:cxnSpLocks/>
            <a:stCxn id="34" idx="3"/>
            <a:endCxn id="24" idx="1"/>
          </p:cNvCxnSpPr>
          <p:nvPr>
            <p:custDataLst>
              <p:tags r:id="rId23"/>
            </p:custDataLst>
          </p:nvPr>
        </p:nvCxnSpPr>
        <p:spPr>
          <a:xfrm>
            <a:off x="1690485" y="4136994"/>
            <a:ext cx="1728219" cy="0"/>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02337DCB-607F-0745-A2FB-9A7138FCB2B7}"/>
              </a:ext>
            </a:extLst>
          </p:cNvPr>
          <p:cNvPicPr>
            <a:picLocks noChangeAspect="1"/>
          </p:cNvPicPr>
          <p:nvPr>
            <p:custDataLst>
              <p:tags r:id="rId24"/>
            </p:custDataLst>
          </p:nvPr>
        </p:nvPicPr>
        <p:blipFill>
          <a:blip r:embed="rId57" cstate="print">
            <a:extLst>
              <a:ext uri="{28A0092B-C50C-407E-A947-70E740481C1C}">
                <a14:useLocalDpi xmlns:a14="http://schemas.microsoft.com/office/drawing/2010/main" val="0"/>
              </a:ext>
            </a:extLst>
          </a:blip>
          <a:stretch>
            <a:fillRect/>
          </a:stretch>
        </p:blipFill>
        <p:spPr>
          <a:xfrm>
            <a:off x="792941" y="2275193"/>
            <a:ext cx="897544" cy="897544"/>
          </a:xfrm>
          <a:prstGeom prst="rect">
            <a:avLst/>
          </a:prstGeom>
        </p:spPr>
      </p:pic>
      <p:pic>
        <p:nvPicPr>
          <p:cNvPr id="34" name="Picture 33">
            <a:extLst>
              <a:ext uri="{FF2B5EF4-FFF2-40B4-BE49-F238E27FC236}">
                <a16:creationId xmlns:a16="http://schemas.microsoft.com/office/drawing/2014/main" id="{63F1BC9C-9884-BD49-8FD4-B11B0D63C6A8}"/>
              </a:ext>
            </a:extLst>
          </p:cNvPr>
          <p:cNvPicPr>
            <a:picLocks noChangeAspect="1"/>
          </p:cNvPicPr>
          <p:nvPr>
            <p:custDataLst>
              <p:tags r:id="rId25"/>
            </p:custDataLst>
          </p:nvPr>
        </p:nvPicPr>
        <p:blipFill>
          <a:blip r:embed="rId58" cstate="print">
            <a:extLst>
              <a:ext uri="{28A0092B-C50C-407E-A947-70E740481C1C}">
                <a14:useLocalDpi xmlns:a14="http://schemas.microsoft.com/office/drawing/2010/main" val="0"/>
              </a:ext>
            </a:extLst>
          </a:blip>
          <a:stretch>
            <a:fillRect/>
          </a:stretch>
        </p:blipFill>
        <p:spPr>
          <a:xfrm>
            <a:off x="792941" y="3688222"/>
            <a:ext cx="897544" cy="897544"/>
          </a:xfrm>
          <a:prstGeom prst="rect">
            <a:avLst/>
          </a:prstGeom>
        </p:spPr>
      </p:pic>
      <p:pic>
        <p:nvPicPr>
          <p:cNvPr id="35" name="Picture 34">
            <a:extLst>
              <a:ext uri="{FF2B5EF4-FFF2-40B4-BE49-F238E27FC236}">
                <a16:creationId xmlns:a16="http://schemas.microsoft.com/office/drawing/2014/main" id="{0A34B1ED-13EA-A94F-9186-18D3581FA2F5}"/>
              </a:ext>
            </a:extLst>
          </p:cNvPr>
          <p:cNvPicPr>
            <a:picLocks noChangeAspect="1"/>
          </p:cNvPicPr>
          <p:nvPr>
            <p:custDataLst>
              <p:tags r:id="rId26"/>
            </p:custDataLst>
          </p:nvPr>
        </p:nvPicPr>
        <p:blipFill>
          <a:blip r:embed="rId59" cstate="print">
            <a:extLst>
              <a:ext uri="{28A0092B-C50C-407E-A947-70E740481C1C}">
                <a14:useLocalDpi xmlns:a14="http://schemas.microsoft.com/office/drawing/2010/main" val="0"/>
              </a:ext>
            </a:extLst>
          </a:blip>
          <a:stretch>
            <a:fillRect/>
          </a:stretch>
        </p:blipFill>
        <p:spPr>
          <a:xfrm>
            <a:off x="2104113" y="3688222"/>
            <a:ext cx="897544" cy="897544"/>
          </a:xfrm>
          <a:prstGeom prst="rect">
            <a:avLst/>
          </a:prstGeom>
        </p:spPr>
      </p:pic>
      <p:pic>
        <p:nvPicPr>
          <p:cNvPr id="24" name="Picture 23">
            <a:extLst>
              <a:ext uri="{FF2B5EF4-FFF2-40B4-BE49-F238E27FC236}">
                <a16:creationId xmlns:a16="http://schemas.microsoft.com/office/drawing/2014/main" id="{02336674-02E9-924F-A2D1-4B9FF224B551}"/>
              </a:ext>
            </a:extLst>
          </p:cNvPr>
          <p:cNvPicPr>
            <a:picLocks noChangeAspect="1"/>
          </p:cNvPicPr>
          <p:nvPr>
            <p:custDataLst>
              <p:tags r:id="rId27"/>
            </p:custDataLst>
          </p:nvPr>
        </p:nvPicPr>
        <p:blipFill>
          <a:blip r:embed="rId60" cstate="print">
            <a:extLst>
              <a:ext uri="{28A0092B-C50C-407E-A947-70E740481C1C}">
                <a14:useLocalDpi xmlns:a14="http://schemas.microsoft.com/office/drawing/2010/main" val="0"/>
              </a:ext>
            </a:extLst>
          </a:blip>
          <a:stretch>
            <a:fillRect/>
          </a:stretch>
        </p:blipFill>
        <p:spPr>
          <a:xfrm>
            <a:off x="3418704" y="3688222"/>
            <a:ext cx="897544" cy="897544"/>
          </a:xfrm>
          <a:prstGeom prst="rect">
            <a:avLst/>
          </a:prstGeom>
        </p:spPr>
      </p:pic>
      <p:pic>
        <p:nvPicPr>
          <p:cNvPr id="46" name="Picture 45">
            <a:extLst>
              <a:ext uri="{FF2B5EF4-FFF2-40B4-BE49-F238E27FC236}">
                <a16:creationId xmlns:a16="http://schemas.microsoft.com/office/drawing/2014/main" id="{66A839F9-D1EE-D14D-A727-977915BBB51D}"/>
              </a:ext>
            </a:extLst>
          </p:cNvPr>
          <p:cNvPicPr>
            <a:picLocks/>
          </p:cNvPicPr>
          <p:nvPr>
            <p:custDataLst>
              <p:tags r:id="rId28"/>
            </p:custDataLst>
          </p:nvPr>
        </p:nvPicPr>
        <p:blipFill rotWithShape="1">
          <a:blip r:embed="rId53" cstate="print">
            <a:extLst>
              <a:ext uri="{28A0092B-C50C-407E-A947-70E740481C1C}">
                <a14:useLocalDpi xmlns:a14="http://schemas.microsoft.com/office/drawing/2010/main" val="0"/>
              </a:ext>
            </a:extLst>
          </a:blip>
          <a:srcRect t="30266" b="29995"/>
          <a:stretch/>
        </p:blipFill>
        <p:spPr>
          <a:xfrm>
            <a:off x="757115" y="4664516"/>
            <a:ext cx="912964" cy="190659"/>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599A0B16-1F38-3046-96B0-3A2298B4E9A1}"/>
              </a:ext>
            </a:extLst>
          </p:cNvPr>
          <p:cNvPicPr>
            <a:picLocks noChangeAspect="1"/>
          </p:cNvPicPr>
          <p:nvPr>
            <p:custDataLst>
              <p:tags r:id="rId29"/>
            </p:custDataLst>
          </p:nvPr>
        </p:nvPicPr>
        <p:blipFill>
          <a:blip r:embed="rId61" cstate="print">
            <a:extLst>
              <a:ext uri="{28A0092B-C50C-407E-A947-70E740481C1C}">
                <a14:useLocalDpi xmlns:a14="http://schemas.microsoft.com/office/drawing/2010/main" val="0"/>
              </a:ext>
            </a:extLst>
          </a:blip>
          <a:stretch>
            <a:fillRect/>
          </a:stretch>
        </p:blipFill>
        <p:spPr>
          <a:xfrm>
            <a:off x="3425865" y="2287438"/>
            <a:ext cx="897544" cy="897544"/>
          </a:xfrm>
          <a:prstGeom prst="rect">
            <a:avLst/>
          </a:prstGeom>
        </p:spPr>
      </p:pic>
      <p:cxnSp>
        <p:nvCxnSpPr>
          <p:cNvPr id="50" name="Straight Connector 49">
            <a:extLst>
              <a:ext uri="{FF2B5EF4-FFF2-40B4-BE49-F238E27FC236}">
                <a16:creationId xmlns:a16="http://schemas.microsoft.com/office/drawing/2014/main" id="{69CA35CB-A9F0-BE44-B35E-42EDCFA437E0}"/>
              </a:ext>
            </a:extLst>
          </p:cNvPr>
          <p:cNvCxnSpPr>
            <a:cxnSpLocks/>
            <a:stCxn id="35" idx="0"/>
          </p:cNvCxnSpPr>
          <p:nvPr>
            <p:custDataLst>
              <p:tags r:id="rId30"/>
            </p:custDataLst>
          </p:nvPr>
        </p:nvCxnSpPr>
        <p:spPr>
          <a:xfrm flipV="1">
            <a:off x="2552885" y="2723965"/>
            <a:ext cx="7963" cy="964257"/>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B94079-041F-674E-9F82-96CBB0DF0C13}"/>
              </a:ext>
            </a:extLst>
          </p:cNvPr>
          <p:cNvCxnSpPr>
            <a:cxnSpLocks/>
          </p:cNvCxnSpPr>
          <p:nvPr>
            <p:custDataLst>
              <p:tags r:id="rId31"/>
            </p:custDataLst>
          </p:nvPr>
        </p:nvCxnSpPr>
        <p:spPr>
          <a:xfrm flipV="1">
            <a:off x="3867476" y="3184982"/>
            <a:ext cx="0" cy="515485"/>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308010" y="3688222"/>
            <a:ext cx="2016924" cy="1609134"/>
            <a:chOff x="4308010" y="3688222"/>
            <a:chExt cx="2016924" cy="1609134"/>
          </a:xfrm>
        </p:grpSpPr>
        <p:sp>
          <p:nvSpPr>
            <p:cNvPr id="37" name="Rectangle 36"/>
            <p:cNvSpPr/>
            <p:nvPr>
              <p:custDataLst>
                <p:tags r:id="rId44"/>
              </p:custDataLst>
            </p:nvPr>
          </p:nvSpPr>
          <p:spPr>
            <a:xfrm>
              <a:off x="4744922" y="4835691"/>
              <a:ext cx="1580012" cy="461665"/>
            </a:xfrm>
            <a:prstGeom prst="rect">
              <a:avLst/>
            </a:prstGeom>
          </p:spPr>
          <p:txBody>
            <a:bodyPr wrap="square">
              <a:spAutoFit/>
            </a:bodyPr>
            <a:lstStyle/>
            <a:p>
              <a:r>
                <a:rPr lang="en-US" sz="1200" dirty="0">
                  <a:solidFill>
                    <a:srgbClr val="525F6B"/>
                  </a:solidFill>
                </a:rPr>
                <a:t>End user</a:t>
              </a:r>
              <a:br>
                <a:rPr lang="en-US" sz="1200" dirty="0">
                  <a:solidFill>
                    <a:srgbClr val="525F6B"/>
                  </a:solidFill>
                </a:rPr>
              </a:br>
              <a:r>
                <a:rPr lang="en-US" sz="1200" dirty="0">
                  <a:solidFill>
                    <a:srgbClr val="525F6B"/>
                  </a:solidFill>
                </a:rPr>
                <a:t>Smart Card</a:t>
              </a:r>
            </a:p>
          </p:txBody>
        </p:sp>
        <p:cxnSp>
          <p:nvCxnSpPr>
            <p:cNvPr id="72" name="Straight Connector 71">
              <a:extLst>
                <a:ext uri="{FF2B5EF4-FFF2-40B4-BE49-F238E27FC236}">
                  <a16:creationId xmlns:a16="http://schemas.microsoft.com/office/drawing/2014/main" id="{3BCF40C2-C947-B74C-B825-037ABBB0F22B}"/>
                </a:ext>
              </a:extLst>
            </p:cNvPr>
            <p:cNvCxnSpPr>
              <a:cxnSpLocks/>
            </p:cNvCxnSpPr>
            <p:nvPr>
              <p:custDataLst>
                <p:tags r:id="rId45"/>
              </p:custDataLst>
            </p:nvPr>
          </p:nvCxnSpPr>
          <p:spPr>
            <a:xfrm flipV="1">
              <a:off x="4308010" y="4129088"/>
              <a:ext cx="901703" cy="7906"/>
            </a:xfrm>
            <a:prstGeom prst="line">
              <a:avLst/>
            </a:prstGeom>
            <a:ln w="28575">
              <a:solidFill>
                <a:srgbClr val="525F6B"/>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742164" y="3688222"/>
              <a:ext cx="897544" cy="897544"/>
              <a:chOff x="4742164" y="3688222"/>
              <a:chExt cx="897544" cy="897544"/>
            </a:xfrm>
          </p:grpSpPr>
          <p:grpSp>
            <p:nvGrpSpPr>
              <p:cNvPr id="21" name="Group 20"/>
              <p:cNvGrpSpPr/>
              <p:nvPr/>
            </p:nvGrpSpPr>
            <p:grpSpPr>
              <a:xfrm>
                <a:off x="4742164" y="3688222"/>
                <a:ext cx="897544" cy="897544"/>
                <a:chOff x="4742164" y="3688222"/>
                <a:chExt cx="897544" cy="897544"/>
              </a:xfrm>
            </p:grpSpPr>
            <p:pic>
              <p:nvPicPr>
                <p:cNvPr id="70" name="Picture 69">
                  <a:extLst>
                    <a:ext uri="{FF2B5EF4-FFF2-40B4-BE49-F238E27FC236}">
                      <a16:creationId xmlns:a16="http://schemas.microsoft.com/office/drawing/2014/main" id="{77071A78-4CC9-394C-BF13-7038AF87EDC0}"/>
                    </a:ext>
                  </a:extLst>
                </p:cNvPr>
                <p:cNvPicPr>
                  <a:picLocks noChangeAspect="1"/>
                </p:cNvPicPr>
                <p:nvPr>
                  <p:custDataLst>
                    <p:tags r:id="rId47"/>
                  </p:custDataLst>
                </p:nvPr>
              </p:nvPicPr>
              <p:blipFill>
                <a:blip r:embed="rId60" cstate="print">
                  <a:extLst>
                    <a:ext uri="{28A0092B-C50C-407E-A947-70E740481C1C}">
                      <a14:useLocalDpi xmlns:a14="http://schemas.microsoft.com/office/drawing/2010/main" val="0"/>
                    </a:ext>
                  </a:extLst>
                </a:blip>
                <a:stretch>
                  <a:fillRect/>
                </a:stretch>
              </p:blipFill>
              <p:spPr>
                <a:xfrm>
                  <a:off x="4742164" y="3688222"/>
                  <a:ext cx="897544" cy="897544"/>
                </a:xfrm>
                <a:prstGeom prst="rect">
                  <a:avLst/>
                </a:prstGeom>
              </p:spPr>
            </p:pic>
            <p:sp>
              <p:nvSpPr>
                <p:cNvPr id="17" name="Oval 16">
                  <a:extLst>
                    <a:ext uri="{FF2B5EF4-FFF2-40B4-BE49-F238E27FC236}">
                      <a16:creationId xmlns:a16="http://schemas.microsoft.com/office/drawing/2014/main" id="{F1CD5CAA-1C98-AB43-8165-B077575A9B2E}"/>
                    </a:ext>
                  </a:extLst>
                </p:cNvPr>
                <p:cNvSpPr/>
                <p:nvPr>
                  <p:custDataLst>
                    <p:tags r:id="rId48"/>
                  </p:custDataLst>
                </p:nvPr>
              </p:nvSpPr>
              <p:spPr>
                <a:xfrm>
                  <a:off x="4822686" y="3741657"/>
                  <a:ext cx="750237" cy="790228"/>
                </a:xfrm>
                <a:prstGeom prst="ellipse">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pic>
            <p:nvPicPr>
              <p:cNvPr id="13" name="Picture 12">
                <a:extLst>
                  <a:ext uri="{FF2B5EF4-FFF2-40B4-BE49-F238E27FC236}">
                    <a16:creationId xmlns:a16="http://schemas.microsoft.com/office/drawing/2014/main" id="{3AD4FAE8-7DBB-8D4A-82B9-B940200484AA}"/>
                  </a:ext>
                </a:extLst>
              </p:cNvPr>
              <p:cNvPicPr>
                <a:picLocks noChangeAspect="1"/>
              </p:cNvPicPr>
              <p:nvPr>
                <p:custDataLst>
                  <p:tags r:id="rId46"/>
                </p:custDataLst>
              </p:nvPr>
            </p:nvPicPr>
            <p:blipFill>
              <a:blip r:embed="rId62" cstate="print">
                <a:extLst>
                  <a:ext uri="{28A0092B-C50C-407E-A947-70E740481C1C}">
                    <a14:useLocalDpi xmlns:a14="http://schemas.microsoft.com/office/drawing/2010/main" val="0"/>
                  </a:ext>
                </a:extLst>
              </a:blip>
              <a:stretch>
                <a:fillRect/>
              </a:stretch>
            </p:blipFill>
            <p:spPr>
              <a:xfrm>
                <a:off x="4933071" y="3832539"/>
                <a:ext cx="522230" cy="600564"/>
              </a:xfrm>
              <a:prstGeom prst="rect">
                <a:avLst/>
              </a:prstGeom>
              <a:noFill/>
            </p:spPr>
          </p:pic>
        </p:grpSp>
      </p:grpSp>
      <p:grpSp>
        <p:nvGrpSpPr>
          <p:cNvPr id="26" name="Group 25"/>
          <p:cNvGrpSpPr/>
          <p:nvPr/>
        </p:nvGrpSpPr>
        <p:grpSpPr>
          <a:xfrm>
            <a:off x="1765040" y="2840303"/>
            <a:ext cx="4792443" cy="1939896"/>
            <a:chOff x="1765040" y="2840303"/>
            <a:chExt cx="4792443" cy="1939896"/>
          </a:xfrm>
        </p:grpSpPr>
        <p:grpSp>
          <p:nvGrpSpPr>
            <p:cNvPr id="2" name="Group 1">
              <a:extLst>
                <a:ext uri="{FF2B5EF4-FFF2-40B4-BE49-F238E27FC236}">
                  <a16:creationId xmlns:a16="http://schemas.microsoft.com/office/drawing/2014/main" id="{348F685F-B6EE-144B-959A-06FD1633009A}"/>
                </a:ext>
              </a:extLst>
            </p:cNvPr>
            <p:cNvGrpSpPr/>
            <p:nvPr/>
          </p:nvGrpSpPr>
          <p:grpSpPr>
            <a:xfrm>
              <a:off x="1765040" y="2840303"/>
              <a:ext cx="805807" cy="535054"/>
              <a:chOff x="1619593" y="2989526"/>
              <a:chExt cx="921509" cy="611880"/>
            </a:xfrm>
          </p:grpSpPr>
          <p:pic>
            <p:nvPicPr>
              <p:cNvPr id="11" name="Picture 10"/>
              <p:cNvPicPr>
                <a:picLocks noChangeAspect="1"/>
              </p:cNvPicPr>
              <p:nvPr>
                <p:custDataLst>
                  <p:tags r:id="rId42"/>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54" name="TextBox 53"/>
              <p:cNvSpPr txBox="1"/>
              <p:nvPr>
                <p:custDataLst>
                  <p:tags r:id="rId43"/>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nvGrpSpPr>
            <p:cNvPr id="52" name="Group 51">
              <a:extLst>
                <a:ext uri="{FF2B5EF4-FFF2-40B4-BE49-F238E27FC236}">
                  <a16:creationId xmlns:a16="http://schemas.microsoft.com/office/drawing/2014/main" id="{E663B0BA-2814-5348-B9E4-32759918EDCD}"/>
                </a:ext>
              </a:extLst>
            </p:cNvPr>
            <p:cNvGrpSpPr/>
            <p:nvPr/>
          </p:nvGrpSpPr>
          <p:grpSpPr>
            <a:xfrm>
              <a:off x="5751676" y="4245145"/>
              <a:ext cx="805807" cy="535054"/>
              <a:chOff x="1619593" y="2989526"/>
              <a:chExt cx="921509" cy="611880"/>
            </a:xfrm>
          </p:grpSpPr>
          <p:pic>
            <p:nvPicPr>
              <p:cNvPr id="58" name="Picture 57">
                <a:extLst>
                  <a:ext uri="{FF2B5EF4-FFF2-40B4-BE49-F238E27FC236}">
                    <a16:creationId xmlns:a16="http://schemas.microsoft.com/office/drawing/2014/main" id="{E5001D75-4C6D-8646-A0B1-4E7168040162}"/>
                  </a:ext>
                </a:extLst>
              </p:cNvPr>
              <p:cNvPicPr>
                <a:picLocks noChangeAspect="1"/>
              </p:cNvPicPr>
              <p:nvPr>
                <p:custDataLst>
                  <p:tags r:id="rId40"/>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59" name="TextBox 58">
                <a:extLst>
                  <a:ext uri="{FF2B5EF4-FFF2-40B4-BE49-F238E27FC236}">
                    <a16:creationId xmlns:a16="http://schemas.microsoft.com/office/drawing/2014/main" id="{33519E86-F197-FB43-AEE4-0150D05B49B2}"/>
                  </a:ext>
                </a:extLst>
              </p:cNvPr>
              <p:cNvSpPr txBox="1"/>
              <p:nvPr>
                <p:custDataLst>
                  <p:tags r:id="rId41"/>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nvGrpSpPr>
            <p:cNvPr id="60" name="Group 59">
              <a:extLst>
                <a:ext uri="{FF2B5EF4-FFF2-40B4-BE49-F238E27FC236}">
                  <a16:creationId xmlns:a16="http://schemas.microsoft.com/office/drawing/2014/main" id="{BCFE7AEC-0F20-5841-B656-E32A98E5B4DA}"/>
                </a:ext>
              </a:extLst>
            </p:cNvPr>
            <p:cNvGrpSpPr/>
            <p:nvPr/>
          </p:nvGrpSpPr>
          <p:grpSpPr>
            <a:xfrm>
              <a:off x="4412828" y="4239555"/>
              <a:ext cx="805807" cy="535054"/>
              <a:chOff x="1619593" y="2989526"/>
              <a:chExt cx="921509" cy="611880"/>
            </a:xfrm>
          </p:grpSpPr>
          <p:pic>
            <p:nvPicPr>
              <p:cNvPr id="61" name="Picture 60">
                <a:extLst>
                  <a:ext uri="{FF2B5EF4-FFF2-40B4-BE49-F238E27FC236}">
                    <a16:creationId xmlns:a16="http://schemas.microsoft.com/office/drawing/2014/main" id="{6B00F5B3-259C-AE4C-8B20-EDC8AA729BB0}"/>
                  </a:ext>
                </a:extLst>
              </p:cNvPr>
              <p:cNvPicPr>
                <a:picLocks noChangeAspect="1"/>
              </p:cNvPicPr>
              <p:nvPr>
                <p:custDataLst>
                  <p:tags r:id="rId38"/>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62" name="TextBox 61">
                <a:extLst>
                  <a:ext uri="{FF2B5EF4-FFF2-40B4-BE49-F238E27FC236}">
                    <a16:creationId xmlns:a16="http://schemas.microsoft.com/office/drawing/2014/main" id="{6A368229-FE01-9F40-AF31-C86FF120BE24}"/>
                  </a:ext>
                </a:extLst>
              </p:cNvPr>
              <p:cNvSpPr txBox="1"/>
              <p:nvPr>
                <p:custDataLst>
                  <p:tags r:id="rId39"/>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nvGrpSpPr>
            <p:cNvPr id="63" name="Group 62">
              <a:extLst>
                <a:ext uri="{FF2B5EF4-FFF2-40B4-BE49-F238E27FC236}">
                  <a16:creationId xmlns:a16="http://schemas.microsoft.com/office/drawing/2014/main" id="{5E9D3C3F-B804-9C4E-ACD2-7CEAD13AE7A4}"/>
                </a:ext>
              </a:extLst>
            </p:cNvPr>
            <p:cNvGrpSpPr/>
            <p:nvPr/>
          </p:nvGrpSpPr>
          <p:grpSpPr>
            <a:xfrm>
              <a:off x="3086537" y="4239555"/>
              <a:ext cx="805807" cy="535054"/>
              <a:chOff x="1619593" y="2989526"/>
              <a:chExt cx="921509" cy="611880"/>
            </a:xfrm>
          </p:grpSpPr>
          <p:pic>
            <p:nvPicPr>
              <p:cNvPr id="64" name="Picture 63">
                <a:extLst>
                  <a:ext uri="{FF2B5EF4-FFF2-40B4-BE49-F238E27FC236}">
                    <a16:creationId xmlns:a16="http://schemas.microsoft.com/office/drawing/2014/main" id="{70C51E4E-2AB5-8B40-BF84-5B7F44F9DA53}"/>
                  </a:ext>
                </a:extLst>
              </p:cNvPr>
              <p:cNvPicPr>
                <a:picLocks noChangeAspect="1"/>
              </p:cNvPicPr>
              <p:nvPr>
                <p:custDataLst>
                  <p:tags r:id="rId36"/>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65" name="TextBox 64">
                <a:extLst>
                  <a:ext uri="{FF2B5EF4-FFF2-40B4-BE49-F238E27FC236}">
                    <a16:creationId xmlns:a16="http://schemas.microsoft.com/office/drawing/2014/main" id="{93874172-3526-D740-ADBE-C4532B6725DF}"/>
                  </a:ext>
                </a:extLst>
              </p:cNvPr>
              <p:cNvSpPr txBox="1"/>
              <p:nvPr>
                <p:custDataLst>
                  <p:tags r:id="rId37"/>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nvGrpSpPr>
            <p:cNvPr id="66" name="Group 65">
              <a:extLst>
                <a:ext uri="{FF2B5EF4-FFF2-40B4-BE49-F238E27FC236}">
                  <a16:creationId xmlns:a16="http://schemas.microsoft.com/office/drawing/2014/main" id="{A0ABF474-C67D-1E40-BBBA-10073BB61008}"/>
                </a:ext>
              </a:extLst>
            </p:cNvPr>
            <p:cNvGrpSpPr/>
            <p:nvPr/>
          </p:nvGrpSpPr>
          <p:grpSpPr>
            <a:xfrm>
              <a:off x="1768482" y="4239555"/>
              <a:ext cx="805807" cy="535054"/>
              <a:chOff x="1619593" y="2989526"/>
              <a:chExt cx="921509" cy="611880"/>
            </a:xfrm>
          </p:grpSpPr>
          <p:pic>
            <p:nvPicPr>
              <p:cNvPr id="67" name="Picture 66">
                <a:extLst>
                  <a:ext uri="{FF2B5EF4-FFF2-40B4-BE49-F238E27FC236}">
                    <a16:creationId xmlns:a16="http://schemas.microsoft.com/office/drawing/2014/main" id="{EA838BD3-6320-8040-87D7-C49DF5821BBD}"/>
                  </a:ext>
                </a:extLst>
              </p:cNvPr>
              <p:cNvPicPr>
                <a:picLocks noChangeAspect="1"/>
              </p:cNvPicPr>
              <p:nvPr>
                <p:custDataLst>
                  <p:tags r:id="rId34"/>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68" name="TextBox 67">
                <a:extLst>
                  <a:ext uri="{FF2B5EF4-FFF2-40B4-BE49-F238E27FC236}">
                    <a16:creationId xmlns:a16="http://schemas.microsoft.com/office/drawing/2014/main" id="{FE535BE9-0EAE-3A43-A373-5574CD5846CA}"/>
                  </a:ext>
                </a:extLst>
              </p:cNvPr>
              <p:cNvSpPr txBox="1"/>
              <p:nvPr>
                <p:custDataLst>
                  <p:tags r:id="rId35"/>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nvGrpSpPr>
            <p:cNvPr id="71" name="Group 70">
              <a:extLst>
                <a:ext uri="{FF2B5EF4-FFF2-40B4-BE49-F238E27FC236}">
                  <a16:creationId xmlns:a16="http://schemas.microsoft.com/office/drawing/2014/main" id="{F0221D65-29D7-CE43-9E1B-F4B1DAF0640A}"/>
                </a:ext>
              </a:extLst>
            </p:cNvPr>
            <p:cNvGrpSpPr/>
            <p:nvPr/>
          </p:nvGrpSpPr>
          <p:grpSpPr>
            <a:xfrm>
              <a:off x="5209713" y="2840303"/>
              <a:ext cx="805807" cy="535054"/>
              <a:chOff x="1619593" y="2989526"/>
              <a:chExt cx="921509" cy="611880"/>
            </a:xfrm>
          </p:grpSpPr>
          <p:pic>
            <p:nvPicPr>
              <p:cNvPr id="73" name="Picture 72">
                <a:extLst>
                  <a:ext uri="{FF2B5EF4-FFF2-40B4-BE49-F238E27FC236}">
                    <a16:creationId xmlns:a16="http://schemas.microsoft.com/office/drawing/2014/main" id="{DFAA0F73-1B6E-E540-9DBC-5CF9F35BB0AF}"/>
                  </a:ext>
                </a:extLst>
              </p:cNvPr>
              <p:cNvPicPr>
                <a:picLocks noChangeAspect="1"/>
              </p:cNvPicPr>
              <p:nvPr>
                <p:custDataLst>
                  <p:tags r:id="rId32"/>
                </p:custDataLst>
              </p:nvPr>
            </p:nvPicPr>
            <p:blipFill>
              <a:blip r:embed="rId63" cstate="print">
                <a:extLst>
                  <a:ext uri="{28A0092B-C50C-407E-A947-70E740481C1C}">
                    <a14:useLocalDpi xmlns:a14="http://schemas.microsoft.com/office/drawing/2010/main" val="0"/>
                  </a:ext>
                </a:extLst>
              </a:blip>
              <a:stretch>
                <a:fillRect/>
              </a:stretch>
            </p:blipFill>
            <p:spPr>
              <a:xfrm>
                <a:off x="1619593" y="2989526"/>
                <a:ext cx="355838" cy="418633"/>
              </a:xfrm>
              <a:prstGeom prst="rect">
                <a:avLst/>
              </a:prstGeom>
            </p:spPr>
          </p:pic>
          <p:sp>
            <p:nvSpPr>
              <p:cNvPr id="74" name="TextBox 73">
                <a:extLst>
                  <a:ext uri="{FF2B5EF4-FFF2-40B4-BE49-F238E27FC236}">
                    <a16:creationId xmlns:a16="http://schemas.microsoft.com/office/drawing/2014/main" id="{32198EB3-4E6D-F147-9E5A-A7CB8C829949}"/>
                  </a:ext>
                </a:extLst>
              </p:cNvPr>
              <p:cNvSpPr txBox="1"/>
              <p:nvPr>
                <p:custDataLst>
                  <p:tags r:id="rId33"/>
                </p:custDataLst>
              </p:nvPr>
            </p:nvSpPr>
            <p:spPr>
              <a:xfrm>
                <a:off x="1626702" y="3440620"/>
                <a:ext cx="914400" cy="160786"/>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sz="1000" b="0" i="0" u="none" strike="noStrike" kern="0" cap="none" spc="0" normalizeH="0" baseline="0" noProof="0" dirty="0">
                    <a:ln>
                      <a:noFill/>
                    </a:ln>
                    <a:solidFill>
                      <a:srgbClr val="525F6B"/>
                    </a:solidFill>
                    <a:effectLst/>
                    <a:uLnTx/>
                    <a:uFillTx/>
                  </a:rPr>
                  <a:t>x.509</a:t>
                </a:r>
              </a:p>
            </p:txBody>
          </p:sp>
        </p:grpSp>
      </p:grpSp>
    </p:spTree>
    <p:custDataLst>
      <p:tags r:id="rId1"/>
    </p:custDataLst>
    <p:extLst>
      <p:ext uri="{BB962C8B-B14F-4D97-AF65-F5344CB8AC3E}">
        <p14:creationId xmlns:p14="http://schemas.microsoft.com/office/powerpoint/2010/main" val="12050433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fade">
                                      <p:cBhvr>
                                        <p:cTn id="16" dur="500"/>
                                        <p:tgtEl>
                                          <p:spTgt spid="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500"/>
                                        <p:tgtEl>
                                          <p:spTgt spid="2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3" end="3"/>
                                            </p:txEl>
                                          </p:spTgt>
                                        </p:tgtEl>
                                        <p:attrNameLst>
                                          <p:attrName>style.visibility</p:attrName>
                                        </p:attrNameLst>
                                      </p:cBhvr>
                                      <p:to>
                                        <p:strVal val="visible"/>
                                      </p:to>
                                    </p:set>
                                    <p:animEffect transition="in" filter="fade">
                                      <p:cBhvr>
                                        <p:cTn id="26" dur="500"/>
                                        <p:tgtEl>
                                          <p:spTgt spid="2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Effect transition="in" filter="fade">
                                      <p:cBhvr>
                                        <p:cTn id="31" dur="500"/>
                                        <p:tgtEl>
                                          <p:spTgt spid="22">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t>Best data protection solution</a:t>
            </a:r>
          </a:p>
          <a:p>
            <a:pPr fontAlgn="auto">
              <a:lnSpc>
                <a:spcPct val="89000"/>
              </a:lnSpc>
              <a:spcBef>
                <a:spcPts val="0"/>
              </a:spcBef>
              <a:spcAft>
                <a:spcPts val="0"/>
              </a:spcAft>
            </a:pPr>
            <a:r>
              <a:rPr lang="en-US" sz="2800" dirty="0">
                <a:solidFill>
                  <a:srgbClr val="00A8B0"/>
                </a:solidFill>
              </a:rPr>
              <a:t>CHAVE</a:t>
            </a:r>
            <a:r>
              <a:rPr lang="en-US" sz="2800" baseline="30000" dirty="0">
                <a:solidFill>
                  <a:srgbClr val="00A8B0"/>
                </a:solidFill>
              </a:rPr>
              <a:t>™</a:t>
            </a:r>
            <a:r>
              <a:rPr lang="en-US" sz="2800" dirty="0">
                <a:solidFill>
                  <a:srgbClr val="00A8B0"/>
                </a:solidFill>
              </a:rPr>
              <a:t> benefits</a:t>
            </a:r>
            <a:endParaRPr lang="en-US" sz="2800" kern="0" dirty="0"/>
          </a:p>
        </p:txBody>
      </p:sp>
      <p:sp>
        <p:nvSpPr>
          <p:cNvPr id="9" name="Rectangle 8" hidden="1"/>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8" name="Rectangle 7" hidden="1"/>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7" name="Rectangle 6" hidden="1"/>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30</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hidden="1"/>
          <p:cNvSpPr txBox="1">
            <a:spLocks/>
          </p:cNvSpPr>
          <p:nvPr>
            <p:custDataLst>
              <p:tags r:id="rId7"/>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2" name="Content Placeholder 11"/>
          <p:cNvSpPr>
            <a:spLocks noGrp="1"/>
          </p:cNvSpPr>
          <p:nvPr>
            <p:ph idx="1"/>
            <p:custDataLst>
              <p:tags r:id="rId8"/>
            </p:custDataLst>
          </p:nvPr>
        </p:nvSpPr>
        <p:spPr>
          <a:xfrm>
            <a:off x="254000" y="1502015"/>
            <a:ext cx="10452100" cy="54839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buNone/>
            </a:pPr>
            <a:r>
              <a:rPr lang="en-US" dirty="0"/>
              <a:t>Unique solution for facilities mandated by the NIST* and the U.S. Department of Homeland Security</a:t>
            </a:r>
          </a:p>
        </p:txBody>
      </p:sp>
      <p:grpSp>
        <p:nvGrpSpPr>
          <p:cNvPr id="26" name="Group 25">
            <a:extLst>
              <a:ext uri="{FF2B5EF4-FFF2-40B4-BE49-F238E27FC236}">
                <a16:creationId xmlns:a16="http://schemas.microsoft.com/office/drawing/2014/main" id="{F13BE85E-EA72-FB4F-A32D-7B5F3AC0AB2E}"/>
              </a:ext>
            </a:extLst>
          </p:cNvPr>
          <p:cNvGrpSpPr/>
          <p:nvPr/>
        </p:nvGrpSpPr>
        <p:grpSpPr>
          <a:xfrm>
            <a:off x="5424187" y="2084679"/>
            <a:ext cx="5483225" cy="3073239"/>
            <a:chOff x="5424187" y="2084679"/>
            <a:chExt cx="5483225" cy="3073239"/>
          </a:xfrm>
        </p:grpSpPr>
        <p:sp>
          <p:nvSpPr>
            <p:cNvPr id="14" name="Content Placeholder 11">
              <a:extLst>
                <a:ext uri="{FF2B5EF4-FFF2-40B4-BE49-F238E27FC236}">
                  <a16:creationId xmlns:a16="http://schemas.microsoft.com/office/drawing/2014/main" id="{8ACD5AA0-428B-DD42-8665-FE3A359060AF}"/>
                </a:ext>
              </a:extLst>
            </p:cNvPr>
            <p:cNvSpPr txBox="1">
              <a:spLocks/>
            </p:cNvSpPr>
            <p:nvPr>
              <p:custDataLst>
                <p:tags r:id="rId10"/>
              </p:custDataLst>
            </p:nvPr>
          </p:nvSpPr>
          <p:spPr>
            <a:xfrm>
              <a:off x="6457208" y="2322084"/>
              <a:ext cx="4137640" cy="1524000"/>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fontAlgn="auto">
                <a:spcAft>
                  <a:spcPts val="0"/>
                </a:spcAft>
                <a:buNone/>
              </a:pPr>
              <a:r>
                <a:rPr lang="en-US" b="1" dirty="0" err="1">
                  <a:solidFill>
                    <a:srgbClr val="00A8B0"/>
                  </a:solidFill>
                </a:rPr>
                <a:t>Genetec</a:t>
              </a:r>
              <a:endParaRPr lang="en-US" b="1" dirty="0">
                <a:solidFill>
                  <a:srgbClr val="00A8B0"/>
                </a:solidFill>
              </a:endParaRPr>
            </a:p>
            <a:p>
              <a:pPr fontAlgn="auto">
                <a:spcAft>
                  <a:spcPts val="0"/>
                </a:spcAft>
              </a:pPr>
              <a:r>
                <a:rPr lang="en-US" sz="1400" dirty="0"/>
                <a:t>Security Center 5.7 SR2 is CHAVE</a:t>
              </a:r>
              <a:r>
                <a:rPr lang="en-US" sz="1400" baseline="30000" dirty="0"/>
                <a:t>™ </a:t>
              </a:r>
              <a:r>
                <a:rPr lang="en-US" sz="1400" dirty="0"/>
                <a:t>enabled</a:t>
              </a:r>
              <a:endParaRPr lang="en-US" sz="1400" baseline="30000" dirty="0"/>
            </a:p>
            <a:p>
              <a:pPr fontAlgn="auto">
                <a:spcAft>
                  <a:spcPts val="0"/>
                </a:spcAft>
              </a:pPr>
              <a:r>
                <a:rPr lang="en-US" sz="1400" dirty="0"/>
                <a:t>End-to-end video encryption</a:t>
              </a:r>
            </a:p>
            <a:p>
              <a:pPr fontAlgn="auto">
                <a:spcAft>
                  <a:spcPts val="0"/>
                </a:spcAft>
              </a:pPr>
              <a:r>
                <a:rPr lang="en-US" sz="1400" dirty="0"/>
                <a:t>Supports the use of smart cards and </a:t>
              </a:r>
              <a:br>
                <a:rPr lang="en-US" sz="1400" dirty="0"/>
              </a:br>
              <a:r>
                <a:rPr lang="en-US" sz="1400" dirty="0"/>
                <a:t>digital certificates</a:t>
              </a:r>
            </a:p>
            <a:p>
              <a:pPr fontAlgn="auto">
                <a:spcAft>
                  <a:spcPts val="0"/>
                </a:spcAft>
              </a:pPr>
              <a:r>
                <a:rPr lang="en-US" sz="1400" dirty="0" err="1"/>
                <a:t>Genetec</a:t>
              </a:r>
              <a:r>
                <a:rPr lang="en-US" sz="1400" dirty="0"/>
                <a:t> Security Center is SAFETY </a:t>
              </a:r>
              <a:br>
                <a:rPr lang="en-US" sz="1400" dirty="0"/>
              </a:br>
              <a:r>
                <a:rPr lang="en-US" sz="1400" dirty="0"/>
                <a:t>act certified**</a:t>
              </a:r>
            </a:p>
            <a:p>
              <a:pPr marL="0" indent="-22860" fontAlgn="auto">
                <a:spcAft>
                  <a:spcPts val="0"/>
                </a:spcAft>
                <a:buFont typeface="Wingdings 3" panose="05040102010807070707" pitchFamily="18" charset="2"/>
                <a:buNone/>
              </a:pPr>
              <a:endParaRPr lang="en-US" dirty="0"/>
            </a:p>
          </p:txBody>
        </p:sp>
        <p:sp>
          <p:nvSpPr>
            <p:cNvPr id="5" name="Rectangle 4">
              <a:extLst>
                <a:ext uri="{FF2B5EF4-FFF2-40B4-BE49-F238E27FC236}">
                  <a16:creationId xmlns:a16="http://schemas.microsoft.com/office/drawing/2014/main" id="{25146577-6E92-F244-89F2-A54960FCBACF}"/>
                </a:ext>
              </a:extLst>
            </p:cNvPr>
            <p:cNvSpPr/>
            <p:nvPr/>
          </p:nvSpPr>
          <p:spPr>
            <a:xfrm>
              <a:off x="5424187" y="4788586"/>
              <a:ext cx="5483225" cy="369332"/>
            </a:xfrm>
            <a:prstGeom prst="rect">
              <a:avLst/>
            </a:prstGeom>
          </p:spPr>
          <p:txBody>
            <a:bodyPr>
              <a:spAutoFit/>
            </a:bodyPr>
            <a:lstStyle/>
            <a:p>
              <a:pPr indent="-22860"/>
              <a:r>
                <a:rPr lang="en-US" sz="900" dirty="0"/>
                <a:t>*) National Institute of Standards and Technology</a:t>
              </a:r>
            </a:p>
            <a:p>
              <a:pPr indent="-22860"/>
              <a:r>
                <a:rPr lang="en-US" sz="900" dirty="0"/>
                <a:t>**) US department of Homeland Security for Anti-Terrorism Technology</a:t>
              </a:r>
            </a:p>
          </p:txBody>
        </p:sp>
        <p:pic>
          <p:nvPicPr>
            <p:cNvPr id="22" name="Picture 21">
              <a:extLst>
                <a:ext uri="{FF2B5EF4-FFF2-40B4-BE49-F238E27FC236}">
                  <a16:creationId xmlns:a16="http://schemas.microsoft.com/office/drawing/2014/main" id="{0563C600-2682-C746-9D8A-7A5C954EAD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9575" y="2084679"/>
              <a:ext cx="820041" cy="820041"/>
            </a:xfrm>
            <a:prstGeom prst="rect">
              <a:avLst/>
            </a:prstGeom>
          </p:spPr>
        </p:pic>
      </p:grpSp>
      <p:grpSp>
        <p:nvGrpSpPr>
          <p:cNvPr id="25" name="Group 24">
            <a:extLst>
              <a:ext uri="{FF2B5EF4-FFF2-40B4-BE49-F238E27FC236}">
                <a16:creationId xmlns:a16="http://schemas.microsoft.com/office/drawing/2014/main" id="{03166D36-7FCC-AC44-AD73-7075EE691BB0}"/>
              </a:ext>
            </a:extLst>
          </p:cNvPr>
          <p:cNvGrpSpPr/>
          <p:nvPr/>
        </p:nvGrpSpPr>
        <p:grpSpPr>
          <a:xfrm>
            <a:off x="263525" y="2084679"/>
            <a:ext cx="4679938" cy="2840905"/>
            <a:chOff x="263525" y="2084679"/>
            <a:chExt cx="4679938" cy="2840905"/>
          </a:xfrm>
        </p:grpSpPr>
        <p:sp>
          <p:nvSpPr>
            <p:cNvPr id="13" name="Content Placeholder 11">
              <a:extLst>
                <a:ext uri="{FF2B5EF4-FFF2-40B4-BE49-F238E27FC236}">
                  <a16:creationId xmlns:a16="http://schemas.microsoft.com/office/drawing/2014/main" id="{7DDC4D11-8A06-2A41-BDD0-A44B77F1FD21}"/>
                </a:ext>
              </a:extLst>
            </p:cNvPr>
            <p:cNvSpPr txBox="1">
              <a:spLocks/>
            </p:cNvSpPr>
            <p:nvPr>
              <p:custDataLst>
                <p:tags r:id="rId9"/>
              </p:custDataLst>
            </p:nvPr>
          </p:nvSpPr>
          <p:spPr>
            <a:xfrm>
              <a:off x="1231158" y="2322084"/>
              <a:ext cx="3712305" cy="2603500"/>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fontAlgn="auto">
                <a:spcAft>
                  <a:spcPts val="0"/>
                </a:spcAft>
                <a:buNone/>
              </a:pPr>
              <a:r>
                <a:rPr lang="en-US" b="1" dirty="0">
                  <a:solidFill>
                    <a:srgbClr val="00A8B0"/>
                  </a:solidFill>
                </a:rPr>
                <a:t>Bosch CHAVE</a:t>
              </a:r>
              <a:r>
                <a:rPr lang="en-US" baseline="30000" dirty="0">
                  <a:solidFill>
                    <a:srgbClr val="00A8B0"/>
                  </a:solidFill>
                </a:rPr>
                <a:t>™</a:t>
              </a:r>
              <a:r>
                <a:rPr lang="en-US" b="1" dirty="0">
                  <a:solidFill>
                    <a:srgbClr val="00A8B0"/>
                  </a:solidFill>
                </a:rPr>
                <a:t> enabled cameras</a:t>
              </a:r>
            </a:p>
            <a:p>
              <a:pPr fontAlgn="auto">
                <a:spcAft>
                  <a:spcPts val="0"/>
                </a:spcAft>
              </a:pPr>
              <a:r>
                <a:rPr lang="en-US" sz="1400" dirty="0"/>
                <a:t>Meet Federal Information Processing </a:t>
              </a:r>
              <a:br>
                <a:rPr lang="en-US" sz="1400" dirty="0"/>
              </a:br>
              <a:r>
                <a:rPr lang="en-US" sz="1400" dirty="0"/>
                <a:t>Standard (FIPS) Publication 140-2 Level 3 </a:t>
              </a:r>
              <a:br>
                <a:rPr lang="en-US" sz="1400" dirty="0"/>
              </a:br>
              <a:r>
                <a:rPr lang="en-US" sz="1400" dirty="0"/>
                <a:t>cryptographic validation requirements</a:t>
              </a:r>
            </a:p>
            <a:p>
              <a:pPr fontAlgn="auto">
                <a:spcAft>
                  <a:spcPts val="0"/>
                </a:spcAft>
              </a:pPr>
              <a:r>
                <a:rPr lang="en-US" sz="1400" dirty="0"/>
                <a:t>Preloaded with signed Federal or commercially trusted X.509 certificates</a:t>
              </a:r>
            </a:p>
            <a:p>
              <a:pPr fontAlgn="auto">
                <a:spcAft>
                  <a:spcPts val="0"/>
                </a:spcAft>
              </a:pPr>
              <a:r>
                <a:rPr lang="en-US" sz="1400" dirty="0"/>
                <a:t>Embedded Trusted Platform Module </a:t>
              </a:r>
              <a:br>
                <a:rPr lang="en-US" sz="1400" dirty="0"/>
              </a:br>
              <a:r>
                <a:rPr lang="en-US" sz="1400" dirty="0"/>
                <a:t>to securely store cryptographic keys </a:t>
              </a:r>
              <a:br>
                <a:rPr lang="en-US" sz="1400" dirty="0"/>
              </a:br>
              <a:r>
                <a:rPr lang="en-US" sz="1400" dirty="0"/>
                <a:t>and certificates</a:t>
              </a:r>
            </a:p>
            <a:p>
              <a:pPr fontAlgn="auto">
                <a:spcAft>
                  <a:spcPts val="0"/>
                </a:spcAft>
              </a:pPr>
              <a:r>
                <a:rPr lang="en-US" sz="1400" dirty="0"/>
                <a:t>Password sign-on locked-out by default. </a:t>
              </a:r>
              <a:br>
                <a:rPr lang="en-US" sz="1400" dirty="0"/>
              </a:br>
              <a:r>
                <a:rPr lang="en-US" sz="1400" dirty="0"/>
                <a:t>Certificate authentication only.</a:t>
              </a:r>
            </a:p>
            <a:p>
              <a:pPr marL="0" indent="-22860" fontAlgn="auto">
                <a:spcAft>
                  <a:spcPts val="0"/>
                </a:spcAft>
                <a:buFont typeface="Wingdings 3" panose="05040102010807070707" pitchFamily="18" charset="2"/>
                <a:buNone/>
              </a:pPr>
              <a:endParaRPr lang="en-US" dirty="0"/>
            </a:p>
          </p:txBody>
        </p:sp>
        <p:pic>
          <p:nvPicPr>
            <p:cNvPr id="24" name="Picture 23">
              <a:extLst>
                <a:ext uri="{FF2B5EF4-FFF2-40B4-BE49-F238E27FC236}">
                  <a16:creationId xmlns:a16="http://schemas.microsoft.com/office/drawing/2014/main" id="{42010AD6-BDA9-FD42-8142-6A485C21F0E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525" y="2084679"/>
              <a:ext cx="820041" cy="820041"/>
            </a:xfrm>
            <a:prstGeom prst="rect">
              <a:avLst/>
            </a:prstGeom>
          </p:spPr>
        </p:pic>
      </p:grpSp>
    </p:spTree>
    <p:custDataLst>
      <p:tags r:id="rId1"/>
    </p:custDataLst>
    <p:extLst>
      <p:ext uri="{BB962C8B-B14F-4D97-AF65-F5344CB8AC3E}">
        <p14:creationId xmlns:p14="http://schemas.microsoft.com/office/powerpoint/2010/main" val="7788237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err="1"/>
              <a:t>IoT</a:t>
            </a:r>
            <a:r>
              <a:rPr lang="en-US" sz="2800" kern="0" dirty="0"/>
              <a:t> changes the role of security</a:t>
            </a:r>
            <a:br>
              <a:rPr lang="en-US" sz="2800" kern="0" dirty="0"/>
            </a:br>
            <a:r>
              <a:rPr lang="en-US" sz="2800" dirty="0">
                <a:solidFill>
                  <a:srgbClr val="0E78C5"/>
                </a:solidFill>
              </a:rPr>
              <a:t>From domain solutions to data-driven solutions</a:t>
            </a:r>
            <a:endParaRPr lang="en-US" sz="2800" kern="0" dirty="0">
              <a:solidFill>
                <a:srgbClr val="0E78C5"/>
              </a:solidFill>
            </a:endParaRPr>
          </a:p>
        </p:txBody>
      </p:sp>
      <p:sp>
        <p:nvSpPr>
          <p:cNvPr id="8" name="Rectangle 7"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7" name="TextBox 6" hidden="1"/>
          <p:cNvSpPr txBox="1">
            <a:spLocks/>
          </p:cNvSpPr>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sp>
        <p:nvSpPr>
          <p:cNvPr id="2" name="Rectangle 1" hidden="1"/>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4" name="Rectangle 3" hidden="1"/>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4</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19" name="TextBox 18"/>
          <p:cNvSpPr txBox="1"/>
          <p:nvPr>
            <p:custDataLst>
              <p:tags r:id="rId8"/>
            </p:custDataLst>
          </p:nvPr>
        </p:nvSpPr>
        <p:spPr>
          <a:xfrm>
            <a:off x="263524" y="3258969"/>
            <a:ext cx="2333372" cy="914400"/>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lang="en-US" b="1" kern="0" dirty="0">
                <a:solidFill>
                  <a:srgbClr val="525F6B"/>
                </a:solidFill>
              </a:rPr>
              <a:t>The merging of </a:t>
            </a:r>
          </a:p>
          <a:p>
            <a:pPr marR="0" defTabSz="914400" eaLnBrk="1" fontAlgn="auto" latinLnBrk="0" hangingPunct="1">
              <a:lnSpc>
                <a:spcPct val="107000"/>
              </a:lnSpc>
              <a:spcBef>
                <a:spcPts val="500"/>
              </a:spcBef>
              <a:spcAft>
                <a:spcPts val="0"/>
              </a:spcAft>
              <a:buClrTx/>
              <a:buSzTx/>
              <a:buFontTx/>
              <a:buNone/>
              <a:tabLst/>
            </a:pPr>
            <a:r>
              <a:rPr lang="en-US" b="1" kern="0" dirty="0">
                <a:solidFill>
                  <a:srgbClr val="525F6B"/>
                </a:solidFill>
              </a:rPr>
              <a:t>s</a:t>
            </a:r>
            <a:r>
              <a:rPr kumimoji="0" lang="en-US" sz="1800" b="1" i="0" u="none" strike="noStrike" kern="0" cap="none" spc="0" normalizeH="0" baseline="0" noProof="0" dirty="0" err="1">
                <a:ln>
                  <a:noFill/>
                </a:ln>
                <a:solidFill>
                  <a:srgbClr val="525F6B"/>
                </a:solidFill>
                <a:effectLst/>
                <a:uLnTx/>
                <a:uFillTx/>
              </a:rPr>
              <a:t>ecurity</a:t>
            </a:r>
            <a:r>
              <a:rPr kumimoji="0" lang="en-US" sz="1800" b="1" i="0" u="none" strike="noStrike" kern="0" cap="none" spc="0" normalizeH="0" baseline="0" noProof="0" dirty="0">
                <a:ln>
                  <a:noFill/>
                </a:ln>
                <a:solidFill>
                  <a:srgbClr val="525F6B"/>
                </a:solidFill>
                <a:effectLst/>
                <a:uLnTx/>
                <a:uFillTx/>
              </a:rPr>
              <a:t> domains</a:t>
            </a:r>
          </a:p>
        </p:txBody>
      </p:sp>
      <p:sp>
        <p:nvSpPr>
          <p:cNvPr id="46" name="TextBox 45">
            <a:extLst>
              <a:ext uri="{FF2B5EF4-FFF2-40B4-BE49-F238E27FC236}">
                <a16:creationId xmlns:a16="http://schemas.microsoft.com/office/drawing/2014/main" id="{A40FAC5A-01F8-D049-93A2-2C6C285874AA}"/>
              </a:ext>
            </a:extLst>
          </p:cNvPr>
          <p:cNvSpPr txBox="1"/>
          <p:nvPr>
            <p:custDataLst>
              <p:tags r:id="rId9"/>
            </p:custDataLst>
          </p:nvPr>
        </p:nvSpPr>
        <p:spPr>
          <a:xfrm>
            <a:off x="7888450" y="4520571"/>
            <a:ext cx="897545" cy="199563"/>
          </a:xfrm>
          <a:prstGeom prst="rect">
            <a:avLst/>
          </a:prstGeom>
          <a:noFill/>
        </p:spPr>
        <p:txBody>
          <a:bodyPr wrap="none" lIns="0" tIns="0" rIns="0" bIns="0" rtlCol="0">
            <a:noAutofit/>
          </a:bodyPr>
          <a:lstStyle/>
          <a:p>
            <a:pPr marR="0" algn="ctr" defTabSz="914400" eaLnBrk="1" fontAlgn="auto" latinLnBrk="0" hangingPunct="1">
              <a:lnSpc>
                <a:spcPct val="90000"/>
              </a:lnSpc>
              <a:spcBef>
                <a:spcPts val="0"/>
              </a:spcBef>
              <a:spcAft>
                <a:spcPts val="0"/>
              </a:spcAft>
              <a:buClrTx/>
              <a:buSzTx/>
              <a:buFontTx/>
              <a:buNone/>
              <a:tabLst/>
            </a:pPr>
            <a:r>
              <a:rPr kumimoji="0" lang="en-US" b="0" i="0" u="none" strike="noStrike" kern="0" cap="none" spc="0" normalizeH="0" baseline="0" noProof="0" dirty="0">
                <a:ln>
                  <a:noFill/>
                </a:ln>
                <a:solidFill>
                  <a:srgbClr val="0E78C5"/>
                </a:solidFill>
                <a:effectLst/>
                <a:uLnTx/>
                <a:uFillTx/>
              </a:rPr>
              <a:t>Data-driven solutions</a:t>
            </a:r>
          </a:p>
        </p:txBody>
      </p:sp>
      <p:cxnSp>
        <p:nvCxnSpPr>
          <p:cNvPr id="50" name="Straight Connector 49">
            <a:extLst>
              <a:ext uri="{FF2B5EF4-FFF2-40B4-BE49-F238E27FC236}">
                <a16:creationId xmlns:a16="http://schemas.microsoft.com/office/drawing/2014/main" id="{8A010044-247A-9546-8899-32E95B8B17FC}"/>
              </a:ext>
            </a:extLst>
          </p:cNvPr>
          <p:cNvCxnSpPr>
            <a:cxnSpLocks/>
          </p:cNvCxnSpPr>
          <p:nvPr/>
        </p:nvCxnSpPr>
        <p:spPr>
          <a:xfrm flipV="1">
            <a:off x="5735259" y="3619812"/>
            <a:ext cx="2601963" cy="1448899"/>
          </a:xfrm>
          <a:prstGeom prst="line">
            <a:avLst/>
          </a:prstGeom>
          <a:ln w="444500" cap="rnd">
            <a:solidFill>
              <a:srgbClr val="008ECF">
                <a:alpha val="25000"/>
              </a:srgbClr>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09F7C1-704F-BF41-AAC7-A9C2AA4ED685}"/>
              </a:ext>
            </a:extLst>
          </p:cNvPr>
          <p:cNvCxnSpPr>
            <a:cxnSpLocks/>
          </p:cNvCxnSpPr>
          <p:nvPr/>
        </p:nvCxnSpPr>
        <p:spPr>
          <a:xfrm>
            <a:off x="5735259" y="2174898"/>
            <a:ext cx="2601963" cy="1448899"/>
          </a:xfrm>
          <a:prstGeom prst="line">
            <a:avLst/>
          </a:prstGeom>
          <a:ln w="444500" cap="rnd">
            <a:solidFill>
              <a:srgbClr val="008ECF">
                <a:alpha val="25000"/>
              </a:srgbClr>
            </a:solidFill>
            <a:roun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4665613C-C09D-EC47-A3C7-5B2F824EF28B}"/>
              </a:ext>
            </a:extLst>
          </p:cNvPr>
          <p:cNvGrpSpPr/>
          <p:nvPr/>
        </p:nvGrpSpPr>
        <p:grpSpPr>
          <a:xfrm>
            <a:off x="4694855" y="3007874"/>
            <a:ext cx="3642367" cy="1230941"/>
            <a:chOff x="5722132" y="2174335"/>
            <a:chExt cx="2601963" cy="2893813"/>
          </a:xfrm>
        </p:grpSpPr>
        <p:cxnSp>
          <p:nvCxnSpPr>
            <p:cNvPr id="57" name="Straight Connector 56">
              <a:extLst>
                <a:ext uri="{FF2B5EF4-FFF2-40B4-BE49-F238E27FC236}">
                  <a16:creationId xmlns:a16="http://schemas.microsoft.com/office/drawing/2014/main" id="{699798C7-5377-6D45-8338-9D16D527A611}"/>
                </a:ext>
              </a:extLst>
            </p:cNvPr>
            <p:cNvCxnSpPr>
              <a:cxnSpLocks/>
            </p:cNvCxnSpPr>
            <p:nvPr/>
          </p:nvCxnSpPr>
          <p:spPr>
            <a:xfrm flipV="1">
              <a:off x="5722132" y="3619249"/>
              <a:ext cx="2601963" cy="1448899"/>
            </a:xfrm>
            <a:prstGeom prst="line">
              <a:avLst/>
            </a:prstGeom>
            <a:ln w="444500" cap="rnd">
              <a:solidFill>
                <a:srgbClr val="008ECF">
                  <a:alpha val="25000"/>
                </a:srgbClr>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C7BDD00-1328-3B48-A504-F7D021FA7913}"/>
                </a:ext>
              </a:extLst>
            </p:cNvPr>
            <p:cNvCxnSpPr>
              <a:cxnSpLocks/>
            </p:cNvCxnSpPr>
            <p:nvPr/>
          </p:nvCxnSpPr>
          <p:spPr>
            <a:xfrm>
              <a:off x="5722132" y="2174335"/>
              <a:ext cx="2601963" cy="1448899"/>
            </a:xfrm>
            <a:prstGeom prst="line">
              <a:avLst/>
            </a:prstGeom>
            <a:ln w="444500" cap="rnd">
              <a:solidFill>
                <a:srgbClr val="008ECF">
                  <a:alpha val="25000"/>
                </a:srgbClr>
              </a:solidFill>
              <a:roun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3567A1B-8AF0-A349-B904-FD370D466E0E}"/>
              </a:ext>
            </a:extLst>
          </p:cNvPr>
          <p:cNvGrpSpPr/>
          <p:nvPr/>
        </p:nvGrpSpPr>
        <p:grpSpPr>
          <a:xfrm>
            <a:off x="4082654" y="1556132"/>
            <a:ext cx="2162048" cy="1123904"/>
            <a:chOff x="3060908" y="1721756"/>
            <a:chExt cx="1726601" cy="897544"/>
          </a:xfrm>
        </p:grpSpPr>
        <p:sp>
          <p:nvSpPr>
            <p:cNvPr id="76" name="TextBox 75"/>
            <p:cNvSpPr txBox="1"/>
            <p:nvPr>
              <p:custDataLst>
                <p:tags r:id="rId15"/>
              </p:custDataLst>
            </p:nvPr>
          </p:nvSpPr>
          <p:spPr>
            <a:xfrm>
              <a:off x="3060908" y="1771865"/>
              <a:ext cx="897545" cy="199563"/>
            </a:xfrm>
            <a:prstGeom prst="rect">
              <a:avLst/>
            </a:prstGeom>
            <a:noFill/>
          </p:spPr>
          <p:txBody>
            <a:bodyPr wrap="none" lIns="0" tIns="0" rIns="0" bIns="0" rtlCol="0">
              <a:noAutofit/>
            </a:bodyPr>
            <a:lstStyle/>
            <a:p>
              <a:pPr marR="0" algn="ctr" defTabSz="914400" eaLnBrk="1" fontAlgn="auto" latinLnBrk="0" hangingPunct="1">
                <a:lnSpc>
                  <a:spcPct val="90000"/>
                </a:lnSpc>
                <a:spcBef>
                  <a:spcPts val="0"/>
                </a:spcBef>
                <a:spcAft>
                  <a:spcPts val="0"/>
                </a:spcAft>
                <a:buClrTx/>
                <a:buSzTx/>
                <a:buFontTx/>
                <a:buNone/>
                <a:tabLst/>
              </a:pPr>
              <a:r>
                <a:rPr kumimoji="0" lang="en-US" sz="1400" b="0" i="0" u="none" strike="noStrike" kern="0" cap="none" spc="0" normalizeH="0" baseline="0" noProof="0" dirty="0">
                  <a:ln>
                    <a:noFill/>
                  </a:ln>
                  <a:solidFill>
                    <a:srgbClr val="0E78C5"/>
                  </a:solidFill>
                  <a:effectLst/>
                  <a:uLnTx/>
                  <a:uFillTx/>
                </a:rPr>
                <a:t>Access</a:t>
              </a:r>
              <a:br>
                <a:rPr kumimoji="0" lang="en-US" sz="1400" b="0" i="0" u="none" strike="noStrike" kern="0" cap="none" spc="0" normalizeH="0" baseline="0" noProof="0" dirty="0">
                  <a:ln>
                    <a:noFill/>
                  </a:ln>
                  <a:solidFill>
                    <a:srgbClr val="0E78C5"/>
                  </a:solidFill>
                  <a:effectLst/>
                  <a:uLnTx/>
                  <a:uFillTx/>
                </a:rPr>
              </a:br>
              <a:r>
                <a:rPr kumimoji="0" lang="en-US" sz="1400" b="0" i="0" u="none" strike="noStrike" kern="0" cap="none" spc="0" normalizeH="0" baseline="0" noProof="0" dirty="0">
                  <a:ln>
                    <a:noFill/>
                  </a:ln>
                  <a:solidFill>
                    <a:srgbClr val="0E78C5"/>
                  </a:solidFill>
                  <a:effectLst/>
                  <a:uLnTx/>
                  <a:uFillTx/>
                </a:rPr>
                <a:t>control</a:t>
              </a:r>
            </a:p>
          </p:txBody>
        </p:sp>
        <p:pic>
          <p:nvPicPr>
            <p:cNvPr id="24" name="Picture 23">
              <a:extLst>
                <a:ext uri="{FF2B5EF4-FFF2-40B4-BE49-F238E27FC236}">
                  <a16:creationId xmlns:a16="http://schemas.microsoft.com/office/drawing/2014/main" id="{6E68E9BD-945A-3C47-A3E3-BE4C171BAB09}"/>
                </a:ext>
              </a:extLst>
            </p:cNvPr>
            <p:cNvPicPr>
              <a:picLocks noChangeAspect="1"/>
            </p:cNvPicPr>
            <p:nvPr>
              <p:custDataLst>
                <p:tags r:id="rId16"/>
              </p:custDataLst>
            </p:nvPr>
          </p:nvPicPr>
          <p:blipFill>
            <a:blip r:embed="rId19" cstate="print">
              <a:extLst>
                <a:ext uri="{28A0092B-C50C-407E-A947-70E740481C1C}">
                  <a14:useLocalDpi xmlns:a14="http://schemas.microsoft.com/office/drawing/2010/main" val="0"/>
                </a:ext>
              </a:extLst>
            </a:blip>
            <a:stretch>
              <a:fillRect/>
            </a:stretch>
          </p:blipFill>
          <p:spPr>
            <a:xfrm>
              <a:off x="3889965" y="1721756"/>
              <a:ext cx="897544" cy="897544"/>
            </a:xfrm>
            <a:prstGeom prst="rect">
              <a:avLst/>
            </a:prstGeom>
          </p:spPr>
        </p:pic>
      </p:grpSp>
      <p:grpSp>
        <p:nvGrpSpPr>
          <p:cNvPr id="48" name="Group 47">
            <a:extLst>
              <a:ext uri="{FF2B5EF4-FFF2-40B4-BE49-F238E27FC236}">
                <a16:creationId xmlns:a16="http://schemas.microsoft.com/office/drawing/2014/main" id="{C01CA4DA-8DF5-1E4A-A482-9F4C836CB7AF}"/>
              </a:ext>
            </a:extLst>
          </p:cNvPr>
          <p:cNvGrpSpPr/>
          <p:nvPr/>
        </p:nvGrpSpPr>
        <p:grpSpPr>
          <a:xfrm>
            <a:off x="4014166" y="4554429"/>
            <a:ext cx="2247092" cy="1122471"/>
            <a:chOff x="2992420" y="4391494"/>
            <a:chExt cx="1794517" cy="896400"/>
          </a:xfrm>
        </p:grpSpPr>
        <p:sp>
          <p:nvSpPr>
            <p:cNvPr id="89" name="TextBox 88"/>
            <p:cNvSpPr txBox="1"/>
            <p:nvPr>
              <p:custDataLst>
                <p:tags r:id="rId14"/>
              </p:custDataLst>
            </p:nvPr>
          </p:nvSpPr>
          <p:spPr>
            <a:xfrm>
              <a:off x="2992420" y="4906565"/>
              <a:ext cx="897545" cy="199563"/>
            </a:xfrm>
            <a:prstGeom prst="rect">
              <a:avLst/>
            </a:prstGeom>
            <a:noFill/>
          </p:spPr>
          <p:txBody>
            <a:bodyPr wrap="none" lIns="0" tIns="0" rIns="0" bIns="0" rtlCol="0">
              <a:noAutofit/>
            </a:bodyPr>
            <a:lstStyle/>
            <a:p>
              <a:pPr marR="0" algn="ctr" defTabSz="914400" eaLnBrk="1" fontAlgn="auto" latinLnBrk="0" hangingPunct="1">
                <a:lnSpc>
                  <a:spcPct val="90000"/>
                </a:lnSpc>
                <a:spcBef>
                  <a:spcPts val="0"/>
                </a:spcBef>
                <a:spcAft>
                  <a:spcPts val="0"/>
                </a:spcAft>
                <a:buClrTx/>
                <a:buSzTx/>
                <a:buFontTx/>
                <a:buNone/>
                <a:tabLst/>
              </a:pPr>
              <a:r>
                <a:rPr kumimoji="0" lang="en-US" sz="1400" b="0" i="0" u="none" strike="noStrike" kern="0" cap="none" spc="0" normalizeH="0" baseline="0" noProof="0" dirty="0">
                  <a:ln>
                    <a:noFill/>
                  </a:ln>
                  <a:solidFill>
                    <a:srgbClr val="0E78C5"/>
                  </a:solidFill>
                  <a:effectLst/>
                  <a:uLnTx/>
                  <a:uFillTx/>
                </a:rPr>
                <a:t>Intrusion </a:t>
              </a:r>
              <a:br>
                <a:rPr kumimoji="0" lang="en-US" sz="1400" b="0" i="0" u="none" strike="noStrike" kern="0" cap="none" spc="0" normalizeH="0" baseline="0" noProof="0" dirty="0">
                  <a:ln>
                    <a:noFill/>
                  </a:ln>
                  <a:solidFill>
                    <a:srgbClr val="0E78C5"/>
                  </a:solidFill>
                  <a:effectLst/>
                  <a:uLnTx/>
                  <a:uFillTx/>
                </a:rPr>
              </a:br>
              <a:r>
                <a:rPr kumimoji="0" lang="en-US" sz="1400" b="0" i="0" u="none" strike="noStrike" kern="0" cap="none" spc="0" normalizeH="0" baseline="0" noProof="0" dirty="0">
                  <a:ln>
                    <a:noFill/>
                  </a:ln>
                  <a:solidFill>
                    <a:srgbClr val="0E78C5"/>
                  </a:solidFill>
                  <a:effectLst/>
                  <a:uLnTx/>
                  <a:uFillTx/>
                </a:rPr>
                <a:t>systems</a:t>
              </a:r>
            </a:p>
          </p:txBody>
        </p:sp>
        <p:pic>
          <p:nvPicPr>
            <p:cNvPr id="6" name="Picture 5">
              <a:extLst>
                <a:ext uri="{FF2B5EF4-FFF2-40B4-BE49-F238E27FC236}">
                  <a16:creationId xmlns:a16="http://schemas.microsoft.com/office/drawing/2014/main" id="{8935ED3F-4A87-0747-A4ED-AB09F3D1541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90537" y="4391494"/>
              <a:ext cx="896400" cy="896400"/>
            </a:xfrm>
            <a:prstGeom prst="rect">
              <a:avLst/>
            </a:prstGeom>
          </p:spPr>
        </p:pic>
      </p:grpSp>
      <p:grpSp>
        <p:nvGrpSpPr>
          <p:cNvPr id="45" name="Group 44">
            <a:extLst>
              <a:ext uri="{FF2B5EF4-FFF2-40B4-BE49-F238E27FC236}">
                <a16:creationId xmlns:a16="http://schemas.microsoft.com/office/drawing/2014/main" id="{47E7B993-652C-F149-B0EE-F38728C5499D}"/>
              </a:ext>
            </a:extLst>
          </p:cNvPr>
          <p:cNvGrpSpPr/>
          <p:nvPr/>
        </p:nvGrpSpPr>
        <p:grpSpPr>
          <a:xfrm>
            <a:off x="2596896" y="2329485"/>
            <a:ext cx="2405327" cy="1122471"/>
            <a:chOff x="1715207" y="2342216"/>
            <a:chExt cx="1920883" cy="896400"/>
          </a:xfrm>
        </p:grpSpPr>
        <p:sp>
          <p:nvSpPr>
            <p:cNvPr id="15" name="TextBox 14"/>
            <p:cNvSpPr txBox="1"/>
            <p:nvPr>
              <p:custDataLst>
                <p:tags r:id="rId13"/>
              </p:custDataLst>
            </p:nvPr>
          </p:nvSpPr>
          <p:spPr>
            <a:xfrm>
              <a:off x="1715207" y="2419737"/>
              <a:ext cx="897545" cy="199563"/>
            </a:xfrm>
            <a:prstGeom prst="rect">
              <a:avLst/>
            </a:prstGeom>
            <a:noFill/>
          </p:spPr>
          <p:txBody>
            <a:bodyPr wrap="none" lIns="0" tIns="0" rIns="0" bIns="0" rtlCol="0">
              <a:noAutofit/>
            </a:bodyPr>
            <a:lstStyle/>
            <a:p>
              <a:pPr marR="0" algn="ctr" defTabSz="914400" eaLnBrk="1" fontAlgn="auto" latinLnBrk="0" hangingPunct="1">
                <a:lnSpc>
                  <a:spcPct val="90000"/>
                </a:lnSpc>
                <a:spcBef>
                  <a:spcPts val="0"/>
                </a:spcBef>
                <a:spcAft>
                  <a:spcPts val="0"/>
                </a:spcAft>
                <a:buClrTx/>
                <a:buSzTx/>
                <a:buFontTx/>
                <a:buNone/>
                <a:tabLst/>
              </a:pPr>
              <a:r>
                <a:rPr kumimoji="0" lang="en-US" sz="1400" b="0" i="0" u="none" strike="noStrike" kern="0" cap="none" spc="0" normalizeH="0" baseline="0" noProof="0" dirty="0">
                  <a:ln>
                    <a:noFill/>
                  </a:ln>
                  <a:solidFill>
                    <a:srgbClr val="0E78C5"/>
                  </a:solidFill>
                  <a:effectLst/>
                  <a:uLnTx/>
                  <a:uFillTx/>
                </a:rPr>
                <a:t>Management </a:t>
              </a:r>
              <a:br>
                <a:rPr kumimoji="0" lang="en-US" sz="1400" b="0" i="0" u="none" strike="noStrike" kern="0" cap="none" spc="0" normalizeH="0" baseline="0" noProof="0" dirty="0">
                  <a:ln>
                    <a:noFill/>
                  </a:ln>
                  <a:solidFill>
                    <a:srgbClr val="0E78C5"/>
                  </a:solidFill>
                  <a:effectLst/>
                  <a:uLnTx/>
                  <a:uFillTx/>
                </a:rPr>
              </a:br>
              <a:r>
                <a:rPr kumimoji="0" lang="en-US" sz="1400" b="0" i="0" u="none" strike="noStrike" kern="0" cap="none" spc="0" normalizeH="0" baseline="0" noProof="0" dirty="0">
                  <a:ln>
                    <a:noFill/>
                  </a:ln>
                  <a:solidFill>
                    <a:srgbClr val="0E78C5"/>
                  </a:solidFill>
                  <a:effectLst/>
                  <a:uLnTx/>
                  <a:uFillTx/>
                </a:rPr>
                <a:t>software</a:t>
              </a:r>
            </a:p>
          </p:txBody>
        </p:sp>
        <p:pic>
          <p:nvPicPr>
            <p:cNvPr id="10" name="Picture 9">
              <a:extLst>
                <a:ext uri="{FF2B5EF4-FFF2-40B4-BE49-F238E27FC236}">
                  <a16:creationId xmlns:a16="http://schemas.microsoft.com/office/drawing/2014/main" id="{845C4487-3B2F-F741-A2BC-F6C7375B935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39690" y="2342216"/>
              <a:ext cx="896400" cy="896400"/>
            </a:xfrm>
            <a:prstGeom prst="rect">
              <a:avLst/>
            </a:prstGeom>
          </p:spPr>
        </p:pic>
      </p:grpSp>
      <p:grpSp>
        <p:nvGrpSpPr>
          <p:cNvPr id="47" name="Group 46">
            <a:extLst>
              <a:ext uri="{FF2B5EF4-FFF2-40B4-BE49-F238E27FC236}">
                <a16:creationId xmlns:a16="http://schemas.microsoft.com/office/drawing/2014/main" id="{470D1CFA-3F0E-BC4C-A8DC-C992426F516B}"/>
              </a:ext>
            </a:extLst>
          </p:cNvPr>
          <p:cNvGrpSpPr/>
          <p:nvPr/>
        </p:nvGrpSpPr>
        <p:grpSpPr>
          <a:xfrm>
            <a:off x="2768274" y="3734416"/>
            <a:ext cx="2236527" cy="1123903"/>
            <a:chOff x="1850010" y="3816793"/>
            <a:chExt cx="1786080" cy="897544"/>
          </a:xfrm>
        </p:grpSpPr>
        <p:sp>
          <p:nvSpPr>
            <p:cNvPr id="36" name="TextBox 35">
              <a:extLst>
                <a:ext uri="{FF2B5EF4-FFF2-40B4-BE49-F238E27FC236}">
                  <a16:creationId xmlns:a16="http://schemas.microsoft.com/office/drawing/2014/main" id="{F36CCA7A-139E-4B4F-A6E9-3AD2D22F2956}"/>
                </a:ext>
              </a:extLst>
            </p:cNvPr>
            <p:cNvSpPr txBox="1"/>
            <p:nvPr>
              <p:custDataLst>
                <p:tags r:id="rId11"/>
              </p:custDataLst>
            </p:nvPr>
          </p:nvSpPr>
          <p:spPr>
            <a:xfrm>
              <a:off x="1850010" y="4265565"/>
              <a:ext cx="897545" cy="199563"/>
            </a:xfrm>
            <a:prstGeom prst="rect">
              <a:avLst/>
            </a:prstGeom>
            <a:noFill/>
          </p:spPr>
          <p:txBody>
            <a:bodyPr wrap="none" lIns="0" tIns="0" rIns="0" bIns="0" rtlCol="0">
              <a:noAutofit/>
            </a:bodyPr>
            <a:lstStyle/>
            <a:p>
              <a:pPr marR="0" algn="ctr" defTabSz="914400" eaLnBrk="1" fontAlgn="auto" latinLnBrk="0" hangingPunct="1">
                <a:lnSpc>
                  <a:spcPct val="90000"/>
                </a:lnSpc>
                <a:spcBef>
                  <a:spcPts val="0"/>
                </a:spcBef>
                <a:spcAft>
                  <a:spcPts val="0"/>
                </a:spcAft>
                <a:buClrTx/>
                <a:buSzTx/>
                <a:buFontTx/>
                <a:buNone/>
                <a:tabLst/>
              </a:pPr>
              <a:r>
                <a:rPr kumimoji="0" lang="en-US" sz="1400" b="0" i="0" u="none" strike="noStrike" kern="0" cap="none" spc="0" normalizeH="0" baseline="0" noProof="0" dirty="0">
                  <a:ln>
                    <a:noFill/>
                  </a:ln>
                  <a:solidFill>
                    <a:srgbClr val="0E78C5"/>
                  </a:solidFill>
                  <a:effectLst/>
                  <a:uLnTx/>
                  <a:uFillTx/>
                </a:rPr>
                <a:t>Video </a:t>
              </a:r>
              <a:br>
                <a:rPr kumimoji="0" lang="en-US" sz="1400" b="0" i="0" u="none" strike="noStrike" kern="0" cap="none" spc="0" normalizeH="0" baseline="0" noProof="0" dirty="0">
                  <a:ln>
                    <a:noFill/>
                  </a:ln>
                  <a:solidFill>
                    <a:srgbClr val="0E78C5"/>
                  </a:solidFill>
                  <a:effectLst/>
                  <a:uLnTx/>
                  <a:uFillTx/>
                </a:rPr>
              </a:br>
              <a:r>
                <a:rPr kumimoji="0" lang="en-US" sz="1400" b="0" i="0" u="none" strike="noStrike" kern="0" cap="none" spc="0" normalizeH="0" baseline="0" noProof="0" dirty="0">
                  <a:ln>
                    <a:noFill/>
                  </a:ln>
                  <a:solidFill>
                    <a:srgbClr val="0E78C5"/>
                  </a:solidFill>
                  <a:effectLst/>
                  <a:uLnTx/>
                  <a:uFillTx/>
                </a:rPr>
                <a:t>security</a:t>
              </a:r>
            </a:p>
          </p:txBody>
        </p:sp>
        <p:pic>
          <p:nvPicPr>
            <p:cNvPr id="37" name="Picture 36">
              <a:extLst>
                <a:ext uri="{FF2B5EF4-FFF2-40B4-BE49-F238E27FC236}">
                  <a16:creationId xmlns:a16="http://schemas.microsoft.com/office/drawing/2014/main" id="{A2D9C33F-696B-F54F-BDCA-E50C24D245DA}"/>
                </a:ext>
              </a:extLst>
            </p:cNvPr>
            <p:cNvPicPr>
              <a:picLocks noChangeAspect="1"/>
            </p:cNvPicPr>
            <p:nvPr>
              <p:custDataLst>
                <p:tags r:id="rId12"/>
              </p:custDataLst>
            </p:nvPr>
          </p:nvPicPr>
          <p:blipFill>
            <a:blip r:embed="rId22" cstate="print">
              <a:extLst>
                <a:ext uri="{28A0092B-C50C-407E-A947-70E740481C1C}">
                  <a14:useLocalDpi xmlns:a14="http://schemas.microsoft.com/office/drawing/2010/main" val="0"/>
                </a:ext>
              </a:extLst>
            </a:blip>
            <a:stretch>
              <a:fillRect/>
            </a:stretch>
          </p:blipFill>
          <p:spPr>
            <a:xfrm>
              <a:off x="2738546" y="3816793"/>
              <a:ext cx="897544" cy="897544"/>
            </a:xfrm>
            <a:prstGeom prst="rect">
              <a:avLst/>
            </a:prstGeom>
          </p:spPr>
        </p:pic>
      </p:grpSp>
      <p:pic>
        <p:nvPicPr>
          <p:cNvPr id="13" name="Picture 12">
            <a:extLst>
              <a:ext uri="{FF2B5EF4-FFF2-40B4-BE49-F238E27FC236}">
                <a16:creationId xmlns:a16="http://schemas.microsoft.com/office/drawing/2014/main" id="{31DBFD16-E6C4-5E4D-9ECE-6EBA8148F6A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132927" y="3414511"/>
            <a:ext cx="408590" cy="408590"/>
          </a:xfrm>
          <a:prstGeom prst="rect">
            <a:avLst/>
          </a:prstGeom>
        </p:spPr>
      </p:pic>
      <p:pic>
        <p:nvPicPr>
          <p:cNvPr id="61" name="Picture 60">
            <a:extLst>
              <a:ext uri="{FF2B5EF4-FFF2-40B4-BE49-F238E27FC236}">
                <a16:creationId xmlns:a16="http://schemas.microsoft.com/office/drawing/2014/main" id="{591AE7C3-1F08-144C-8658-E41D46F18E88}"/>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7608478" y="2892749"/>
            <a:ext cx="1457487" cy="1457487"/>
          </a:xfrm>
          <a:prstGeom prst="rect">
            <a:avLst/>
          </a:prstGeom>
        </p:spPr>
      </p:pic>
    </p:spTree>
    <p:custDataLst>
      <p:tags r:id="rId1"/>
    </p:custDataLst>
    <p:extLst>
      <p:ext uri="{BB962C8B-B14F-4D97-AF65-F5344CB8AC3E}">
        <p14:creationId xmlns:p14="http://schemas.microsoft.com/office/powerpoint/2010/main" val="10729424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8"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1000"/>
                                        <p:tgtEl>
                                          <p:spTgt spid="52"/>
                                        </p:tgtEl>
                                      </p:cBhvr>
                                    </p:animEffect>
                                  </p:childTnLst>
                                </p:cTn>
                              </p:par>
                              <p:par>
                                <p:cTn id="27" presetID="2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1000"/>
                                        <p:tgtEl>
                                          <p:spTgt spid="5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3500"/>
                            </p:stCondLst>
                            <p:childTnLst>
                              <p:par>
                                <p:cTn id="35" presetID="53" presetClass="entr" presetSubtype="16" fill="hold" nodeType="after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67B419"/>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4"/>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r>
              <a:rPr lang="en-US" sz="6500" dirty="0"/>
              <a:t>How we help you improve your data security</a:t>
            </a:r>
          </a:p>
        </p:txBody>
      </p:sp>
    </p:spTree>
    <p:custDataLst>
      <p:tags r:id="rId1"/>
    </p:custDataLst>
    <p:extLst>
      <p:ext uri="{BB962C8B-B14F-4D97-AF65-F5344CB8AC3E}">
        <p14:creationId xmlns:p14="http://schemas.microsoft.com/office/powerpoint/2010/main" val="18118052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8BA4DB-5976-4343-ADB4-BC489C008894}"/>
              </a:ext>
            </a:extLst>
          </p:cNvPr>
          <p:cNvGrpSpPr/>
          <p:nvPr/>
        </p:nvGrpSpPr>
        <p:grpSpPr>
          <a:xfrm>
            <a:off x="458496" y="1314180"/>
            <a:ext cx="10180795" cy="3849416"/>
            <a:chOff x="289576" y="1314180"/>
            <a:chExt cx="10180795" cy="3849416"/>
          </a:xfrm>
        </p:grpSpPr>
        <p:sp>
          <p:nvSpPr>
            <p:cNvPr id="17" name="Oval 16">
              <a:extLst>
                <a:ext uri="{FF2B5EF4-FFF2-40B4-BE49-F238E27FC236}">
                  <a16:creationId xmlns:a16="http://schemas.microsoft.com/office/drawing/2014/main" id="{E0B2ACC8-98CF-0A4C-9833-D86AF9913E88}"/>
                </a:ext>
              </a:extLst>
            </p:cNvPr>
            <p:cNvSpPr/>
            <p:nvPr/>
          </p:nvSpPr>
          <p:spPr>
            <a:xfrm>
              <a:off x="4975820" y="3179536"/>
              <a:ext cx="1067147" cy="1067147"/>
            </a:xfrm>
            <a:prstGeom prst="ellipse">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8" name="Picture 17">
              <a:extLst>
                <a:ext uri="{FF2B5EF4-FFF2-40B4-BE49-F238E27FC236}">
                  <a16:creationId xmlns:a16="http://schemas.microsoft.com/office/drawing/2014/main" id="{1963435F-6C99-CC42-ABF5-CD611200D5F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18793" y="4348198"/>
              <a:ext cx="815398" cy="815398"/>
            </a:xfrm>
            <a:prstGeom prst="rect">
              <a:avLst/>
            </a:prstGeom>
          </p:spPr>
        </p:pic>
        <p:pic>
          <p:nvPicPr>
            <p:cNvPr id="19" name="Picture 18">
              <a:extLst>
                <a:ext uri="{FF2B5EF4-FFF2-40B4-BE49-F238E27FC236}">
                  <a16:creationId xmlns:a16="http://schemas.microsoft.com/office/drawing/2014/main" id="{1D44FD91-263C-BE4C-BC2C-4EB6AC6DD18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49027" y="3303653"/>
              <a:ext cx="815398" cy="815398"/>
            </a:xfrm>
            <a:prstGeom prst="rect">
              <a:avLst/>
            </a:prstGeom>
          </p:spPr>
        </p:pic>
        <p:pic>
          <p:nvPicPr>
            <p:cNvPr id="20" name="Picture 19">
              <a:extLst>
                <a:ext uri="{FF2B5EF4-FFF2-40B4-BE49-F238E27FC236}">
                  <a16:creationId xmlns:a16="http://schemas.microsoft.com/office/drawing/2014/main" id="{DEE248FD-B655-9145-98EC-EAF6FEC2354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95179" y="2256032"/>
              <a:ext cx="815398" cy="815398"/>
            </a:xfrm>
            <a:prstGeom prst="rect">
              <a:avLst/>
            </a:prstGeom>
          </p:spPr>
        </p:pic>
        <p:pic>
          <p:nvPicPr>
            <p:cNvPr id="21" name="Picture 20">
              <a:extLst>
                <a:ext uri="{FF2B5EF4-FFF2-40B4-BE49-F238E27FC236}">
                  <a16:creationId xmlns:a16="http://schemas.microsoft.com/office/drawing/2014/main" id="{1DD0B577-6BAB-2D4F-A913-E1976D7670E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62165" y="3310490"/>
              <a:ext cx="815398" cy="815398"/>
            </a:xfrm>
            <a:prstGeom prst="rect">
              <a:avLst/>
            </a:prstGeom>
          </p:spPr>
        </p:pic>
        <p:pic>
          <p:nvPicPr>
            <p:cNvPr id="22" name="Picture 21">
              <a:extLst>
                <a:ext uri="{FF2B5EF4-FFF2-40B4-BE49-F238E27FC236}">
                  <a16:creationId xmlns:a16="http://schemas.microsoft.com/office/drawing/2014/main" id="{2F505A32-BCED-2F4C-9073-6DDF92B1C0C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98664" y="4348198"/>
              <a:ext cx="815398" cy="815398"/>
            </a:xfrm>
            <a:prstGeom prst="rect">
              <a:avLst/>
            </a:prstGeom>
          </p:spPr>
        </p:pic>
        <p:pic>
          <p:nvPicPr>
            <p:cNvPr id="23" name="Picture 22">
              <a:extLst>
                <a:ext uri="{FF2B5EF4-FFF2-40B4-BE49-F238E27FC236}">
                  <a16:creationId xmlns:a16="http://schemas.microsoft.com/office/drawing/2014/main" id="{3FCF8EC9-8F90-9A4C-8670-206E064B2B9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99066" y="2256032"/>
              <a:ext cx="815398" cy="815398"/>
            </a:xfrm>
            <a:prstGeom prst="rect">
              <a:avLst/>
            </a:prstGeom>
          </p:spPr>
        </p:pic>
        <p:pic>
          <p:nvPicPr>
            <p:cNvPr id="26" name="Picture 25">
              <a:extLst>
                <a:ext uri="{FF2B5EF4-FFF2-40B4-BE49-F238E27FC236}">
                  <a16:creationId xmlns:a16="http://schemas.microsoft.com/office/drawing/2014/main" id="{0534F2FD-8BCB-D447-90C7-C3FCEE89D2A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90925" y="1735235"/>
              <a:ext cx="815398" cy="815398"/>
            </a:xfrm>
            <a:prstGeom prst="rect">
              <a:avLst/>
            </a:prstGeom>
          </p:spPr>
        </p:pic>
        <p:pic>
          <p:nvPicPr>
            <p:cNvPr id="27" name="Picture 26">
              <a:extLst>
                <a:ext uri="{FF2B5EF4-FFF2-40B4-BE49-F238E27FC236}">
                  <a16:creationId xmlns:a16="http://schemas.microsoft.com/office/drawing/2014/main" id="{45603793-8062-5042-9F47-3456E6B5EFC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87934" y="2256032"/>
              <a:ext cx="815398" cy="815398"/>
            </a:xfrm>
            <a:prstGeom prst="rect">
              <a:avLst/>
            </a:prstGeom>
          </p:spPr>
        </p:pic>
        <p:pic>
          <p:nvPicPr>
            <p:cNvPr id="28" name="Picture 27">
              <a:extLst>
                <a:ext uri="{FF2B5EF4-FFF2-40B4-BE49-F238E27FC236}">
                  <a16:creationId xmlns:a16="http://schemas.microsoft.com/office/drawing/2014/main" id="{3E915C4D-C23F-7846-A9D4-5E4543801A0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8664" y="2256032"/>
              <a:ext cx="815398" cy="815398"/>
            </a:xfrm>
            <a:prstGeom prst="rect">
              <a:avLst/>
            </a:prstGeom>
          </p:spPr>
        </p:pic>
        <p:pic>
          <p:nvPicPr>
            <p:cNvPr id="33" name="Picture 32">
              <a:extLst>
                <a:ext uri="{FF2B5EF4-FFF2-40B4-BE49-F238E27FC236}">
                  <a16:creationId xmlns:a16="http://schemas.microsoft.com/office/drawing/2014/main" id="{0E949D41-962F-6041-BB73-8EAA68A233E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754362" y="3305411"/>
              <a:ext cx="815398" cy="815398"/>
            </a:xfrm>
            <a:prstGeom prst="rect">
              <a:avLst/>
            </a:prstGeom>
          </p:spPr>
        </p:pic>
        <p:sp>
          <p:nvSpPr>
            <p:cNvPr id="34" name="Rectangle 33">
              <a:extLst>
                <a:ext uri="{FF2B5EF4-FFF2-40B4-BE49-F238E27FC236}">
                  <a16:creationId xmlns:a16="http://schemas.microsoft.com/office/drawing/2014/main" id="{6FCAC65F-9307-254D-A41B-9E889BB33533}"/>
                </a:ext>
              </a:extLst>
            </p:cNvPr>
            <p:cNvSpPr/>
            <p:nvPr>
              <p:custDataLst>
                <p:tags r:id="rId13"/>
              </p:custDataLst>
            </p:nvPr>
          </p:nvSpPr>
          <p:spPr>
            <a:xfrm>
              <a:off x="3872094" y="1314180"/>
              <a:ext cx="3229007" cy="313932"/>
            </a:xfrm>
            <a:prstGeom prst="rect">
              <a:avLst/>
            </a:prstGeom>
            <a:solidFill>
              <a:scrgbClr r="0" g="0" b="0">
                <a:alpha val="0"/>
              </a:scrgbClr>
            </a:solidFill>
          </p:spPr>
          <p:txBody>
            <a:bodyPr wrap="square">
              <a:spAutoFit/>
            </a:bodyPr>
            <a:lstStyle/>
            <a:p>
              <a:pPr algn="ctr">
                <a:lnSpc>
                  <a:spcPct val="90000"/>
                </a:lnSpc>
              </a:pPr>
              <a:r>
                <a:rPr lang="en-US" sz="1600" b="1" dirty="0">
                  <a:solidFill>
                    <a:srgbClr val="525F6B"/>
                  </a:solidFill>
                </a:rPr>
                <a:t>Side channel attacks</a:t>
              </a:r>
            </a:p>
          </p:txBody>
        </p:sp>
        <p:sp>
          <p:nvSpPr>
            <p:cNvPr id="35" name="Rectangle 34">
              <a:extLst>
                <a:ext uri="{FF2B5EF4-FFF2-40B4-BE49-F238E27FC236}">
                  <a16:creationId xmlns:a16="http://schemas.microsoft.com/office/drawing/2014/main" id="{89127341-9B39-8542-AB2E-191CD24CB9AC}"/>
                </a:ext>
              </a:extLst>
            </p:cNvPr>
            <p:cNvSpPr/>
            <p:nvPr>
              <p:custDataLst>
                <p:tags r:id="rId14"/>
              </p:custDataLst>
            </p:nvPr>
          </p:nvSpPr>
          <p:spPr>
            <a:xfrm>
              <a:off x="7306886" y="4597172"/>
              <a:ext cx="2315051" cy="494853"/>
            </a:xfrm>
            <a:prstGeom prst="rect">
              <a:avLst/>
            </a:prstGeom>
            <a:solidFill>
              <a:scrgbClr r="0" g="0" b="0">
                <a:alpha val="0"/>
              </a:scrgbClr>
            </a:solidFill>
          </p:spPr>
          <p:txBody>
            <a:bodyPr/>
            <a:lstStyle/>
            <a:p>
              <a:pPr lvl="0">
                <a:lnSpc>
                  <a:spcPct val="90000"/>
                </a:lnSpc>
              </a:pPr>
              <a:r>
                <a:rPr lang="en-US" sz="1600" b="1" dirty="0">
                  <a:solidFill>
                    <a:srgbClr val="525F6B"/>
                  </a:solidFill>
                </a:rPr>
                <a:t>Privilege misuse</a:t>
              </a:r>
            </a:p>
            <a:p>
              <a:pPr lvl="0">
                <a:lnSpc>
                  <a:spcPct val="90000"/>
                </a:lnSpc>
              </a:pPr>
              <a:endParaRPr lang="en-US" sz="1600" b="1" dirty="0">
                <a:solidFill>
                  <a:srgbClr val="525F6B"/>
                </a:solidFill>
              </a:endParaRPr>
            </a:p>
          </p:txBody>
        </p:sp>
        <p:sp>
          <p:nvSpPr>
            <p:cNvPr id="36" name="Rectangle 35">
              <a:extLst>
                <a:ext uri="{FF2B5EF4-FFF2-40B4-BE49-F238E27FC236}">
                  <a16:creationId xmlns:a16="http://schemas.microsoft.com/office/drawing/2014/main" id="{61107845-AC2C-9C49-B9A5-AE7463020D40}"/>
                </a:ext>
              </a:extLst>
            </p:cNvPr>
            <p:cNvSpPr/>
            <p:nvPr>
              <p:custDataLst>
                <p:tags r:id="rId15"/>
              </p:custDataLst>
            </p:nvPr>
          </p:nvSpPr>
          <p:spPr>
            <a:xfrm>
              <a:off x="289576" y="2313502"/>
              <a:ext cx="2476982" cy="757130"/>
            </a:xfrm>
            <a:prstGeom prst="rect">
              <a:avLst/>
            </a:prstGeom>
            <a:solidFill>
              <a:scrgbClr r="0" g="0" b="0">
                <a:alpha val="0"/>
              </a:scrgbClr>
            </a:solidFill>
          </p:spPr>
          <p:txBody>
            <a:bodyPr wrap="square">
              <a:spAutoFit/>
            </a:bodyPr>
            <a:lstStyle/>
            <a:p>
              <a:pPr lvl="0" algn="r">
                <a:lnSpc>
                  <a:spcPct val="90000"/>
                </a:lnSpc>
              </a:pPr>
              <a:r>
                <a:rPr lang="en-US" sz="1600" b="1" dirty="0">
                  <a:solidFill>
                    <a:srgbClr val="525F6B"/>
                  </a:solidFill>
                </a:rPr>
                <a:t>Malware infection </a:t>
              </a:r>
              <a:br>
                <a:rPr lang="en-US" sz="1600" b="1" dirty="0">
                  <a:solidFill>
                    <a:srgbClr val="525F6B"/>
                  </a:solidFill>
                </a:rPr>
              </a:br>
              <a:r>
                <a:rPr lang="en-US" sz="1600" b="1" dirty="0">
                  <a:solidFill>
                    <a:srgbClr val="525F6B"/>
                  </a:solidFill>
                </a:rPr>
                <a:t>via firmware or third party software</a:t>
              </a:r>
            </a:p>
          </p:txBody>
        </p:sp>
        <p:sp>
          <p:nvSpPr>
            <p:cNvPr id="37" name="Rectangle 36">
              <a:extLst>
                <a:ext uri="{FF2B5EF4-FFF2-40B4-BE49-F238E27FC236}">
                  <a16:creationId xmlns:a16="http://schemas.microsoft.com/office/drawing/2014/main" id="{742DB933-FA35-8743-A202-35DBF8190761}"/>
                </a:ext>
              </a:extLst>
            </p:cNvPr>
            <p:cNvSpPr/>
            <p:nvPr>
              <p:custDataLst>
                <p:tags r:id="rId16"/>
              </p:custDataLst>
            </p:nvPr>
          </p:nvSpPr>
          <p:spPr>
            <a:xfrm>
              <a:off x="1236869" y="3503498"/>
              <a:ext cx="1154482" cy="535531"/>
            </a:xfrm>
            <a:prstGeom prst="rect">
              <a:avLst/>
            </a:prstGeom>
            <a:solidFill>
              <a:scrgbClr r="0" g="0" b="0">
                <a:alpha val="0"/>
              </a:scrgbClr>
            </a:solidFill>
          </p:spPr>
          <p:txBody>
            <a:bodyPr wrap="none">
              <a:spAutoFit/>
            </a:bodyPr>
            <a:lstStyle/>
            <a:p>
              <a:pPr lvl="0" algn="r">
                <a:lnSpc>
                  <a:spcPct val="90000"/>
                </a:lnSpc>
              </a:pPr>
              <a:r>
                <a:rPr lang="en-US" sz="1600" b="1" dirty="0">
                  <a:solidFill>
                    <a:srgbClr val="525F6B"/>
                  </a:solidFill>
                </a:rPr>
                <a:t>Intrusion</a:t>
              </a:r>
              <a:br>
                <a:rPr lang="en-US" sz="1600" b="1" dirty="0">
                  <a:solidFill>
                    <a:srgbClr val="525F6B"/>
                  </a:solidFill>
                </a:rPr>
              </a:br>
              <a:r>
                <a:rPr lang="en-US" sz="1600" b="1" dirty="0">
                  <a:solidFill>
                    <a:srgbClr val="525F6B"/>
                  </a:solidFill>
                </a:rPr>
                <a:t>of privacy</a:t>
              </a:r>
            </a:p>
          </p:txBody>
        </p:sp>
        <p:sp>
          <p:nvSpPr>
            <p:cNvPr id="38" name="Rectangle 37">
              <a:extLst>
                <a:ext uri="{FF2B5EF4-FFF2-40B4-BE49-F238E27FC236}">
                  <a16:creationId xmlns:a16="http://schemas.microsoft.com/office/drawing/2014/main" id="{71D28E59-FC16-CA42-A177-31D0B3FA36F9}"/>
                </a:ext>
              </a:extLst>
            </p:cNvPr>
            <p:cNvSpPr/>
            <p:nvPr>
              <p:custDataLst>
                <p:tags r:id="rId17"/>
              </p:custDataLst>
            </p:nvPr>
          </p:nvSpPr>
          <p:spPr>
            <a:xfrm>
              <a:off x="8207684" y="2299338"/>
              <a:ext cx="2262687" cy="757130"/>
            </a:xfrm>
            <a:prstGeom prst="rect">
              <a:avLst/>
            </a:prstGeom>
            <a:solidFill>
              <a:scrgbClr r="0" g="0" b="0">
                <a:alpha val="0"/>
              </a:scrgbClr>
            </a:solidFill>
          </p:spPr>
          <p:txBody>
            <a:bodyPr wrap="square">
              <a:spAutoFit/>
            </a:bodyPr>
            <a:lstStyle/>
            <a:p>
              <a:pPr lvl="0">
                <a:lnSpc>
                  <a:spcPct val="90000"/>
                </a:lnSpc>
              </a:pPr>
              <a:r>
                <a:rPr lang="en-US" sz="1600" b="1" dirty="0">
                  <a:solidFill>
                    <a:srgbClr val="525F6B"/>
                  </a:solidFill>
                </a:rPr>
                <a:t>Distributed </a:t>
              </a:r>
              <a:br>
                <a:rPr lang="en-US" sz="1600" b="1" dirty="0">
                  <a:solidFill>
                    <a:srgbClr val="525F6B"/>
                  </a:solidFill>
                </a:rPr>
              </a:br>
              <a:r>
                <a:rPr lang="en-US" sz="1600" b="1" dirty="0">
                  <a:solidFill>
                    <a:srgbClr val="525F6B"/>
                  </a:solidFill>
                </a:rPr>
                <a:t>denial-of-service (DDoS)</a:t>
              </a:r>
            </a:p>
          </p:txBody>
        </p:sp>
        <p:sp>
          <p:nvSpPr>
            <p:cNvPr id="39" name="Rectangle 38">
              <a:extLst>
                <a:ext uri="{FF2B5EF4-FFF2-40B4-BE49-F238E27FC236}">
                  <a16:creationId xmlns:a16="http://schemas.microsoft.com/office/drawing/2014/main" id="{9025C988-764D-414D-B4A6-E56C6D4BCA18}"/>
                </a:ext>
              </a:extLst>
            </p:cNvPr>
            <p:cNvSpPr/>
            <p:nvPr>
              <p:custDataLst>
                <p:tags r:id="rId18"/>
              </p:custDataLst>
            </p:nvPr>
          </p:nvSpPr>
          <p:spPr>
            <a:xfrm>
              <a:off x="2196190" y="4597172"/>
              <a:ext cx="1519968" cy="313932"/>
            </a:xfrm>
            <a:prstGeom prst="rect">
              <a:avLst/>
            </a:prstGeom>
            <a:solidFill>
              <a:scrgbClr r="0" g="0" b="0">
                <a:alpha val="0"/>
              </a:scrgbClr>
            </a:solidFill>
          </p:spPr>
          <p:txBody>
            <a:bodyPr wrap="none">
              <a:spAutoFit/>
            </a:bodyPr>
            <a:lstStyle/>
            <a:p>
              <a:pPr lvl="0">
                <a:lnSpc>
                  <a:spcPct val="90000"/>
                </a:lnSpc>
              </a:pPr>
              <a:r>
                <a:rPr lang="en-US" sz="1600" b="1" dirty="0">
                  <a:solidFill>
                    <a:srgbClr val="525F6B"/>
                  </a:solidFill>
                </a:rPr>
                <a:t>Physical theft</a:t>
              </a:r>
            </a:p>
          </p:txBody>
        </p:sp>
        <p:pic>
          <p:nvPicPr>
            <p:cNvPr id="40" name="Picture 39">
              <a:extLst>
                <a:ext uri="{FF2B5EF4-FFF2-40B4-BE49-F238E27FC236}">
                  <a16:creationId xmlns:a16="http://schemas.microsoft.com/office/drawing/2014/main" id="{AE6741D7-CB66-1F43-95A1-AF0C9732E0F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18061" y="3311532"/>
              <a:ext cx="774740" cy="774740"/>
            </a:xfrm>
            <a:prstGeom prst="rect">
              <a:avLst/>
            </a:prstGeom>
          </p:spPr>
        </p:pic>
        <p:cxnSp>
          <p:nvCxnSpPr>
            <p:cNvPr id="41" name="Straight Connector 40">
              <a:extLst>
                <a:ext uri="{FF2B5EF4-FFF2-40B4-BE49-F238E27FC236}">
                  <a16:creationId xmlns:a16="http://schemas.microsoft.com/office/drawing/2014/main" id="{790CD059-EB6E-1949-83DA-CE59715EF5FF}"/>
                </a:ext>
              </a:extLst>
            </p:cNvPr>
            <p:cNvCxnSpPr>
              <a:cxnSpLocks/>
              <a:stCxn id="26" idx="2"/>
              <a:endCxn id="17" idx="0"/>
            </p:cNvCxnSpPr>
            <p:nvPr/>
          </p:nvCxnSpPr>
          <p:spPr>
            <a:xfrm>
              <a:off x="5498624" y="2550633"/>
              <a:ext cx="10770" cy="628903"/>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23F5EF-8DC2-9747-838A-0DDE48926C40}"/>
                </a:ext>
              </a:extLst>
            </p:cNvPr>
            <p:cNvCxnSpPr>
              <a:cxnSpLocks/>
              <a:stCxn id="28" idx="1"/>
              <a:endCxn id="17" idx="7"/>
            </p:cNvCxnSpPr>
            <p:nvPr/>
          </p:nvCxnSpPr>
          <p:spPr>
            <a:xfrm flipH="1">
              <a:off x="5886687" y="2663731"/>
              <a:ext cx="511977" cy="672085"/>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EE1F90-3661-4843-8460-3D88F9D1ECD5}"/>
                </a:ext>
              </a:extLst>
            </p:cNvPr>
            <p:cNvCxnSpPr>
              <a:cxnSpLocks/>
              <a:stCxn id="33" idx="1"/>
              <a:endCxn id="17" idx="6"/>
            </p:cNvCxnSpPr>
            <p:nvPr/>
          </p:nvCxnSpPr>
          <p:spPr>
            <a:xfrm flipH="1">
              <a:off x="6042967" y="3713110"/>
              <a:ext cx="711395" cy="0"/>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BDA51-A73B-2D49-B708-E910E63B3BFA}"/>
                </a:ext>
              </a:extLst>
            </p:cNvPr>
            <p:cNvCxnSpPr>
              <a:cxnSpLocks/>
              <a:stCxn id="23" idx="3"/>
              <a:endCxn id="17" idx="1"/>
            </p:cNvCxnSpPr>
            <p:nvPr/>
          </p:nvCxnSpPr>
          <p:spPr>
            <a:xfrm>
              <a:off x="4614464" y="2663731"/>
              <a:ext cx="517636" cy="672085"/>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FFB585-B0A5-694D-B057-5F24EA514A0F}"/>
                </a:ext>
              </a:extLst>
            </p:cNvPr>
            <p:cNvCxnSpPr>
              <a:cxnSpLocks/>
              <a:stCxn id="19" idx="3"/>
              <a:endCxn id="17" idx="2"/>
            </p:cNvCxnSpPr>
            <p:nvPr/>
          </p:nvCxnSpPr>
          <p:spPr>
            <a:xfrm>
              <a:off x="4264425" y="3711352"/>
              <a:ext cx="711395" cy="1758"/>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D9CF6D-23A3-444E-AF6B-D49226D03F55}"/>
                </a:ext>
              </a:extLst>
            </p:cNvPr>
            <p:cNvCxnSpPr>
              <a:cxnSpLocks/>
              <a:stCxn id="18" idx="3"/>
              <a:endCxn id="17" idx="3"/>
            </p:cNvCxnSpPr>
            <p:nvPr/>
          </p:nvCxnSpPr>
          <p:spPr>
            <a:xfrm flipV="1">
              <a:off x="4634191" y="4090403"/>
              <a:ext cx="497909" cy="66549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ED0AB4-742D-D241-A97A-2BA67A0D6677}"/>
                </a:ext>
              </a:extLst>
            </p:cNvPr>
            <p:cNvCxnSpPr>
              <a:cxnSpLocks/>
              <a:stCxn id="22" idx="1"/>
              <a:endCxn id="17" idx="5"/>
            </p:cNvCxnSpPr>
            <p:nvPr/>
          </p:nvCxnSpPr>
          <p:spPr>
            <a:xfrm flipH="1" flipV="1">
              <a:off x="5886687" y="4090403"/>
              <a:ext cx="511977" cy="66549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grpSp>
      <p:sp>
        <p:nvSpPr>
          <p:cNvPr id="11" name="Rectangle 10" hidden="1"/>
          <p:cNvSpPr>
            <a:spLocks/>
          </p:cNvSpPr>
          <p:nvPr>
            <p:custDataLst>
              <p:tags r:id="rId2"/>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600">
              <a:solidFill>
                <a:srgbClr val="000000"/>
              </a:solidFill>
            </a:endParaRPr>
          </a:p>
        </p:txBody>
      </p:sp>
      <p:sp>
        <p:nvSpPr>
          <p:cNvPr id="2" name="Title 1"/>
          <p:cNvSpPr>
            <a:spLocks noGrp="1"/>
          </p:cNvSpPr>
          <p:nvPr>
            <p:ph type="title"/>
            <p:custDataLst>
              <p:tags r:id="rId3"/>
            </p:custDataLst>
          </p:nvPr>
        </p:nvSpPr>
        <p:spPr>
          <a:xfrm>
            <a:off x="266700" y="259241"/>
            <a:ext cx="10452100" cy="77740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en-US" sz="2800" dirty="0"/>
              <a:t>Protecting security and privacy of data</a:t>
            </a:r>
            <a:br>
              <a:rPr lang="en-GB" sz="2800" dirty="0"/>
            </a:br>
            <a:r>
              <a:rPr lang="en-US" sz="2800" dirty="0">
                <a:solidFill>
                  <a:srgbClr val="67B419"/>
                </a:solidFill>
              </a:rPr>
              <a:t>What to expect from Bosch and </a:t>
            </a:r>
            <a:r>
              <a:rPr lang="en-US" sz="2800" dirty="0" err="1">
                <a:solidFill>
                  <a:srgbClr val="67B419"/>
                </a:solidFill>
              </a:rPr>
              <a:t>Genetec</a:t>
            </a:r>
            <a:r>
              <a:rPr lang="en-US" sz="2800" dirty="0">
                <a:solidFill>
                  <a:srgbClr val="67B419"/>
                </a:solidFill>
              </a:rPr>
              <a:t>?</a:t>
            </a:r>
          </a:p>
        </p:txBody>
      </p:sp>
      <p:sp>
        <p:nvSpPr>
          <p:cNvPr id="3" name="Rectangle 2"/>
          <p:cNvSpPr/>
          <p:nvPr>
            <p:custDataLst>
              <p:tags r:id="rId4"/>
            </p:custDataLst>
          </p:nvPr>
        </p:nvSpPr>
        <p:spPr>
          <a:xfrm>
            <a:off x="266700" y="2101075"/>
            <a:ext cx="2723528" cy="113547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16000" indent="-216000">
              <a:buFont typeface="Arial" panose="020B0604020202020204" pitchFamily="34" charset="0"/>
              <a:buChar char="►"/>
            </a:pPr>
            <a:r>
              <a:rPr lang="en-US" sz="1300" dirty="0">
                <a:solidFill>
                  <a:srgbClr val="0E78C5"/>
                </a:solidFill>
              </a:rPr>
              <a:t>No uploading of 3</a:t>
            </a:r>
            <a:r>
              <a:rPr lang="en-US" sz="1300" baseline="30000" dirty="0">
                <a:solidFill>
                  <a:srgbClr val="0E78C5"/>
                </a:solidFill>
              </a:rPr>
              <a:t>rd</a:t>
            </a:r>
            <a:r>
              <a:rPr lang="en-US" sz="1300" dirty="0">
                <a:solidFill>
                  <a:srgbClr val="0E78C5"/>
                </a:solidFill>
              </a:rPr>
              <a:t> party SW</a:t>
            </a:r>
          </a:p>
          <a:p>
            <a:pPr marL="216000" indent="-216000">
              <a:buFont typeface="Arial" panose="020B0604020202020204" pitchFamily="34" charset="0"/>
              <a:buChar char="►"/>
            </a:pPr>
            <a:r>
              <a:rPr lang="en-US" sz="1300" dirty="0">
                <a:solidFill>
                  <a:srgbClr val="0E78C5"/>
                </a:solidFill>
              </a:rPr>
              <a:t>Firmware updates by Bosch signed files only</a:t>
            </a:r>
          </a:p>
          <a:p>
            <a:pPr marL="216000" indent="-216000">
              <a:buFont typeface="Arial" panose="020B0604020202020204" pitchFamily="34" charset="0"/>
              <a:buChar char="►"/>
            </a:pPr>
            <a:r>
              <a:rPr lang="en-US" sz="1300" dirty="0">
                <a:solidFill>
                  <a:srgbClr val="0E78C5"/>
                </a:solidFill>
              </a:rPr>
              <a:t>Fuzz testing to protect against memory corruption vulnerabilities</a:t>
            </a:r>
          </a:p>
        </p:txBody>
      </p:sp>
      <p:sp>
        <p:nvSpPr>
          <p:cNvPr id="67" name="Rectangle 66"/>
          <p:cNvSpPr/>
          <p:nvPr>
            <p:custDataLst>
              <p:tags r:id="rId5"/>
            </p:custDataLst>
          </p:nvPr>
        </p:nvSpPr>
        <p:spPr>
          <a:xfrm>
            <a:off x="316140" y="3271704"/>
            <a:ext cx="2386371" cy="91464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US" sz="1300" dirty="0">
                <a:solidFill>
                  <a:srgbClr val="0E78C5"/>
                </a:solidFill>
              </a:rPr>
              <a:t>User access management </a:t>
            </a:r>
            <a:br>
              <a:rPr lang="en-US" sz="1300" dirty="0">
                <a:solidFill>
                  <a:srgbClr val="0E78C5"/>
                </a:solidFill>
              </a:rPr>
            </a:br>
            <a:r>
              <a:rPr lang="en-US" sz="1300" dirty="0">
                <a:solidFill>
                  <a:srgbClr val="0E78C5"/>
                </a:solidFill>
              </a:rPr>
              <a:t>for cameras, recording solutions and video management software</a:t>
            </a:r>
          </a:p>
        </p:txBody>
      </p:sp>
      <p:sp>
        <p:nvSpPr>
          <p:cNvPr id="68" name="Rectangle 67"/>
          <p:cNvSpPr/>
          <p:nvPr>
            <p:custDataLst>
              <p:tags r:id="rId6"/>
            </p:custDataLst>
          </p:nvPr>
        </p:nvSpPr>
        <p:spPr>
          <a:xfrm>
            <a:off x="521248" y="4311158"/>
            <a:ext cx="3419843" cy="96647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US" sz="1300" dirty="0">
                <a:solidFill>
                  <a:srgbClr val="0E78C5"/>
                </a:solidFill>
              </a:rPr>
              <a:t>Tamper protection standard on all </a:t>
            </a:r>
            <a:br>
              <a:rPr lang="en-US" sz="1300" dirty="0">
                <a:solidFill>
                  <a:srgbClr val="0E78C5"/>
                </a:solidFill>
              </a:rPr>
            </a:br>
            <a:r>
              <a:rPr lang="en-US" sz="1300" dirty="0">
                <a:solidFill>
                  <a:srgbClr val="0E78C5"/>
                </a:solidFill>
              </a:rPr>
              <a:t>Bosch network video security cameras</a:t>
            </a:r>
          </a:p>
          <a:p>
            <a:pPr marL="216000" indent="-216000">
              <a:buFont typeface="Arial" panose="020B0604020202020204" pitchFamily="34" charset="0"/>
              <a:buChar char="►"/>
            </a:pPr>
            <a:r>
              <a:rPr lang="en-US" sz="1300" dirty="0">
                <a:solidFill>
                  <a:srgbClr val="0E78C5"/>
                </a:solidFill>
              </a:rPr>
              <a:t>Unique built-in Trusted Platform Module</a:t>
            </a:r>
          </a:p>
        </p:txBody>
      </p:sp>
      <p:sp>
        <p:nvSpPr>
          <p:cNvPr id="69" name="Rectangle 68"/>
          <p:cNvSpPr/>
          <p:nvPr>
            <p:custDataLst>
              <p:tags r:id="rId7"/>
            </p:custDataLst>
          </p:nvPr>
        </p:nvSpPr>
        <p:spPr>
          <a:xfrm>
            <a:off x="3901100" y="1154924"/>
            <a:ext cx="3980170" cy="5535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US" sz="1300" dirty="0">
                <a:solidFill>
                  <a:srgbClr val="0E78C5"/>
                </a:solidFill>
              </a:rPr>
              <a:t>Unique built-in Trusted Platform Module</a:t>
            </a:r>
          </a:p>
        </p:txBody>
      </p:sp>
      <p:sp>
        <p:nvSpPr>
          <p:cNvPr id="5" name="Rectangle 4"/>
          <p:cNvSpPr/>
          <p:nvPr>
            <p:custDataLst>
              <p:tags r:id="rId8"/>
            </p:custDataLst>
          </p:nvPr>
        </p:nvSpPr>
        <p:spPr>
          <a:xfrm>
            <a:off x="7461462" y="4220818"/>
            <a:ext cx="3528483" cy="104539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6000" indent="-216000">
              <a:buFont typeface="Arial" panose="020B0604020202020204" pitchFamily="34" charset="0"/>
              <a:buChar char="►"/>
            </a:pPr>
            <a:r>
              <a:rPr lang="en-US" sz="1300" dirty="0">
                <a:solidFill>
                  <a:srgbClr val="0E78C5"/>
                </a:solidFill>
                <a:latin typeface="+mn-lt"/>
              </a:rPr>
              <a:t>Support of Microsoft Active Directory</a:t>
            </a:r>
          </a:p>
          <a:p>
            <a:pPr marL="216000" indent="-216000">
              <a:buFont typeface="Arial" panose="020B0604020202020204" pitchFamily="34" charset="0"/>
              <a:buChar char="►"/>
            </a:pPr>
            <a:r>
              <a:rPr lang="en-US" sz="1300" dirty="0">
                <a:solidFill>
                  <a:srgbClr val="0E78C5"/>
                </a:solidFill>
                <a:latin typeface="+mn-lt"/>
              </a:rPr>
              <a:t>Support of token based authentication</a:t>
            </a:r>
          </a:p>
        </p:txBody>
      </p:sp>
      <p:sp>
        <p:nvSpPr>
          <p:cNvPr id="70" name="Rectangle 69"/>
          <p:cNvSpPr/>
          <p:nvPr>
            <p:custDataLst>
              <p:tags r:id="rId9"/>
            </p:custDataLst>
          </p:nvPr>
        </p:nvSpPr>
        <p:spPr>
          <a:xfrm>
            <a:off x="8376604" y="2151330"/>
            <a:ext cx="2539046" cy="102480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US" sz="1300" dirty="0">
                <a:solidFill>
                  <a:srgbClr val="0E78C5"/>
                </a:solidFill>
              </a:rPr>
              <a:t>Embedded Login Firewall</a:t>
            </a:r>
          </a:p>
        </p:txBody>
      </p:sp>
      <p:sp>
        <p:nvSpPr>
          <p:cNvPr id="4" name="Rectangle 3" hidden="1"/>
          <p:cNvSpPr>
            <a:spLocks/>
          </p:cNvSpPr>
          <p:nvPr>
            <p:custDataLst>
              <p:tags r:id="rId10"/>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hidden="1"/>
          <p:cNvSpPr>
            <a:spLocks/>
          </p:cNvSpPr>
          <p:nvPr>
            <p:custDataLst>
              <p:tags r:id="rId11"/>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12"/>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32</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7438686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7" grpId="0" animBg="1"/>
      <p:bldP spid="68" grpId="0" animBg="1"/>
      <p:bldP spid="69" grpId="0" animBg="1"/>
      <p:bldP spid="5" grpId="0" animBg="1"/>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12">
            <a:extLst>
              <a:ext uri="{FF2B5EF4-FFF2-40B4-BE49-F238E27FC236}">
                <a16:creationId xmlns:a16="http://schemas.microsoft.com/office/drawing/2014/main" id="{FF053F1D-5FFD-D748-AC9C-12C000143E53}"/>
              </a:ext>
            </a:extLst>
          </p:cNvPr>
          <p:cNvSpPr txBox="1">
            <a:spLocks/>
          </p:cNvSpPr>
          <p:nvPr>
            <p:custDataLst>
              <p:tags r:id="rId2"/>
            </p:custDataLst>
          </p:nvPr>
        </p:nvSpPr>
        <p:spPr bwMode="auto">
          <a:xfrm>
            <a:off x="254445" y="1892915"/>
            <a:ext cx="4890295" cy="3477248"/>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ts val="1600"/>
              </a:lnSpc>
            </a:pPr>
            <a:endParaRPr lang="en-US" altLang="en-US" sz="1200" kern="0" dirty="0">
              <a:solidFill>
                <a:srgbClr val="000000"/>
              </a:solidFill>
              <a:latin typeface="Bosch Office Sans" charset="0"/>
              <a:cs typeface="Arial" charset="0"/>
            </a:endParaRPr>
          </a:p>
        </p:txBody>
      </p:sp>
      <p:sp>
        <p:nvSpPr>
          <p:cNvPr id="15" name="Inhaltsplatzhalter 12_">
            <a:extLst>
              <a:ext uri="{FF2B5EF4-FFF2-40B4-BE49-F238E27FC236}">
                <a16:creationId xmlns:a16="http://schemas.microsoft.com/office/drawing/2014/main" id="{8D1540AD-7E60-0542-8C45-F6DD8B4723EC}"/>
              </a:ext>
            </a:extLst>
          </p:cNvPr>
          <p:cNvSpPr txBox="1">
            <a:spLocks/>
          </p:cNvSpPr>
          <p:nvPr>
            <p:custDataLst>
              <p:tags r:id="rId3"/>
            </p:custDataLst>
          </p:nvPr>
        </p:nvSpPr>
        <p:spPr bwMode="auto">
          <a:xfrm>
            <a:off x="5484813" y="1892915"/>
            <a:ext cx="4890295" cy="3477248"/>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ts val="1600"/>
              </a:lnSpc>
            </a:pPr>
            <a:endParaRPr lang="en-US" altLang="en-US" sz="1200" kern="0" dirty="0">
              <a:solidFill>
                <a:srgbClr val="000000"/>
              </a:solidFill>
              <a:latin typeface="Bosch Office Sans" charset="0"/>
              <a:cs typeface="Arial" charset="0"/>
            </a:endParaRPr>
          </a:p>
        </p:txBody>
      </p:sp>
      <p:sp>
        <p:nvSpPr>
          <p:cNvPr id="16" name="TextBox 15">
            <a:extLst>
              <a:ext uri="{FF2B5EF4-FFF2-40B4-BE49-F238E27FC236}">
                <a16:creationId xmlns:a16="http://schemas.microsoft.com/office/drawing/2014/main" id="{B4DDE8C4-3233-CE44-A424-E89262EDBC6C}"/>
              </a:ext>
            </a:extLst>
          </p:cNvPr>
          <p:cNvSpPr txBox="1"/>
          <p:nvPr/>
        </p:nvSpPr>
        <p:spPr>
          <a:xfrm>
            <a:off x="5496088" y="1424940"/>
            <a:ext cx="4879020" cy="598670"/>
          </a:xfrm>
          <a:prstGeom prst="rect">
            <a:avLst/>
          </a:prstGeom>
          <a:solidFill>
            <a:srgbClr val="78BE20"/>
          </a:solidFill>
          <a:ln w="38100">
            <a:noFill/>
          </a:ln>
        </p:spPr>
        <p:txBody>
          <a:bodyPr wrap="square" lIns="180000" tIns="180000" rIns="180000" bIns="180000" rtlCol="0">
            <a:noAutofit/>
          </a:bodyPr>
          <a:lstStyle/>
          <a:p>
            <a:pPr>
              <a:lnSpc>
                <a:spcPts val="2000"/>
              </a:lnSpc>
              <a:spcBef>
                <a:spcPts val="500"/>
              </a:spcBef>
            </a:pPr>
            <a:r>
              <a:rPr lang="en-US" sz="2000" dirty="0">
                <a:solidFill>
                  <a:schemeClr val="bg1"/>
                </a:solidFill>
                <a:ea typeface="Helvetica" charset="0"/>
                <a:cs typeface="Helvetica" charset="0"/>
              </a:rPr>
              <a:t>Data protection and privacy</a:t>
            </a:r>
          </a:p>
          <a:p>
            <a:pPr>
              <a:lnSpc>
                <a:spcPts val="2000"/>
              </a:lnSpc>
              <a:spcBef>
                <a:spcPts val="500"/>
              </a:spcBef>
            </a:pPr>
            <a:endParaRPr lang="en-US" sz="2000" dirty="0">
              <a:solidFill>
                <a:schemeClr val="bg1"/>
              </a:solidFill>
              <a:ea typeface="Helvetica" charset="0"/>
              <a:cs typeface="Helvetica" charset="0"/>
            </a:endParaRPr>
          </a:p>
        </p:txBody>
      </p:sp>
      <p:sp>
        <p:nvSpPr>
          <p:cNvPr id="17" name="TextBox 16">
            <a:extLst>
              <a:ext uri="{FF2B5EF4-FFF2-40B4-BE49-F238E27FC236}">
                <a16:creationId xmlns:a16="http://schemas.microsoft.com/office/drawing/2014/main" id="{5C8875BC-0E80-5648-B6F2-6EC62C6D45AE}"/>
              </a:ext>
            </a:extLst>
          </p:cNvPr>
          <p:cNvSpPr txBox="1"/>
          <p:nvPr/>
        </p:nvSpPr>
        <p:spPr>
          <a:xfrm>
            <a:off x="273160" y="1424940"/>
            <a:ext cx="4879020" cy="598670"/>
          </a:xfrm>
          <a:prstGeom prst="rect">
            <a:avLst/>
          </a:prstGeom>
          <a:solidFill>
            <a:srgbClr val="005691"/>
          </a:solidFill>
          <a:ln w="38100">
            <a:noFill/>
          </a:ln>
        </p:spPr>
        <p:txBody>
          <a:bodyPr wrap="square" lIns="180000" tIns="180000" rIns="180000" bIns="180000" rtlCol="0">
            <a:noAutofit/>
          </a:bodyPr>
          <a:lstStyle/>
          <a:p>
            <a:pPr>
              <a:lnSpc>
                <a:spcPts val="2000"/>
              </a:lnSpc>
              <a:spcBef>
                <a:spcPts val="500"/>
              </a:spcBef>
            </a:pPr>
            <a:r>
              <a:rPr lang="en-US" sz="2000" dirty="0">
                <a:solidFill>
                  <a:schemeClr val="bg1"/>
                </a:solidFill>
                <a:ea typeface="Helvetica" charset="0"/>
                <a:cs typeface="Helvetica" charset="0"/>
              </a:rPr>
              <a:t>Data collection</a:t>
            </a:r>
          </a:p>
        </p:txBody>
      </p:sp>
      <p:sp>
        <p:nvSpPr>
          <p:cNvPr id="11" name="TextBox 10"/>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t>Protecting security and privacy of data</a:t>
            </a:r>
            <a:endParaRPr kumimoji="0" lang="en-US" sz="2800" b="0" i="0" u="none" strike="noStrike" kern="0" cap="none" normalizeH="0" baseline="0" noProof="0" dirty="0">
              <a:ln>
                <a:noFill/>
              </a:ln>
              <a:effectLst/>
              <a:uLnTx/>
              <a:uFillTx/>
            </a:endParaRPr>
          </a:p>
        </p:txBody>
      </p:sp>
      <p:sp>
        <p:nvSpPr>
          <p:cNvPr id="10" name="Rectangle 9" hidden="1"/>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9" name="Rectangle 8" hidden="1"/>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8" name="Rectangle 7" hidden="1"/>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33</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7" name="Rectangle 6"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6" name="TextBox 5" hidden="1"/>
          <p:cNvSpPr txBox="1">
            <a:spLocks/>
          </p:cNvSpPr>
          <p:nvPr>
            <p:custDataLst>
              <p:tags r:id="rId9"/>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2" name="Title 11"/>
          <p:cNvSpPr>
            <a:spLocks noGrp="1"/>
          </p:cNvSpPr>
          <p:nvPr>
            <p:ph type="title"/>
            <p:custDataLst>
              <p:tags r:id="rId10"/>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78BE20"/>
                </a:solidFill>
              </a:rPr>
              <a:t>How we help you prepare for GDPR</a:t>
            </a:r>
          </a:p>
        </p:txBody>
      </p:sp>
      <p:sp>
        <p:nvSpPr>
          <p:cNvPr id="13" name="Content Placeholder 12"/>
          <p:cNvSpPr>
            <a:spLocks noGrp="1"/>
          </p:cNvSpPr>
          <p:nvPr>
            <p:ph sz="half" idx="1"/>
            <p:custDataLst>
              <p:tags r:id="rId11"/>
            </p:custDataLst>
          </p:nvPr>
        </p:nvSpPr>
        <p:spPr>
          <a:xfrm>
            <a:off x="469392" y="1863362"/>
            <a:ext cx="4859020" cy="416814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100000"/>
              </a:lnSpc>
            </a:pPr>
            <a:endParaRPr lang="en-US" b="1" dirty="0"/>
          </a:p>
          <a:p>
            <a:pPr marL="0" indent="0">
              <a:lnSpc>
                <a:spcPct val="100000"/>
              </a:lnSpc>
              <a:buNone/>
            </a:pPr>
            <a:r>
              <a:rPr lang="en-US" b="1" dirty="0" err="1">
                <a:solidFill>
                  <a:srgbClr val="005691"/>
                </a:solidFill>
              </a:rPr>
              <a:t>Genetec</a:t>
            </a:r>
            <a:r>
              <a:rPr lang="en-US" b="1" dirty="0">
                <a:solidFill>
                  <a:srgbClr val="005691"/>
                </a:solidFill>
              </a:rPr>
              <a:t> offers</a:t>
            </a:r>
          </a:p>
          <a:p>
            <a:pPr>
              <a:lnSpc>
                <a:spcPct val="100000"/>
              </a:lnSpc>
            </a:pPr>
            <a:r>
              <a:rPr lang="en-US" sz="1600" dirty="0"/>
              <a:t>Cloud and on-site solutions to ensure </a:t>
            </a:r>
            <a:br>
              <a:rPr lang="en-US" sz="1600" dirty="0"/>
            </a:br>
            <a:r>
              <a:rPr lang="en-US" sz="1600" dirty="0"/>
              <a:t>better control over collected data</a:t>
            </a:r>
          </a:p>
          <a:p>
            <a:pPr lvl="1">
              <a:lnSpc>
                <a:spcPct val="100000"/>
              </a:lnSpc>
            </a:pPr>
            <a:endParaRPr lang="en-US" dirty="0"/>
          </a:p>
          <a:p>
            <a:pPr marL="0" indent="0">
              <a:lnSpc>
                <a:spcPct val="100000"/>
              </a:lnSpc>
              <a:buNone/>
            </a:pPr>
            <a:r>
              <a:rPr lang="en-US" b="1" dirty="0">
                <a:solidFill>
                  <a:srgbClr val="005691"/>
                </a:solidFill>
              </a:rPr>
              <a:t>Bosch offers</a:t>
            </a:r>
          </a:p>
          <a:p>
            <a:pPr>
              <a:lnSpc>
                <a:spcPct val="100000"/>
              </a:lnSpc>
            </a:pPr>
            <a:r>
              <a:rPr lang="en-US" sz="1600" dirty="0"/>
              <a:t>Camera built-in video analytics to intelligently decide which data to stream</a:t>
            </a:r>
          </a:p>
          <a:p>
            <a:pPr>
              <a:lnSpc>
                <a:spcPct val="100000"/>
              </a:lnSpc>
            </a:pPr>
            <a:r>
              <a:rPr lang="en-US" sz="1600" dirty="0"/>
              <a:t>Camera built-in privacy masking to hideaway sensitive information</a:t>
            </a:r>
          </a:p>
          <a:p>
            <a:pPr>
              <a:lnSpc>
                <a:spcPct val="100000"/>
              </a:lnSpc>
            </a:pPr>
            <a:endParaRPr lang="en-US" b="1" dirty="0"/>
          </a:p>
        </p:txBody>
      </p:sp>
      <p:sp>
        <p:nvSpPr>
          <p:cNvPr id="14" name="Content Placeholder 13"/>
          <p:cNvSpPr>
            <a:spLocks noGrp="1"/>
          </p:cNvSpPr>
          <p:nvPr>
            <p:ph sz="half" idx="2"/>
            <p:custDataLst>
              <p:tags r:id="rId12"/>
            </p:custDataLst>
          </p:nvPr>
        </p:nvSpPr>
        <p:spPr>
          <a:xfrm>
            <a:off x="5702565" y="1863362"/>
            <a:ext cx="4859020" cy="416814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100000"/>
              </a:lnSpc>
            </a:pPr>
            <a:endParaRPr lang="en-US" dirty="0"/>
          </a:p>
          <a:p>
            <a:pPr marL="0" indent="0">
              <a:lnSpc>
                <a:spcPct val="100000"/>
              </a:lnSpc>
              <a:buNone/>
            </a:pPr>
            <a:r>
              <a:rPr lang="en-US" b="1" dirty="0">
                <a:solidFill>
                  <a:srgbClr val="78BE20"/>
                </a:solidFill>
              </a:rPr>
              <a:t>Bosch and </a:t>
            </a:r>
            <a:r>
              <a:rPr lang="en-US" b="1" dirty="0" err="1">
                <a:solidFill>
                  <a:srgbClr val="78BE20"/>
                </a:solidFill>
              </a:rPr>
              <a:t>Genetec</a:t>
            </a:r>
            <a:r>
              <a:rPr lang="en-US" b="1" dirty="0">
                <a:solidFill>
                  <a:srgbClr val="78BE20"/>
                </a:solidFill>
              </a:rPr>
              <a:t> offer</a:t>
            </a:r>
          </a:p>
          <a:p>
            <a:pPr>
              <a:lnSpc>
                <a:spcPct val="100000"/>
              </a:lnSpc>
            </a:pPr>
            <a:r>
              <a:rPr lang="en-US" sz="1600" dirty="0"/>
              <a:t>Flexible ways to manage user access rights </a:t>
            </a:r>
            <a:br>
              <a:rPr lang="en-US" sz="1600" dirty="0"/>
            </a:br>
            <a:r>
              <a:rPr lang="en-US" sz="1600" dirty="0"/>
              <a:t>to protect data and privacy</a:t>
            </a:r>
          </a:p>
          <a:p>
            <a:pPr>
              <a:lnSpc>
                <a:spcPct val="100000"/>
              </a:lnSpc>
            </a:pPr>
            <a:endParaRPr lang="en-US" sz="1600" dirty="0"/>
          </a:p>
          <a:p>
            <a:pPr>
              <a:lnSpc>
                <a:spcPct val="100000"/>
              </a:lnSpc>
            </a:pPr>
            <a:r>
              <a:rPr lang="en-US" sz="1600" dirty="0"/>
              <a:t>Support for Microsoft Active Directory for centralized user management</a:t>
            </a:r>
          </a:p>
          <a:p>
            <a:pPr>
              <a:lnSpc>
                <a:spcPct val="100000"/>
              </a:lnSpc>
            </a:pPr>
            <a:endParaRPr lang="en-US" sz="1600" dirty="0"/>
          </a:p>
          <a:p>
            <a:pPr>
              <a:lnSpc>
                <a:spcPct val="100000"/>
              </a:lnSpc>
            </a:pPr>
            <a:r>
              <a:rPr lang="en-US" sz="1600" dirty="0"/>
              <a:t>End-to-end data encryption</a:t>
            </a:r>
          </a:p>
          <a:p>
            <a:pPr lvl="1">
              <a:lnSpc>
                <a:spcPct val="100000"/>
              </a:lnSpc>
            </a:pPr>
            <a:r>
              <a:rPr lang="en-US" dirty="0"/>
              <a:t>In-transit (video / data streams)</a:t>
            </a:r>
          </a:p>
          <a:p>
            <a:pPr lvl="1">
              <a:lnSpc>
                <a:spcPct val="100000"/>
              </a:lnSpc>
            </a:pPr>
            <a:r>
              <a:rPr lang="en-US" dirty="0"/>
              <a:t>At-rest (stored data)</a:t>
            </a:r>
          </a:p>
          <a:p>
            <a:endParaRPr lang="en-US" dirty="0"/>
          </a:p>
        </p:txBody>
      </p:sp>
    </p:spTree>
    <p:custDataLst>
      <p:tags r:id="rId1"/>
    </p:custDataLst>
    <p:extLst>
      <p:ext uri="{BB962C8B-B14F-4D97-AF65-F5344CB8AC3E}">
        <p14:creationId xmlns:p14="http://schemas.microsoft.com/office/powerpoint/2010/main" val="1571116493"/>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78C5"/>
        </a:solidFill>
        <a:effectLst/>
      </p:bgPr>
    </p:bg>
    <p:spTree>
      <p:nvGrpSpPr>
        <p:cNvPr id="1" name=""/>
        <p:cNvGrpSpPr/>
        <p:nvPr/>
      </p:nvGrpSpPr>
      <p:grpSpPr>
        <a:xfrm>
          <a:off x="0" y="0"/>
          <a:ext cx="0" cy="0"/>
          <a:chOff x="0" y="0"/>
          <a:chExt cx="0" cy="0"/>
        </a:xfrm>
      </p:grpSpPr>
      <p:pic>
        <p:nvPicPr>
          <p:cNvPr id="6" name="Picture 5"/>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3" name="Picture 2"/>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4"/>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US" sz="6500" dirty="0"/>
              <a:t>Bosch and Genetec. Seamlessly integrated </a:t>
            </a:r>
          </a:p>
        </p:txBody>
      </p:sp>
    </p:spTree>
    <p:custDataLst>
      <p:tags r:id="rId1"/>
    </p:custDataLst>
    <p:extLst>
      <p:ext uri="{BB962C8B-B14F-4D97-AF65-F5344CB8AC3E}">
        <p14:creationId xmlns:p14="http://schemas.microsoft.com/office/powerpoint/2010/main" val="33662563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0">
            <a:extLst>
              <a:ext uri="{FF2B5EF4-FFF2-40B4-BE49-F238E27FC236}">
                <a16:creationId xmlns:a16="http://schemas.microsoft.com/office/drawing/2014/main" id="{BC50ED69-D0B9-B649-A192-0112703A1190}"/>
              </a:ext>
            </a:extLst>
          </p:cNvPr>
          <p:cNvPicPr>
            <a:picLocks noChangeAspect="1"/>
          </p:cNvPicPr>
          <p:nvPr>
            <p:custDataLst>
              <p:tags r:id="rId2"/>
            </p:custDataLst>
          </p:nvPr>
        </p:nvPicPr>
        <p:blipFill rotWithShape="1">
          <a:blip r:embed="rId22">
            <a:extLst>
              <a:ext uri="{28A0092B-C50C-407E-A947-70E740481C1C}">
                <a14:useLocalDpi xmlns:a14="http://schemas.microsoft.com/office/drawing/2010/main" val="0"/>
              </a:ext>
            </a:extLst>
          </a:blip>
          <a:srcRect l="-148" t="15102" r="148" b="11974"/>
          <a:stretch/>
        </p:blipFill>
        <p:spPr>
          <a:xfrm>
            <a:off x="267594" y="1486585"/>
            <a:ext cx="4853046" cy="3858955"/>
          </a:xfrm>
          <a:prstGeom prst="rect">
            <a:avLst/>
          </a:prstGeom>
        </p:spPr>
      </p:pic>
      <p:sp>
        <p:nvSpPr>
          <p:cNvPr id="4" name="Rectangle 3">
            <a:extLst>
              <a:ext uri="{FF2B5EF4-FFF2-40B4-BE49-F238E27FC236}">
                <a16:creationId xmlns:a16="http://schemas.microsoft.com/office/drawing/2014/main" id="{DE813C67-8871-0441-BC24-3B8AD2774276}"/>
              </a:ext>
            </a:extLst>
          </p:cNvPr>
          <p:cNvSpPr/>
          <p:nvPr/>
        </p:nvSpPr>
        <p:spPr>
          <a:xfrm>
            <a:off x="5305833" y="1486462"/>
            <a:ext cx="4655874" cy="3621478"/>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72" name="TextBox 71"/>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tabLst>
                <a:tab pos="1552575" algn="l"/>
              </a:tabLst>
            </a:pPr>
            <a:r>
              <a:rPr lang="en-US" sz="2800" kern="0" dirty="0"/>
              <a:t>Integration status</a:t>
            </a:r>
            <a:endParaRPr lang="en-US" sz="2800" kern="0" dirty="0">
              <a:solidFill>
                <a:srgbClr val="008ECF"/>
              </a:solidFill>
            </a:endParaRPr>
          </a:p>
          <a:p>
            <a:pPr fontAlgn="auto">
              <a:lnSpc>
                <a:spcPct val="89000"/>
              </a:lnSpc>
              <a:spcBef>
                <a:spcPts val="0"/>
              </a:spcBef>
              <a:spcAft>
                <a:spcPts val="0"/>
              </a:spcAft>
            </a:pPr>
            <a:r>
              <a:rPr lang="en-US" sz="2800" dirty="0" err="1">
                <a:solidFill>
                  <a:srgbClr val="0E78C5"/>
                </a:solidFill>
              </a:rPr>
              <a:t>Genetec</a:t>
            </a:r>
            <a:r>
              <a:rPr lang="en-US" sz="2800" dirty="0">
                <a:solidFill>
                  <a:srgbClr val="0E78C5"/>
                </a:solidFill>
              </a:rPr>
              <a:t> and Bosch</a:t>
            </a:r>
            <a:endParaRPr lang="en-US" sz="2800" kern="0" dirty="0">
              <a:solidFill>
                <a:srgbClr val="0E78C5"/>
              </a:solidFill>
            </a:endParaRPr>
          </a:p>
        </p:txBody>
      </p:sp>
      <p:sp>
        <p:nvSpPr>
          <p:cNvPr id="64" name="Rectangle 63" hidden="1"/>
          <p:cNvSpPr>
            <a:spLocks/>
          </p:cNvSpPr>
          <p:nvPr>
            <p:custDataLst>
              <p:tags r:id="rId4"/>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63" name="TextBox 62" hidden="1"/>
          <p:cNvSpPr txBox="1">
            <a:spLocks/>
          </p:cNvSpPr>
          <p:nvPr>
            <p:custDataLst>
              <p:tags r:id="rId5"/>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graphicFrame>
        <p:nvGraphicFramePr>
          <p:cNvPr id="32" name="Chart 141"/>
          <p:cNvGraphicFramePr/>
          <p:nvPr>
            <p:custDataLst>
              <p:tags r:id="rId6"/>
            </p:custDataLst>
            <p:extLst>
              <p:ext uri="{D42A27DB-BD31-4B8C-83A1-F6EECF244321}">
                <p14:modId xmlns:p14="http://schemas.microsoft.com/office/powerpoint/2010/main" val="248972377"/>
              </p:ext>
            </p:extLst>
          </p:nvPr>
        </p:nvGraphicFramePr>
        <p:xfrm>
          <a:off x="138853" y="1647024"/>
          <a:ext cx="5074384" cy="3280134"/>
        </p:xfrm>
        <a:graphic>
          <a:graphicData uri="http://schemas.openxmlformats.org/drawingml/2006/chart">
            <c:chart xmlns:c="http://schemas.openxmlformats.org/drawingml/2006/chart" xmlns:r="http://schemas.openxmlformats.org/officeDocument/2006/relationships" r:id="rId23"/>
          </a:graphicData>
        </a:graphic>
      </p:graphicFrame>
      <p:sp>
        <p:nvSpPr>
          <p:cNvPr id="33" name="TextBox 142"/>
          <p:cNvSpPr txBox="1"/>
          <p:nvPr>
            <p:custDataLst>
              <p:tags r:id="rId7"/>
            </p:custDataLst>
          </p:nvPr>
        </p:nvSpPr>
        <p:spPr>
          <a:xfrm>
            <a:off x="3139942" y="1398404"/>
            <a:ext cx="1269717" cy="248620"/>
          </a:xfrm>
          <a:prstGeom prst="rect">
            <a:avLst/>
          </a:prstGeom>
          <a:solidFill>
            <a:scrgbClr r="0" g="0" b="0">
              <a:alpha val="0"/>
            </a:scrgbClr>
          </a:solidFill>
        </p:spPr>
        <p:txBody>
          <a:bodyPr wrap="none" lIns="0" tIns="0" rIns="0" bIns="0" rtlCol="0">
            <a:noAutofit/>
          </a:bodyPr>
          <a:lstStyle/>
          <a:p>
            <a:pPr marL="252000" indent="-252000">
              <a:lnSpc>
                <a:spcPts val="2300"/>
              </a:lnSpc>
              <a:spcBef>
                <a:spcPts val="500"/>
              </a:spcBef>
            </a:pPr>
            <a:endParaRPr lang="en-GB" sz="1200" dirty="0">
              <a:solidFill>
                <a:schemeClr val="bg1"/>
              </a:solidFill>
            </a:endParaRPr>
          </a:p>
        </p:txBody>
      </p:sp>
      <p:graphicFrame>
        <p:nvGraphicFramePr>
          <p:cNvPr id="34" name="Chart 143"/>
          <p:cNvGraphicFramePr>
            <a:graphicFrameLocks/>
          </p:cNvGraphicFramePr>
          <p:nvPr>
            <p:custDataLst>
              <p:tags r:id="rId8"/>
            </p:custDataLst>
            <p:extLst>
              <p:ext uri="{D42A27DB-BD31-4B8C-83A1-F6EECF244321}">
                <p14:modId xmlns:p14="http://schemas.microsoft.com/office/powerpoint/2010/main" val="650491919"/>
              </p:ext>
            </p:extLst>
          </p:nvPr>
        </p:nvGraphicFramePr>
        <p:xfrm>
          <a:off x="1406390" y="2452656"/>
          <a:ext cx="2518060" cy="1666968"/>
        </p:xfrm>
        <a:graphic>
          <a:graphicData uri="http://schemas.openxmlformats.org/drawingml/2006/chart">
            <c:chart xmlns:c="http://schemas.openxmlformats.org/drawingml/2006/chart" xmlns:r="http://schemas.openxmlformats.org/officeDocument/2006/relationships" r:id="rId24"/>
          </a:graphicData>
        </a:graphic>
      </p:graphicFrame>
      <p:sp>
        <p:nvSpPr>
          <p:cNvPr id="35" name="Rectangle 144"/>
          <p:cNvSpPr/>
          <p:nvPr>
            <p:custDataLst>
              <p:tags r:id="rId9"/>
            </p:custDataLst>
          </p:nvPr>
        </p:nvSpPr>
        <p:spPr>
          <a:xfrm>
            <a:off x="3406958" y="1569708"/>
            <a:ext cx="1129598" cy="480131"/>
          </a:xfrm>
          <a:prstGeom prst="rect">
            <a:avLst/>
          </a:prstGeom>
          <a:solidFill>
            <a:scrgbClr r="0" g="0" b="0">
              <a:alpha val="0"/>
            </a:scrgbClr>
          </a:solidFill>
        </p:spPr>
        <p:txBody>
          <a:bodyPr wrap="square">
            <a:spAutoFit/>
          </a:bodyPr>
          <a:lstStyle/>
          <a:p>
            <a:pPr algn="ctr">
              <a:lnSpc>
                <a:spcPct val="90000"/>
              </a:lnSpc>
            </a:pPr>
            <a:r>
              <a:rPr lang="en-US" sz="1400" b="1" dirty="0">
                <a:solidFill>
                  <a:schemeClr val="bg1"/>
                </a:solidFill>
              </a:rPr>
              <a:t>Fire Alarm </a:t>
            </a:r>
            <a:br>
              <a:rPr lang="en-US" sz="1400" b="1" dirty="0">
                <a:solidFill>
                  <a:schemeClr val="bg1"/>
                </a:solidFill>
              </a:rPr>
            </a:br>
            <a:r>
              <a:rPr lang="en-US" sz="1400" b="1" dirty="0">
                <a:solidFill>
                  <a:schemeClr val="bg1"/>
                </a:solidFill>
              </a:rPr>
              <a:t>Systems</a:t>
            </a:r>
          </a:p>
        </p:txBody>
      </p:sp>
      <p:sp>
        <p:nvSpPr>
          <p:cNvPr id="37" name="Rectangle 146"/>
          <p:cNvSpPr/>
          <p:nvPr>
            <p:custDataLst>
              <p:tags r:id="rId10"/>
            </p:custDataLst>
          </p:nvPr>
        </p:nvSpPr>
        <p:spPr>
          <a:xfrm>
            <a:off x="3769555" y="4136791"/>
            <a:ext cx="977305" cy="480131"/>
          </a:xfrm>
          <a:prstGeom prst="rect">
            <a:avLst/>
          </a:prstGeom>
          <a:solidFill>
            <a:scrgbClr r="0" g="0" b="0">
              <a:alpha val="0"/>
            </a:scrgbClr>
          </a:solidFill>
        </p:spPr>
        <p:txBody>
          <a:bodyPr wrap="square">
            <a:spAutoFit/>
          </a:bodyPr>
          <a:lstStyle/>
          <a:p>
            <a:pPr algn="ctr">
              <a:lnSpc>
                <a:spcPct val="90000"/>
              </a:lnSpc>
            </a:pPr>
            <a:r>
              <a:rPr lang="en-US" sz="1400" b="1" dirty="0">
                <a:solidFill>
                  <a:schemeClr val="bg1"/>
                </a:solidFill>
              </a:rPr>
              <a:t>Video Systems</a:t>
            </a:r>
            <a:endParaRPr lang="en-US" sz="1400" b="1" dirty="0">
              <a:solidFill>
                <a:schemeClr val="bg1"/>
              </a:solidFill>
              <a:ea typeface="Arial" charset="0"/>
            </a:endParaRPr>
          </a:p>
        </p:txBody>
      </p:sp>
      <p:sp>
        <p:nvSpPr>
          <p:cNvPr id="38" name="Rectangle 147"/>
          <p:cNvSpPr/>
          <p:nvPr>
            <p:custDataLst>
              <p:tags r:id="rId11"/>
            </p:custDataLst>
          </p:nvPr>
        </p:nvSpPr>
        <p:spPr>
          <a:xfrm>
            <a:off x="138853" y="4552903"/>
            <a:ext cx="2136893" cy="480131"/>
          </a:xfrm>
          <a:prstGeom prst="rect">
            <a:avLst/>
          </a:prstGeom>
          <a:solidFill>
            <a:scrgbClr r="0" g="0" b="0">
              <a:alpha val="0"/>
            </a:scrgbClr>
          </a:solidFill>
        </p:spPr>
        <p:txBody>
          <a:bodyPr wrap="square">
            <a:spAutoFit/>
          </a:bodyPr>
          <a:lstStyle/>
          <a:p>
            <a:pPr algn="ctr">
              <a:lnSpc>
                <a:spcPct val="90000"/>
              </a:lnSpc>
            </a:pPr>
            <a:r>
              <a:rPr lang="en-US" sz="1400" b="1" dirty="0">
                <a:solidFill>
                  <a:schemeClr val="bg1"/>
                </a:solidFill>
              </a:rPr>
              <a:t>Intrusion Alarm Systems</a:t>
            </a:r>
            <a:endParaRPr lang="en-US" sz="1400" b="1" dirty="0">
              <a:solidFill>
                <a:schemeClr val="bg1"/>
              </a:solidFill>
              <a:ea typeface="Arial" charset="0"/>
            </a:endParaRPr>
          </a:p>
        </p:txBody>
      </p:sp>
      <p:sp>
        <p:nvSpPr>
          <p:cNvPr id="43" name="Rectangle 152"/>
          <p:cNvSpPr/>
          <p:nvPr>
            <p:custDataLst>
              <p:tags r:id="rId12"/>
            </p:custDataLst>
          </p:nvPr>
        </p:nvSpPr>
        <p:spPr>
          <a:xfrm>
            <a:off x="2676045" y="2939417"/>
            <a:ext cx="688009" cy="276999"/>
          </a:xfrm>
          <a:prstGeom prst="rect">
            <a:avLst/>
          </a:prstGeom>
          <a:solidFill>
            <a:scrgbClr r="0" g="0" b="0">
              <a:alpha val="0"/>
            </a:scrgbClr>
          </a:solidFill>
        </p:spPr>
        <p:txBody>
          <a:bodyPr wrap="none">
            <a:spAutoFit/>
          </a:bodyPr>
          <a:lstStyle/>
          <a:p>
            <a:r>
              <a:rPr lang="en-GB" sz="1200" b="1" dirty="0">
                <a:solidFill>
                  <a:srgbClr val="0E78C5"/>
                </a:solidFill>
              </a:rPr>
              <a:t>Safety </a:t>
            </a:r>
          </a:p>
        </p:txBody>
      </p:sp>
      <p:sp>
        <p:nvSpPr>
          <p:cNvPr id="44" name="Rectangle 153"/>
          <p:cNvSpPr/>
          <p:nvPr>
            <p:custDataLst>
              <p:tags r:id="rId13"/>
            </p:custDataLst>
          </p:nvPr>
        </p:nvSpPr>
        <p:spPr>
          <a:xfrm>
            <a:off x="2248457" y="3423868"/>
            <a:ext cx="833883" cy="276999"/>
          </a:xfrm>
          <a:prstGeom prst="rect">
            <a:avLst/>
          </a:prstGeom>
          <a:solidFill>
            <a:srgbClr val="00A8B0">
              <a:alpha val="0"/>
            </a:srgbClr>
          </a:solidFill>
        </p:spPr>
        <p:txBody>
          <a:bodyPr wrap="none">
            <a:spAutoFit/>
          </a:bodyPr>
          <a:lstStyle/>
          <a:p>
            <a:r>
              <a:rPr lang="en-GB" sz="1200" b="1" dirty="0">
                <a:solidFill>
                  <a:srgbClr val="1399A0"/>
                </a:solidFill>
              </a:rPr>
              <a:t>Security </a:t>
            </a:r>
          </a:p>
        </p:txBody>
      </p:sp>
      <p:graphicFrame>
        <p:nvGraphicFramePr>
          <p:cNvPr id="62" name="Table 61"/>
          <p:cNvGraphicFramePr>
            <a:graphicFrameLocks noGrp="1"/>
          </p:cNvGraphicFramePr>
          <p:nvPr>
            <p:custDataLst>
              <p:tags r:id="rId14"/>
            </p:custDataLst>
            <p:extLst>
              <p:ext uri="{D42A27DB-BD31-4B8C-83A1-F6EECF244321}">
                <p14:modId xmlns:p14="http://schemas.microsoft.com/office/powerpoint/2010/main" val="1568349795"/>
              </p:ext>
            </p:extLst>
          </p:nvPr>
        </p:nvGraphicFramePr>
        <p:xfrm>
          <a:off x="5491026" y="1486462"/>
          <a:ext cx="4655874" cy="3859078"/>
        </p:xfrm>
        <a:graphic>
          <a:graphicData uri="http://schemas.openxmlformats.org/drawingml/2006/table">
            <a:tbl>
              <a:tblPr firstRow="1" bandRow="1">
                <a:tableStyleId>{00A15C55-8517-42AA-B614-E9B94910E393}</a:tableStyleId>
              </a:tblPr>
              <a:tblGrid>
                <a:gridCol w="3201828">
                  <a:extLst>
                    <a:ext uri="{9D8B030D-6E8A-4147-A177-3AD203B41FA5}">
                      <a16:colId xmlns:a16="http://schemas.microsoft.com/office/drawing/2014/main" val="3513454848"/>
                    </a:ext>
                  </a:extLst>
                </a:gridCol>
                <a:gridCol w="1454046">
                  <a:extLst>
                    <a:ext uri="{9D8B030D-6E8A-4147-A177-3AD203B41FA5}">
                      <a16:colId xmlns:a16="http://schemas.microsoft.com/office/drawing/2014/main" val="2322148157"/>
                    </a:ext>
                  </a:extLst>
                </a:gridCol>
              </a:tblGrid>
              <a:tr h="329638">
                <a:tc>
                  <a:txBody>
                    <a:bodyPr/>
                    <a:lstStyle/>
                    <a:p>
                      <a:r>
                        <a:rPr lang="en-US" sz="1200" dirty="0">
                          <a:solidFill>
                            <a:srgbClr val="0E78C5"/>
                          </a:solidFill>
                        </a:rPr>
                        <a:t>Products</a:t>
                      </a:r>
                      <a:r>
                        <a:rPr lang="en-US" sz="1200" baseline="0" dirty="0">
                          <a:solidFill>
                            <a:srgbClr val="0E78C5"/>
                          </a:solidFill>
                        </a:rPr>
                        <a:t> / technologies</a:t>
                      </a:r>
                      <a:endParaRPr lang="en-US" sz="1200" dirty="0">
                        <a:solidFill>
                          <a:srgbClr val="0E78C5"/>
                        </a:solidFill>
                      </a:endParaRPr>
                    </a:p>
                  </a:txBody>
                  <a:tcPr marL="72000" marR="45720" marT="57600" marB="57600" anchor="ctr">
                    <a:lnL w="12700" cmpd="sng">
                      <a:noFill/>
                    </a:lnL>
                    <a:lnT w="12700" cmpd="sng">
                      <a:noFill/>
                    </a:lnT>
                    <a:lnB w="12700" cap="flat" cmpd="sng" algn="ctr">
                      <a:solidFill>
                        <a:schemeClr val="accent4"/>
                      </a:solidFill>
                      <a:prstDash val="solid"/>
                      <a:round/>
                      <a:headEnd type="none" w="med" len="med"/>
                      <a:tailEnd type="none" w="med" len="med"/>
                    </a:lnB>
                    <a:noFill/>
                  </a:tcPr>
                </a:tc>
                <a:tc>
                  <a:txBody>
                    <a:bodyPr/>
                    <a:lstStyle/>
                    <a:p>
                      <a:pPr algn="ctr"/>
                      <a:endParaRPr lang="en-US" sz="1200" dirty="0">
                        <a:solidFill>
                          <a:srgbClr val="008ECF"/>
                        </a:solidFill>
                      </a:endParaRPr>
                    </a:p>
                  </a:txBody>
                  <a:tcPr marL="45720" marR="45720" marT="57600" marB="57600" anchor="ctr">
                    <a:lnR w="12700" cmpd="sng">
                      <a:noFill/>
                    </a:lnR>
                    <a:lnT w="12700" cmpd="sng">
                      <a:noFill/>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11782130"/>
                  </a:ext>
                </a:extLst>
              </a:tr>
              <a:tr h="164204">
                <a:tc>
                  <a:txBody>
                    <a:bodyPr/>
                    <a:lstStyle/>
                    <a:p>
                      <a:r>
                        <a:rPr lang="en-US" sz="1200" dirty="0"/>
                        <a:t>Video</a:t>
                      </a:r>
                      <a:r>
                        <a:rPr lang="en-US" sz="1200" baseline="0" dirty="0"/>
                        <a:t> analytics alarm triggering</a:t>
                      </a:r>
                      <a:endParaRPr lang="en-US" sz="1200" b="0" dirty="0"/>
                    </a:p>
                  </a:txBody>
                  <a:tcPr marL="72000" marR="45720" marT="57600" marB="57600" anchor="ctr">
                    <a:lnT w="12700" cap="flat" cmpd="sng" algn="ctr">
                      <a:solidFill>
                        <a:schemeClr val="accent4"/>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endParaRPr kumimoji="0" lang="en-US" sz="1200" b="0" i="0" u="none" strike="noStrike" kern="1200" cap="none" spc="0" normalizeH="0" baseline="0" noProof="0" dirty="0">
                        <a:ln>
                          <a:noFill/>
                        </a:ln>
                        <a:solidFill>
                          <a:srgbClr val="00B050"/>
                        </a:solidFill>
                        <a:effectLst/>
                        <a:uLnTx/>
                        <a:uFillTx/>
                        <a:latin typeface="+mj-lt"/>
                        <a:ea typeface="+mn-ea"/>
                        <a:cs typeface="+mn-cs"/>
                      </a:endParaRPr>
                    </a:p>
                  </a:txBody>
                  <a:tcPr marL="45720" marR="45720" marT="57600" marB="57600" anchor="ctr">
                    <a:lnT w="12700" cap="flat" cmpd="sng" algn="ctr">
                      <a:solidFill>
                        <a:schemeClr val="accent4"/>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5336956"/>
                  </a:ext>
                </a:extLst>
              </a:tr>
              <a:tr h="0">
                <a:tc>
                  <a:txBody>
                    <a:bodyPr/>
                    <a:lstStyle/>
                    <a:p>
                      <a:r>
                        <a:rPr lang="en-US" sz="1200" b="0" dirty="0"/>
                        <a:t>Video analytics </a:t>
                      </a:r>
                      <a:r>
                        <a:rPr lang="en-US" sz="1200" b="0" baseline="0" dirty="0"/>
                        <a:t>alarm</a:t>
                      </a:r>
                      <a:r>
                        <a:rPr lang="en-US" sz="1200" baseline="0" dirty="0"/>
                        <a:t> follow-up</a:t>
                      </a:r>
                      <a:endParaRPr lang="en-US" sz="1200" b="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endParaRPr kumimoji="0" lang="en-US" sz="1200" b="0" i="0" u="none" strike="noStrike" kern="1200" cap="none" spc="0" normalizeH="0" baseline="0" noProof="0" dirty="0">
                        <a:ln>
                          <a:noFill/>
                        </a:ln>
                        <a:solidFill>
                          <a:srgbClr val="00B050"/>
                        </a:solidFill>
                        <a:effectLst/>
                        <a:uLnTx/>
                        <a:uFillTx/>
                        <a:latin typeface="+mj-lt"/>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36301289"/>
                  </a:ext>
                </a:extLst>
              </a:tr>
              <a:tr h="0">
                <a:tc>
                  <a:txBody>
                    <a:bodyPr/>
                    <a:lstStyle/>
                    <a:p>
                      <a:pPr marL="0" marR="0" lvl="0" indent="0" algn="l" defTabSz="822716" rtl="0" eaLnBrk="1" fontAlgn="auto" latinLnBrk="0" hangingPunct="1">
                        <a:lnSpc>
                          <a:spcPct val="100000"/>
                        </a:lnSpc>
                        <a:spcBef>
                          <a:spcPts val="0"/>
                        </a:spcBef>
                        <a:spcAft>
                          <a:spcPts val="0"/>
                        </a:spcAft>
                        <a:buClrTx/>
                        <a:buSzTx/>
                        <a:buFontTx/>
                        <a:buNone/>
                        <a:tabLst/>
                        <a:defRPr/>
                      </a:pPr>
                      <a:r>
                        <a:rPr lang="en-US" sz="1200" dirty="0"/>
                        <a:t>Video analytics visualization</a:t>
                      </a:r>
                      <a:endParaRPr lang="en-US" sz="1200" b="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endParaRPr kumimoji="0" lang="en-US" sz="1200" b="0" i="0" u="none" strike="noStrike" kern="1200" cap="none" spc="0" normalizeH="0" baseline="0" noProof="0" dirty="0">
                        <a:ln>
                          <a:noFill/>
                        </a:ln>
                        <a:solidFill>
                          <a:srgbClr val="00B050"/>
                        </a:solidFill>
                        <a:effectLst/>
                        <a:uLnTx/>
                        <a:uFillTx/>
                        <a:latin typeface="+mj-lt"/>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44552301"/>
                  </a:ext>
                </a:extLst>
              </a:tr>
              <a:tr h="0">
                <a:tc>
                  <a:txBody>
                    <a:bodyPr/>
                    <a:lstStyle/>
                    <a:p>
                      <a:r>
                        <a:rPr lang="en-US" sz="1200" dirty="0"/>
                        <a:t>Metadata</a:t>
                      </a:r>
                      <a:r>
                        <a:rPr lang="en-US" sz="1200" baseline="0" dirty="0"/>
                        <a:t> fusion (MIC IP fusion 9000i)</a:t>
                      </a:r>
                      <a:endParaRPr lang="en-US" sz="1200" b="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endParaRPr kumimoji="0" lang="en-US" sz="1200" b="0" i="0" u="none" strike="noStrike" kern="1200" cap="none" spc="0" normalizeH="0" baseline="0" noProof="0" dirty="0">
                        <a:ln>
                          <a:noFill/>
                        </a:ln>
                        <a:solidFill>
                          <a:srgbClr val="00B050"/>
                        </a:solidFill>
                        <a:effectLst/>
                        <a:uLnTx/>
                        <a:uFillTx/>
                        <a:latin typeface="+mj-lt"/>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46601875"/>
                  </a:ext>
                </a:extLst>
              </a:tr>
              <a:tr h="0">
                <a:tc>
                  <a:txBody>
                    <a:bodyPr/>
                    <a:lstStyle/>
                    <a:p>
                      <a:r>
                        <a:rPr lang="en-US" sz="1200" dirty="0"/>
                        <a:t>Image</a:t>
                      </a:r>
                      <a:r>
                        <a:rPr lang="en-US" sz="1200" baseline="0" dirty="0"/>
                        <a:t> quality</a:t>
                      </a:r>
                      <a:endParaRPr lang="en-US" sz="120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endParaRPr kumimoji="0" lang="en-US" sz="1200" b="0" i="0" u="none" strike="noStrike" kern="1200" cap="none" spc="0" normalizeH="0" baseline="0" noProof="0" dirty="0">
                        <a:ln>
                          <a:noFill/>
                        </a:ln>
                        <a:solidFill>
                          <a:srgbClr val="00B050"/>
                        </a:solidFill>
                        <a:effectLst/>
                        <a:uLnTx/>
                        <a:uFillTx/>
                        <a:latin typeface="Calibri" panose="020F0502020204030204"/>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5887815"/>
                  </a:ext>
                </a:extLst>
              </a:tr>
              <a:tr h="438818">
                <a:tc>
                  <a:txBody>
                    <a:bodyPr/>
                    <a:lstStyle/>
                    <a:p>
                      <a:pPr marL="0" indent="0">
                        <a:buFont typeface="Arial" panose="020B0604020202020204" pitchFamily="34" charset="0"/>
                        <a:buNone/>
                      </a:pPr>
                      <a:r>
                        <a:rPr lang="en-US" sz="1200" dirty="0"/>
                        <a:t>Data management:</a:t>
                      </a:r>
                    </a:p>
                    <a:p>
                      <a:pPr marL="216000" indent="-216000">
                        <a:buSzPct val="80000"/>
                        <a:buFont typeface="Arial" panose="020B0604020202020204" pitchFamily="34" charset="0"/>
                        <a:buChar char="►"/>
                      </a:pPr>
                      <a:r>
                        <a:rPr lang="en-US" sz="1200" dirty="0"/>
                        <a:t>Intelligent Dynamic Noise Reduction</a:t>
                      </a:r>
                      <a:r>
                        <a:rPr lang="en-US" sz="1200" baseline="0" dirty="0"/>
                        <a:t> </a:t>
                      </a:r>
                      <a:endParaRPr lang="en-US" sz="1200" baseline="30000" dirty="0"/>
                    </a:p>
                    <a:p>
                      <a:pPr marL="216000" indent="-216000">
                        <a:buSzPct val="80000"/>
                        <a:buFont typeface="Arial" panose="020B0604020202020204" pitchFamily="34" charset="0"/>
                        <a:buChar char="►"/>
                      </a:pPr>
                      <a:r>
                        <a:rPr lang="en-US" sz="1200" dirty="0"/>
                        <a:t>Intelligent streaming</a:t>
                      </a:r>
                    </a:p>
                    <a:p>
                      <a:pPr marL="216000" indent="-216000">
                        <a:buSzPct val="80000"/>
                        <a:buFont typeface="Arial" panose="020B0604020202020204" pitchFamily="34" charset="0"/>
                        <a:buChar char="►"/>
                      </a:pPr>
                      <a:r>
                        <a:rPr lang="en-US" sz="1200" dirty="0"/>
                        <a:t>H.265</a:t>
                      </a:r>
                      <a:r>
                        <a:rPr lang="en-US" sz="1200" baseline="0" dirty="0"/>
                        <a:t> encoding</a:t>
                      </a:r>
                      <a:endParaRPr lang="en-US" sz="120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effectLst/>
                        <a:uLnTx/>
                        <a:uFillTx/>
                        <a:sym typeface="Wingdings" panose="05000000000000000000" pitchFamily="2" charset="2"/>
                      </a:endParaRPr>
                    </a:p>
                    <a:p>
                      <a:pPr marL="0" marR="0" lvl="0" indent="0" algn="ctr" defTabSz="822716"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a:t>
                      </a:r>
                    </a:p>
                    <a:p>
                      <a:pPr algn="ctr"/>
                      <a:r>
                        <a:rPr lang="en-US" sz="1200" dirty="0">
                          <a:sym typeface="Wingdings" panose="05000000000000000000" pitchFamily="2" charset="2"/>
                        </a:rPr>
                        <a:t>Q1/2018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panose="05000000000000000000" pitchFamily="2" charset="2"/>
                        </a:rPr>
                        <a:t>SC 5.7 SR 2</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1448096"/>
                  </a:ext>
                </a:extLst>
              </a:tr>
              <a:tr h="0">
                <a:tc>
                  <a:txBody>
                    <a:bodyPr/>
                    <a:lstStyle/>
                    <a:p>
                      <a:r>
                        <a:rPr lang="en-US" sz="1200" dirty="0"/>
                        <a:t>Data security (end-to-end)</a:t>
                      </a:r>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822716"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B050"/>
                          </a:solidFill>
                          <a:effectLst/>
                          <a:uLnTx/>
                          <a:uFillTx/>
                          <a:sym typeface="Wingdings" panose="05000000000000000000" pitchFamily="2" charset="2"/>
                        </a:rPr>
                        <a:t> </a:t>
                      </a:r>
                      <a:endParaRPr kumimoji="0" lang="en-US" sz="1200" b="0" i="0" u="none" strike="noStrike" kern="1200" cap="none" spc="0" normalizeH="0" baseline="0" noProof="0" dirty="0">
                        <a:ln>
                          <a:noFill/>
                        </a:ln>
                        <a:solidFill>
                          <a:srgbClr val="00B050"/>
                        </a:solidFill>
                        <a:effectLst/>
                        <a:uLnTx/>
                        <a:uFillTx/>
                        <a:latin typeface="Calibri" panose="020F0502020204030204"/>
                        <a:ea typeface="+mn-ea"/>
                        <a:cs typeface="+mn-cs"/>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65019055"/>
                  </a:ext>
                </a:extLst>
              </a:tr>
              <a:tr h="0">
                <a:tc>
                  <a:txBody>
                    <a:bodyPr/>
                    <a:lstStyle/>
                    <a:p>
                      <a:r>
                        <a:rPr lang="en-US" sz="1200" dirty="0"/>
                        <a:t>Intrusion alarm systems</a:t>
                      </a:r>
                      <a:r>
                        <a:rPr lang="en-US" sz="1200" baseline="0" dirty="0"/>
                        <a:t>: B/G-Series</a:t>
                      </a:r>
                      <a:endParaRPr lang="en-US" sz="1200" baseline="3000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effectLst/>
                          <a:sym typeface="Wingdings" panose="05000000000000000000" pitchFamily="2" charset="2"/>
                        </a:rPr>
                        <a:t></a:t>
                      </a:r>
                      <a:endParaRPr lang="en-US" sz="1200" dirty="0">
                        <a:solidFill>
                          <a:srgbClr val="00B050"/>
                        </a:solidFill>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39692903"/>
                  </a:ext>
                </a:extLst>
              </a:tr>
              <a:tr h="0">
                <a:tc>
                  <a:txBody>
                    <a:bodyPr/>
                    <a:lstStyle/>
                    <a:p>
                      <a:r>
                        <a:rPr lang="en-US" sz="1200" dirty="0"/>
                        <a:t>Public Address (</a:t>
                      </a:r>
                      <a:r>
                        <a:rPr lang="en-US" sz="1200" dirty="0" err="1"/>
                        <a:t>Praesideo</a:t>
                      </a:r>
                      <a:r>
                        <a:rPr lang="en-US" sz="1200" dirty="0"/>
                        <a:t>)</a:t>
                      </a:r>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r>
                        <a:rPr lang="de-DE" sz="1200" dirty="0"/>
                        <a:t>End 2018/2019</a:t>
                      </a:r>
                      <a:endParaRPr lang="en-US" sz="1200" dirty="0">
                        <a:solidFill>
                          <a:schemeClr val="tx1"/>
                        </a:solidFill>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54694225"/>
                  </a:ext>
                </a:extLst>
              </a:tr>
              <a:tr h="0">
                <a:tc>
                  <a:txBody>
                    <a:bodyPr/>
                    <a:lstStyle/>
                    <a:p>
                      <a:r>
                        <a:rPr lang="en-US" sz="1200" dirty="0"/>
                        <a:t>Fire Alarm system</a:t>
                      </a:r>
                      <a:r>
                        <a:rPr lang="en-US" sz="1200" baseline="0" dirty="0"/>
                        <a:t> (FPA 5000 + AVIOTEC)</a:t>
                      </a:r>
                      <a:endParaRPr lang="en-US" sz="1200" dirty="0"/>
                    </a:p>
                  </a:txBody>
                  <a:tcPr marL="7200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effectLst/>
                          <a:sym typeface="Wingdings" panose="05000000000000000000" pitchFamily="2" charset="2"/>
                        </a:rPr>
                        <a:t></a:t>
                      </a:r>
                      <a:endParaRPr lang="en-US" sz="1200" dirty="0">
                        <a:solidFill>
                          <a:srgbClr val="00B050"/>
                        </a:solidFill>
                      </a:endParaRPr>
                    </a:p>
                  </a:txBody>
                  <a:tcPr marL="45720" marR="45720" marT="57600" marB="5760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56404383"/>
                  </a:ext>
                </a:extLst>
              </a:tr>
            </a:tbl>
          </a:graphicData>
        </a:graphic>
      </p:graphicFrame>
      <p:sp>
        <p:nvSpPr>
          <p:cNvPr id="42" name="Rectangle 144_"/>
          <p:cNvSpPr/>
          <p:nvPr>
            <p:custDataLst>
              <p:tags r:id="rId15"/>
            </p:custDataLst>
          </p:nvPr>
        </p:nvSpPr>
        <p:spPr>
          <a:xfrm>
            <a:off x="421815" y="1577216"/>
            <a:ext cx="1415461" cy="674031"/>
          </a:xfrm>
          <a:prstGeom prst="rect">
            <a:avLst/>
          </a:prstGeom>
          <a:solidFill>
            <a:scrgbClr r="0" g="0" b="0">
              <a:alpha val="0"/>
            </a:scrgbClr>
          </a:solidFill>
        </p:spPr>
        <p:txBody>
          <a:bodyPr wrap="square">
            <a:spAutoFit/>
          </a:bodyPr>
          <a:lstStyle/>
          <a:p>
            <a:pPr algn="ctr">
              <a:lnSpc>
                <a:spcPct val="90000"/>
              </a:lnSpc>
            </a:pPr>
            <a:r>
              <a:rPr lang="en-US" sz="1400" b="1" dirty="0">
                <a:solidFill>
                  <a:schemeClr val="bg1"/>
                </a:solidFill>
              </a:rPr>
              <a:t>Video Management Software</a:t>
            </a:r>
          </a:p>
        </p:txBody>
      </p:sp>
      <p:pic>
        <p:nvPicPr>
          <p:cNvPr id="50" name="Picture 49"/>
          <p:cNvPicPr>
            <a:picLocks noChangeAspect="1"/>
          </p:cNvPicPr>
          <p:nvPr>
            <p:custDataLst>
              <p:tags r:id="rId16"/>
            </p:custDataLst>
          </p:nvPr>
        </p:nvPicPr>
        <p:blipFill>
          <a:blip r:embed="rId25" cstate="print">
            <a:extLst>
              <a:ext uri="{28A0092B-C50C-407E-A947-70E740481C1C}">
                <a14:useLocalDpi xmlns:a14="http://schemas.microsoft.com/office/drawing/2010/main" val="0"/>
              </a:ext>
            </a:extLst>
          </a:blip>
          <a:stretch>
            <a:fillRect/>
          </a:stretch>
        </p:blipFill>
        <p:spPr>
          <a:xfrm>
            <a:off x="2059273" y="3030507"/>
            <a:ext cx="557219" cy="107600"/>
          </a:xfrm>
          <a:prstGeom prst="rect">
            <a:avLst/>
          </a:prstGeom>
        </p:spPr>
      </p:pic>
      <p:pic>
        <p:nvPicPr>
          <p:cNvPr id="3" name="Picture 2">
            <a:extLst>
              <a:ext uri="{FF2B5EF4-FFF2-40B4-BE49-F238E27FC236}">
                <a16:creationId xmlns:a16="http://schemas.microsoft.com/office/drawing/2014/main" id="{1825AEFA-CE1E-0C46-85DC-60C5634EF82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202567" y="3873629"/>
            <a:ext cx="575120" cy="457748"/>
          </a:xfrm>
          <a:prstGeom prst="rect">
            <a:avLst/>
          </a:prstGeom>
        </p:spPr>
      </p:pic>
      <p:sp>
        <p:nvSpPr>
          <p:cNvPr id="2" name="Rectangle 1" hidden="1"/>
          <p:cNvSpPr>
            <a:spLocks/>
          </p:cNvSpPr>
          <p:nvPr>
            <p:custDataLst>
              <p:tags r:id="rId1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5" name="Rectangle 4" hidden="1"/>
          <p:cNvSpPr>
            <a:spLocks/>
          </p:cNvSpPr>
          <p:nvPr>
            <p:custDataLst>
              <p:tags r:id="rId18"/>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hidden="1"/>
          <p:cNvSpPr>
            <a:spLocks/>
          </p:cNvSpPr>
          <p:nvPr>
            <p:custDataLst>
              <p:tags r:id="rId19"/>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35</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1948050594"/>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a:spLocks/>
          </p:cNvSpPr>
          <p:nvPr>
            <p:custDataLst>
              <p:tags r:id="rId2"/>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14" name="Text Placeholder 2">
            <a:extLst>
              <a:ext uri="{FF2B5EF4-FFF2-40B4-BE49-F238E27FC236}">
                <a16:creationId xmlns:a16="http://schemas.microsoft.com/office/drawing/2014/main" id="{24E3AE8C-1130-774F-B9D5-B14E22B46130}"/>
              </a:ext>
            </a:extLst>
          </p:cNvPr>
          <p:cNvSpPr>
            <a:spLocks noGrp="1"/>
          </p:cNvSpPr>
          <p:nvPr>
            <p:ph type="body" idx="1"/>
            <p:custDataLst>
              <p:tags r:id="rId3"/>
            </p:custDataLst>
          </p:nvPr>
        </p:nvSpPr>
        <p:spPr>
          <a:xfrm>
            <a:off x="259080" y="259080"/>
            <a:ext cx="1035812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pPr marL="0" indent="0">
              <a:lnSpc>
                <a:spcPct val="90000"/>
              </a:lnSpc>
              <a:spcBef>
                <a:spcPts val="0"/>
              </a:spcBef>
              <a:buNone/>
            </a:pPr>
            <a:r>
              <a:rPr lang="en-US" sz="4000" dirty="0">
                <a:solidFill>
                  <a:srgbClr val="0E78C5"/>
                </a:solidFill>
              </a:rPr>
              <a:t>Protect yourself, end-to-end, day after day, with one of the world’s best security solutions. </a:t>
            </a:r>
            <a:r>
              <a:rPr lang="en-US" sz="4000" b="1" dirty="0">
                <a:solidFill>
                  <a:srgbClr val="0E78C5"/>
                </a:solidFill>
              </a:rPr>
              <a:t>Bosch and Genetec.</a:t>
            </a:r>
          </a:p>
        </p:txBody>
      </p:sp>
      <p:sp>
        <p:nvSpPr>
          <p:cNvPr id="2" name="Rectangle 1" hidden="1"/>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3" name="Rectangle 2" hidden="1"/>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36</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983380838"/>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hidden="1"/>
          <p:cNvSpPr>
            <a:spLocks noGrp="1"/>
          </p:cNvSpPr>
          <p:nvPr>
            <p:ph type="subTitle" idx="1"/>
            <p:custDataLst>
              <p:tags r:id="rId2"/>
            </p:custDataLst>
          </p:nvPr>
        </p:nvSpPr>
        <p:spPr>
          <a:xfrm>
            <a:off x="0" y="0"/>
            <a:ext cx="1270000" cy="12700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p>
            <a:pPr marL="0" indent="0">
              <a:lnSpc>
                <a:spcPct val="100000"/>
              </a:lnSpc>
              <a:spcBef>
                <a:spcPts val="0"/>
              </a:spcBef>
              <a:spcAft>
                <a:spcPts val="0"/>
              </a:spcAft>
            </a:pPr>
            <a:r>
              <a:rPr lang="en-US" sz="100" dirty="0">
                <a:solidFill>
                  <a:schemeClr val="tx1"/>
                </a:solidFill>
              </a:rPr>
              <a:t>Our focus is to keep your video data secure</a:t>
            </a:r>
          </a:p>
        </p:txBody>
      </p:sp>
      <p:pic>
        <p:nvPicPr>
          <p:cNvPr id="6" name="Picture 5"/>
          <p:cNvPicPr>
            <a:picLocks/>
          </p:cNvPicPr>
          <p:nvPr>
            <p:custDataLst>
              <p:tags r:id="rId3"/>
            </p:custDataLst>
          </p:nvPr>
        </p:nvPicPr>
        <p:blipFill>
          <a:blip r:embed="rId8">
            <a:extLst>
              <a:ext uri="{28A0092B-C50C-407E-A947-70E740481C1C}">
                <a14:useLocalDpi xmlns:a14="http://schemas.microsoft.com/office/drawing/2010/main"/>
              </a:ext>
            </a:extLst>
          </a:blip>
          <a:stretch>
            <a:fillRect/>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5" name="Picture 4"/>
          <p:cNvPicPr>
            <a:picLocks/>
          </p:cNvPicPr>
          <p:nvPr>
            <p:custDataLst>
              <p:tags r:id="rId4"/>
            </p:custDataLst>
          </p:nvPr>
        </p:nvPicPr>
        <p:blipFill>
          <a:blip r:embed="rId9" cstate="print">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2" name="Picture 1"/>
          <p:cNvPicPr>
            <a:picLocks/>
          </p:cNvPicPr>
          <p:nvPr>
            <p:custDataLst>
              <p:tags r:id="rId5"/>
            </p:custDataLst>
          </p:nvPr>
        </p:nvPicPr>
        <p:blipFill>
          <a:blip r:embed="rId10" cstate="print">
            <a:extLst>
              <a:ext uri="{28A0092B-C50C-407E-A947-70E740481C1C}">
                <a14:useLocalDpi xmlns:a14="http://schemas.microsoft.com/office/drawing/2010/main"/>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Rectangle 3"/>
          <p:cNvSpPr>
            <a:spLocks/>
          </p:cNvSpPr>
          <p:nvPr/>
        </p:nvSpPr>
        <p:spPr>
          <a:xfrm>
            <a:off x="9229090" y="259080"/>
            <a:ext cx="1281430" cy="777240"/>
          </a:xfrm>
          <a:prstGeom prst="rect">
            <a:avLst/>
          </a:prstGeom>
          <a:solidFill>
            <a:scrgbClr r="0" g="0" b="0">
              <a:alpha val="0"/>
            </a:scrgbClr>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600">
              <a:solidFill>
                <a:srgbClr val="000000"/>
              </a:solidFill>
            </a:endParaRPr>
          </a:p>
        </p:txBody>
      </p:sp>
      <p:sp>
        <p:nvSpPr>
          <p:cNvPr id="8" name="Title 7"/>
          <p:cNvSpPr>
            <a:spLocks noGrp="1"/>
          </p:cNvSpPr>
          <p:nvPr>
            <p:ph type="ctrTitle"/>
            <p:custDataLst>
              <p:tags r:id="rId6"/>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US" sz="8000" cap="all" dirty="0">
                <a:solidFill>
                  <a:schemeClr val="tx1"/>
                </a:solidFill>
              </a:rPr>
              <a:t>Thank you</a:t>
            </a:r>
          </a:p>
        </p:txBody>
      </p:sp>
    </p:spTree>
    <p:custDataLst>
      <p:tags r:id="rId1"/>
    </p:custDataLst>
    <p:extLst>
      <p:ext uri="{BB962C8B-B14F-4D97-AF65-F5344CB8AC3E}">
        <p14:creationId xmlns:p14="http://schemas.microsoft.com/office/powerpoint/2010/main" val="29052790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kumimoji="0" lang="en-US" sz="2800" b="0" strike="noStrike" kern="0" cap="none" normalizeH="0" baseline="0" noProof="0" dirty="0">
                <a:ln>
                  <a:noFill/>
                </a:ln>
                <a:effectLst/>
                <a:uLnTx/>
                <a:uFillTx/>
              </a:rPr>
              <a:t>Creating connections</a:t>
            </a:r>
            <a:r>
              <a:rPr kumimoji="0" lang="en-US" sz="2800" b="0" strike="noStrike" kern="0" cap="none" normalizeH="0" noProof="0" dirty="0">
                <a:ln>
                  <a:noFill/>
                </a:ln>
                <a:effectLst/>
                <a:uLnTx/>
                <a:uFillTx/>
              </a:rPr>
              <a:t> with real benefits that improve daily life</a:t>
            </a:r>
            <a:br>
              <a:rPr lang="en-US" sz="2800" dirty="0">
                <a:solidFill>
                  <a:srgbClr val="0E78C5"/>
                </a:solidFill>
              </a:rPr>
            </a:br>
            <a:r>
              <a:rPr lang="en-US" sz="2800" dirty="0">
                <a:solidFill>
                  <a:srgbClr val="00A8B0"/>
                </a:solidFill>
              </a:rPr>
              <a:t>Today and in the future</a:t>
            </a:r>
            <a:br>
              <a:rPr kumimoji="0" lang="en-US" sz="2800" b="0" strike="noStrike" kern="0" cap="none" normalizeH="0" noProof="0" dirty="0">
                <a:ln>
                  <a:noFill/>
                </a:ln>
                <a:effectLst/>
                <a:uLnTx/>
                <a:uFillTx/>
              </a:rPr>
            </a:br>
            <a:endParaRPr kumimoji="0" lang="en-US" sz="2800" b="0" strike="noStrike" kern="0" cap="none" normalizeH="0" baseline="0" noProof="0" dirty="0">
              <a:ln>
                <a:noFill/>
              </a:ln>
              <a:effectLst/>
              <a:uLnTx/>
              <a:uFillTx/>
            </a:endParaRPr>
          </a:p>
        </p:txBody>
      </p:sp>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pic>
        <p:nvPicPr>
          <p:cNvPr id="17" name="Content Placeholder 16"/>
          <p:cNvPicPr>
            <a:picLocks noGrp="1" noChangeAspect="1"/>
          </p:cNvPicPr>
          <p:nvPr>
            <p:ph idx="1"/>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824485" y="3358685"/>
            <a:ext cx="3629130" cy="2041385"/>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4" name="Picture 13"/>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5522620" y="1250596"/>
            <a:ext cx="3631035" cy="2042457"/>
          </a:xfrm>
          <a:prstGeom prst="rect">
            <a:avLst/>
          </a:prstGeom>
        </p:spPr>
      </p:pic>
      <p:pic>
        <p:nvPicPr>
          <p:cNvPr id="15" name="Picture 14"/>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5522620" y="3358685"/>
            <a:ext cx="3631035" cy="2042457"/>
          </a:xfrm>
          <a:prstGeom prst="rect">
            <a:avLst/>
          </a:prstGeom>
        </p:spPr>
      </p:pic>
      <p:pic>
        <p:nvPicPr>
          <p:cNvPr id="16" name="Picture 15"/>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1824484" y="1250596"/>
            <a:ext cx="3631035" cy="2042457"/>
          </a:xfrm>
          <a:prstGeom prst="rect">
            <a:avLst/>
          </a:prstGeom>
        </p:spPr>
      </p:pic>
      <p:sp>
        <p:nvSpPr>
          <p:cNvPr id="18" name="TextBox 17"/>
          <p:cNvSpPr txBox="1"/>
          <p:nvPr>
            <p:custDataLst>
              <p:tags r:id="rId9"/>
            </p:custDataLst>
          </p:nvPr>
        </p:nvSpPr>
        <p:spPr>
          <a:xfrm>
            <a:off x="1824484" y="2979657"/>
            <a:ext cx="3629130" cy="297977"/>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1800" b="0" i="0" u="none" strike="noStrike" kern="0" cap="none" spc="0" normalizeH="0" baseline="0" noProof="0" dirty="0">
                <a:ln>
                  <a:noFill/>
                </a:ln>
                <a:solidFill>
                  <a:schemeClr val="bg1"/>
                </a:solidFill>
                <a:effectLst/>
                <a:uLnTx/>
                <a:uFillTx/>
              </a:rPr>
              <a:t>Seamlessly connecting mobility</a:t>
            </a:r>
          </a:p>
        </p:txBody>
      </p:sp>
      <p:sp>
        <p:nvSpPr>
          <p:cNvPr id="19" name="TextBox 18"/>
          <p:cNvSpPr txBox="1"/>
          <p:nvPr>
            <p:custDataLst>
              <p:tags r:id="rId10"/>
            </p:custDataLst>
          </p:nvPr>
        </p:nvSpPr>
        <p:spPr>
          <a:xfrm>
            <a:off x="1824484" y="5085618"/>
            <a:ext cx="3629130" cy="297977"/>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1800" b="0" i="0" u="none" strike="noStrike" kern="0" cap="none" spc="0" normalizeH="0" baseline="0" noProof="0" dirty="0">
                <a:ln>
                  <a:noFill/>
                </a:ln>
                <a:solidFill>
                  <a:schemeClr val="bg1"/>
                </a:solidFill>
                <a:effectLst/>
                <a:uLnTx/>
                <a:uFillTx/>
              </a:rPr>
              <a:t>Smart</a:t>
            </a:r>
            <a:r>
              <a:rPr kumimoji="0" lang="en-US" sz="1800" b="0" i="0" u="none" strike="noStrike" kern="0" cap="none" spc="0" normalizeH="0" noProof="0" dirty="0">
                <a:ln>
                  <a:noFill/>
                </a:ln>
                <a:solidFill>
                  <a:schemeClr val="bg1"/>
                </a:solidFill>
                <a:effectLst/>
                <a:uLnTx/>
                <a:uFillTx/>
              </a:rPr>
              <a:t> Home. </a:t>
            </a:r>
            <a:r>
              <a:rPr lang="en-US" kern="0" dirty="0">
                <a:solidFill>
                  <a:schemeClr val="bg1"/>
                </a:solidFill>
              </a:rPr>
              <a:t>Newly invented</a:t>
            </a:r>
            <a:endParaRPr kumimoji="0" lang="en-US" sz="1800" b="0" i="0" u="none" strike="noStrike" kern="0" cap="none" spc="0" normalizeH="0" baseline="0" noProof="0" dirty="0">
              <a:ln>
                <a:noFill/>
              </a:ln>
              <a:solidFill>
                <a:schemeClr val="bg1"/>
              </a:solidFill>
              <a:effectLst/>
              <a:uLnTx/>
              <a:uFillTx/>
            </a:endParaRPr>
          </a:p>
        </p:txBody>
      </p:sp>
      <p:sp>
        <p:nvSpPr>
          <p:cNvPr id="20" name="TextBox 19"/>
          <p:cNvSpPr txBox="1"/>
          <p:nvPr>
            <p:custDataLst>
              <p:tags r:id="rId11"/>
            </p:custDataLst>
          </p:nvPr>
        </p:nvSpPr>
        <p:spPr>
          <a:xfrm>
            <a:off x="5524620" y="2979657"/>
            <a:ext cx="3629130" cy="297977"/>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1800" b="0" i="0" u="none" strike="noStrike" kern="0" cap="none" spc="0" normalizeH="0" baseline="0" noProof="0" dirty="0">
                <a:ln>
                  <a:noFill/>
                </a:ln>
                <a:solidFill>
                  <a:schemeClr val="bg1"/>
                </a:solidFill>
                <a:effectLst/>
                <a:uLnTx/>
                <a:uFillTx/>
              </a:rPr>
              <a:t>Connected</a:t>
            </a:r>
            <a:r>
              <a:rPr kumimoji="0" lang="en-US" sz="1800" b="0" i="0" u="none" strike="noStrike" kern="0" cap="none" spc="0" normalizeH="0" noProof="0" dirty="0">
                <a:ln>
                  <a:noFill/>
                </a:ln>
                <a:solidFill>
                  <a:schemeClr val="bg1"/>
                </a:solidFill>
                <a:effectLst/>
                <a:uLnTx/>
                <a:uFillTx/>
              </a:rPr>
              <a:t> Industry</a:t>
            </a:r>
            <a:endParaRPr kumimoji="0" lang="en-US" sz="1800" b="0" i="0" u="none" strike="noStrike" kern="0" cap="none" spc="0" normalizeH="0" baseline="0" noProof="0" dirty="0">
              <a:ln>
                <a:noFill/>
              </a:ln>
              <a:solidFill>
                <a:schemeClr val="bg1"/>
              </a:solidFill>
              <a:effectLst/>
              <a:uLnTx/>
              <a:uFillTx/>
            </a:endParaRPr>
          </a:p>
        </p:txBody>
      </p:sp>
      <p:sp>
        <p:nvSpPr>
          <p:cNvPr id="21" name="TextBox 20"/>
          <p:cNvSpPr txBox="1"/>
          <p:nvPr>
            <p:custDataLst>
              <p:tags r:id="rId12"/>
            </p:custDataLst>
          </p:nvPr>
        </p:nvSpPr>
        <p:spPr>
          <a:xfrm>
            <a:off x="5522620" y="5085618"/>
            <a:ext cx="3629130" cy="297977"/>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en-US" sz="1800" b="0" i="0" u="none" strike="noStrike" kern="0" cap="none" spc="0" normalizeH="0" baseline="0" noProof="0" dirty="0">
                <a:ln>
                  <a:noFill/>
                </a:ln>
                <a:solidFill>
                  <a:schemeClr val="bg1"/>
                </a:solidFill>
                <a:effectLst/>
                <a:uLnTx/>
                <a:uFillTx/>
              </a:rPr>
              <a:t>Smart Cities</a:t>
            </a:r>
          </a:p>
        </p:txBody>
      </p:sp>
      <p:sp>
        <p:nvSpPr>
          <p:cNvPr id="2" name="Rectangle 1" hidden="1"/>
          <p:cNvSpPr>
            <a:spLocks/>
          </p:cNvSpPr>
          <p:nvPr>
            <p:custDataLst>
              <p:tags r:id="rId1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3" name="Rectangle 2" hidden="1"/>
          <p:cNvSpPr>
            <a:spLocks/>
          </p:cNvSpPr>
          <p:nvPr>
            <p:custDataLst>
              <p:tags r:id="rId1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hidden="1"/>
          <p:cNvSpPr>
            <a:spLocks/>
          </p:cNvSpPr>
          <p:nvPr>
            <p:custDataLst>
              <p:tags r:id="rId1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5</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8156040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12">
            <a:extLst>
              <a:ext uri="{FF2B5EF4-FFF2-40B4-BE49-F238E27FC236}">
                <a16:creationId xmlns:a16="http://schemas.microsoft.com/office/drawing/2014/main" id="{E85649A9-47D5-EA40-9DF9-37D6947EEA03}"/>
              </a:ext>
            </a:extLst>
          </p:cNvPr>
          <p:cNvSpPr txBox="1">
            <a:spLocks/>
          </p:cNvSpPr>
          <p:nvPr>
            <p:custDataLst>
              <p:tags r:id="rId2"/>
            </p:custDataLst>
          </p:nvPr>
        </p:nvSpPr>
        <p:spPr bwMode="auto">
          <a:xfrm>
            <a:off x="5484813" y="1892915"/>
            <a:ext cx="4890295" cy="3477248"/>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lnSpc>
                <a:spcPts val="1600"/>
              </a:lnSpc>
            </a:pPr>
            <a:endParaRPr lang="en-US" altLang="en-US" sz="1200" kern="0" dirty="0">
              <a:solidFill>
                <a:srgbClr val="000000"/>
              </a:solidFill>
              <a:latin typeface="Bosch Office Sans" charset="0"/>
              <a:cs typeface="Arial" charset="0"/>
            </a:endParaRPr>
          </a:p>
        </p:txBody>
      </p:sp>
      <p:grpSp>
        <p:nvGrpSpPr>
          <p:cNvPr id="3" name="Group 2">
            <a:extLst>
              <a:ext uri="{FF2B5EF4-FFF2-40B4-BE49-F238E27FC236}">
                <a16:creationId xmlns:a16="http://schemas.microsoft.com/office/drawing/2014/main" id="{0D0B23F1-1B01-7346-9822-9C7E3D5611A0}"/>
              </a:ext>
            </a:extLst>
          </p:cNvPr>
          <p:cNvGrpSpPr/>
          <p:nvPr/>
        </p:nvGrpSpPr>
        <p:grpSpPr>
          <a:xfrm>
            <a:off x="5664088" y="4021926"/>
            <a:ext cx="4531745" cy="1208752"/>
            <a:chOff x="5718906" y="4021926"/>
            <a:chExt cx="4531745" cy="953816"/>
          </a:xfrm>
        </p:grpSpPr>
        <p:sp>
          <p:nvSpPr>
            <p:cNvPr id="29" name="Rectangle 28">
              <a:extLst>
                <a:ext uri="{FF2B5EF4-FFF2-40B4-BE49-F238E27FC236}">
                  <a16:creationId xmlns:a16="http://schemas.microsoft.com/office/drawing/2014/main" id="{8F626719-56EB-C849-9FA8-ADE70721D117}"/>
                </a:ext>
              </a:extLst>
            </p:cNvPr>
            <p:cNvSpPr/>
            <p:nvPr/>
          </p:nvSpPr>
          <p:spPr>
            <a:xfrm>
              <a:off x="8026381" y="4021926"/>
              <a:ext cx="2224270" cy="953816"/>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30" name="Rectangle 29">
              <a:extLst>
                <a:ext uri="{FF2B5EF4-FFF2-40B4-BE49-F238E27FC236}">
                  <a16:creationId xmlns:a16="http://schemas.microsoft.com/office/drawing/2014/main" id="{F0D7EA9D-7219-6444-B8E2-4BD019DAD540}"/>
                </a:ext>
              </a:extLst>
            </p:cNvPr>
            <p:cNvSpPr/>
            <p:nvPr/>
          </p:nvSpPr>
          <p:spPr>
            <a:xfrm>
              <a:off x="5718906" y="4021926"/>
              <a:ext cx="2224270" cy="953816"/>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a:t>Video security as part of </a:t>
            </a:r>
            <a:r>
              <a:rPr lang="en-US" sz="2800" kern="0" dirty="0" err="1"/>
              <a:t>IoT</a:t>
            </a:r>
            <a:br>
              <a:rPr lang="en-US" sz="2800" kern="0" dirty="0"/>
            </a:br>
            <a:r>
              <a:rPr lang="en-US" sz="2800" dirty="0">
                <a:solidFill>
                  <a:srgbClr val="005691"/>
                </a:solidFill>
              </a:rPr>
              <a:t>Balancing between</a:t>
            </a:r>
            <a:endParaRPr kumimoji="0" lang="en-US" sz="2800" b="0" strike="noStrike" kern="0" cap="none" normalizeH="0" baseline="0" noProof="0" dirty="0">
              <a:ln>
                <a:noFill/>
              </a:ln>
              <a:solidFill>
                <a:srgbClr val="005691"/>
              </a:solidFill>
              <a:effectLst/>
              <a:uLnTx/>
              <a:uFillTx/>
            </a:endParaRPr>
          </a:p>
        </p:txBody>
      </p:sp>
      <p:sp>
        <p:nvSpPr>
          <p:cNvPr id="5" name="Rectangle 4" hidden="1"/>
          <p:cNvSpPr>
            <a:spLocks/>
          </p:cNvSpPr>
          <p:nvPr>
            <p:custDataLst>
              <p:tags r:id="rId4"/>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a:spLocks/>
          </p:cNvSpPr>
          <p:nvPr>
            <p:custDataLst>
              <p:tags r:id="rId5"/>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pic>
        <p:nvPicPr>
          <p:cNvPr id="24" name="Content Placeholder 23"/>
          <p:cNvPicPr>
            <a:picLocks noGrp="1" noChangeAspect="1"/>
          </p:cNvPicPr>
          <p:nvPr>
            <p:ph sz="half" idx="1"/>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73160" y="1890794"/>
            <a:ext cx="4879020" cy="2752368"/>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23" name="Picture 22"/>
          <p:cNvPicPr>
            <a:picLocks noChangeAspect="1"/>
          </p:cNvPicPr>
          <p:nvPr>
            <p:custDataLst>
              <p:tags r:id="rId7"/>
            </p:custDataLst>
          </p:nvPr>
        </p:nvPicPr>
        <p:blipFill rotWithShape="1">
          <a:blip r:embed="rId18"/>
          <a:srcRect l="1384" t="4675" r="80687" b="74772"/>
          <a:stretch/>
        </p:blipFill>
        <p:spPr>
          <a:xfrm>
            <a:off x="8096122" y="4132561"/>
            <a:ext cx="832919" cy="262551"/>
          </a:xfrm>
          <a:prstGeom prst="rect">
            <a:avLst/>
          </a:prstGeom>
          <a:solidFill>
            <a:schemeClr val="bg1"/>
          </a:solidFill>
          <a:effectLst/>
        </p:spPr>
      </p:pic>
      <p:sp>
        <p:nvSpPr>
          <p:cNvPr id="25" name="TextBox 24"/>
          <p:cNvSpPr txBox="1"/>
          <p:nvPr>
            <p:custDataLst>
              <p:tags r:id="rId8"/>
            </p:custDataLst>
          </p:nvPr>
        </p:nvSpPr>
        <p:spPr>
          <a:xfrm>
            <a:off x="266700" y="1295400"/>
            <a:ext cx="4851400" cy="386607"/>
          </a:xfrm>
          <a:prstGeom prst="rect">
            <a:avLst/>
          </a:prstGeom>
          <a:noFill/>
        </p:spPr>
        <p:txBody>
          <a:bodyPr wrap="none" lIns="0" tIns="0" rIns="0" bIns="0" rtlCol="0">
            <a:noAutofit/>
          </a:bodyPr>
          <a:lstStyle/>
          <a:p>
            <a:pPr marR="0" algn="ctr" defTabSz="914400" eaLnBrk="1" fontAlgn="auto" latinLnBrk="0" hangingPunct="1">
              <a:lnSpc>
                <a:spcPts val="2300"/>
              </a:lnSpc>
              <a:spcBef>
                <a:spcPts val="500"/>
              </a:spcBef>
              <a:spcAft>
                <a:spcPts val="0"/>
              </a:spcAft>
              <a:buClrTx/>
              <a:buSzTx/>
              <a:buFontTx/>
              <a:buNone/>
              <a:tabLst/>
            </a:pPr>
            <a:r>
              <a:rPr kumimoji="0" lang="en-US" sz="2000" b="0" i="0" u="none" strike="noStrike" kern="0" cap="none" spc="0" normalizeH="0" baseline="0" noProof="0" dirty="0">
                <a:ln>
                  <a:noFill/>
                </a:ln>
                <a:solidFill>
                  <a:srgbClr val="0E78C5"/>
                </a:solidFill>
                <a:effectLst/>
                <a:uLnTx/>
                <a:uFillTx/>
              </a:rPr>
              <a:t>Enjoying limitless</a:t>
            </a:r>
            <a:r>
              <a:rPr kumimoji="0" lang="en-US" sz="2000" b="0" i="0" u="none" strike="noStrike" kern="0" cap="none" spc="0" normalizeH="0" noProof="0" dirty="0">
                <a:ln>
                  <a:noFill/>
                </a:ln>
                <a:solidFill>
                  <a:srgbClr val="0E78C5"/>
                </a:solidFill>
                <a:effectLst/>
                <a:uLnTx/>
                <a:uFillTx/>
              </a:rPr>
              <a:t> possibilities</a:t>
            </a:r>
            <a:endParaRPr kumimoji="0" lang="en-US" sz="2000" b="0" i="0" u="none" strike="noStrike" kern="0" cap="none" spc="0" normalizeH="0" baseline="0" noProof="0" dirty="0">
              <a:ln>
                <a:noFill/>
              </a:ln>
              <a:solidFill>
                <a:srgbClr val="0E78C5"/>
              </a:solidFill>
              <a:effectLst/>
              <a:uLnTx/>
              <a:uFillTx/>
            </a:endParaRPr>
          </a:p>
        </p:txBody>
      </p:sp>
      <p:pic>
        <p:nvPicPr>
          <p:cNvPr id="21" name="Picture 20"/>
          <p:cNvPicPr>
            <a:picLocks noChangeAspect="1"/>
          </p:cNvPicPr>
          <p:nvPr>
            <p:custDataLst>
              <p:tags r:id="rId9"/>
            </p:custDataLst>
          </p:nvPr>
        </p:nvPicPr>
        <p:blipFill rotWithShape="1">
          <a:blip r:embed="rId19" cstate="print">
            <a:extLst>
              <a:ext uri="{28A0092B-C50C-407E-A947-70E740481C1C}">
                <a14:useLocalDpi xmlns:a14="http://schemas.microsoft.com/office/drawing/2010/main"/>
              </a:ext>
            </a:extLst>
          </a:blip>
          <a:srcRect r="76240" b="87916"/>
          <a:stretch/>
        </p:blipFill>
        <p:spPr>
          <a:xfrm>
            <a:off x="5764557" y="4132561"/>
            <a:ext cx="1283882" cy="299029"/>
          </a:xfrm>
          <a:prstGeom prst="rect">
            <a:avLst/>
          </a:prstGeom>
          <a:effectLst/>
        </p:spPr>
      </p:pic>
      <p:sp>
        <p:nvSpPr>
          <p:cNvPr id="10" name="Rectangle 9">
            <a:extLst>
              <a:ext uri="{FF2B5EF4-FFF2-40B4-BE49-F238E27FC236}">
                <a16:creationId xmlns:a16="http://schemas.microsoft.com/office/drawing/2014/main" id="{136C1436-7E05-B842-AACC-22DB7F2121F6}"/>
              </a:ext>
            </a:extLst>
          </p:cNvPr>
          <p:cNvSpPr/>
          <p:nvPr/>
        </p:nvSpPr>
        <p:spPr>
          <a:xfrm>
            <a:off x="5687876" y="4524045"/>
            <a:ext cx="2188420" cy="590931"/>
          </a:xfrm>
          <a:prstGeom prst="rect">
            <a:avLst/>
          </a:prstGeom>
        </p:spPr>
        <p:txBody>
          <a:bodyPr wrap="none">
            <a:spAutoFit/>
          </a:bodyPr>
          <a:lstStyle/>
          <a:p>
            <a:pPr>
              <a:lnSpc>
                <a:spcPct val="90000"/>
              </a:lnSpc>
              <a:spcBef>
                <a:spcPts val="500"/>
              </a:spcBef>
            </a:pPr>
            <a:r>
              <a:rPr lang="en-US" sz="1200" b="1" dirty="0" err="1">
                <a:ea typeface="Helvetica" charset="0"/>
                <a:cs typeface="Helvetica" charset="0"/>
              </a:rPr>
              <a:t>IoT</a:t>
            </a:r>
            <a:r>
              <a:rPr lang="en-US" sz="1200" b="1" dirty="0">
                <a:ea typeface="Helvetica" charset="0"/>
                <a:cs typeface="Helvetica" charset="0"/>
              </a:rPr>
              <a:t> security camera </a:t>
            </a:r>
            <a:br>
              <a:rPr lang="en-US" sz="1200" b="1" dirty="0">
                <a:ea typeface="Helvetica" charset="0"/>
                <a:cs typeface="Helvetica" charset="0"/>
              </a:rPr>
            </a:br>
            <a:r>
              <a:rPr lang="en-US" sz="1200" b="1" dirty="0">
                <a:ea typeface="Helvetica" charset="0"/>
                <a:cs typeface="Helvetica" charset="0"/>
              </a:rPr>
              <a:t>infected within 98 seconds </a:t>
            </a:r>
            <a:br>
              <a:rPr lang="en-US" sz="1200" b="1" dirty="0">
                <a:ea typeface="Helvetica" charset="0"/>
                <a:cs typeface="Helvetica" charset="0"/>
              </a:rPr>
            </a:br>
            <a:r>
              <a:rPr lang="en-US" sz="1200" b="1" dirty="0">
                <a:ea typeface="Helvetica" charset="0"/>
                <a:cs typeface="Helvetica" charset="0"/>
              </a:rPr>
              <a:t>of plugging it in</a:t>
            </a:r>
          </a:p>
        </p:txBody>
      </p:sp>
      <p:sp>
        <p:nvSpPr>
          <p:cNvPr id="31" name="Rectangle 30">
            <a:extLst>
              <a:ext uri="{FF2B5EF4-FFF2-40B4-BE49-F238E27FC236}">
                <a16:creationId xmlns:a16="http://schemas.microsoft.com/office/drawing/2014/main" id="{747B6D37-7A45-8E41-8A3A-872E77F0CA01}"/>
              </a:ext>
            </a:extLst>
          </p:cNvPr>
          <p:cNvSpPr/>
          <p:nvPr/>
        </p:nvSpPr>
        <p:spPr>
          <a:xfrm>
            <a:off x="8004872" y="4524045"/>
            <a:ext cx="1816523" cy="590931"/>
          </a:xfrm>
          <a:prstGeom prst="rect">
            <a:avLst/>
          </a:prstGeom>
        </p:spPr>
        <p:txBody>
          <a:bodyPr wrap="none">
            <a:spAutoFit/>
          </a:bodyPr>
          <a:lstStyle/>
          <a:p>
            <a:pPr>
              <a:lnSpc>
                <a:spcPct val="90000"/>
              </a:lnSpc>
              <a:spcBef>
                <a:spcPts val="500"/>
              </a:spcBef>
            </a:pPr>
            <a:r>
              <a:rPr lang="en-US" sz="1200" b="1" dirty="0">
                <a:ea typeface="Helvetica" charset="0"/>
                <a:cs typeface="Helvetica" charset="0"/>
              </a:rPr>
              <a:t>9 Investigates hacked </a:t>
            </a:r>
            <a:br>
              <a:rPr lang="en-US" sz="1200" b="1" dirty="0">
                <a:ea typeface="Helvetica" charset="0"/>
                <a:cs typeface="Helvetica" charset="0"/>
              </a:rPr>
            </a:br>
            <a:r>
              <a:rPr lang="en-US" sz="1200" b="1" dirty="0">
                <a:ea typeface="Helvetica" charset="0"/>
                <a:cs typeface="Helvetica" charset="0"/>
              </a:rPr>
              <a:t>surveillance cameras </a:t>
            </a:r>
            <a:br>
              <a:rPr lang="en-US" sz="1200" b="1" dirty="0">
                <a:ea typeface="Helvetica" charset="0"/>
                <a:cs typeface="Helvetica" charset="0"/>
              </a:rPr>
            </a:br>
            <a:r>
              <a:rPr lang="en-US" sz="1200" b="1" dirty="0">
                <a:ea typeface="Helvetica" charset="0"/>
                <a:cs typeface="Helvetica" charset="0"/>
              </a:rPr>
              <a:t>across Central Florida</a:t>
            </a:r>
          </a:p>
        </p:txBody>
      </p:sp>
      <p:grpSp>
        <p:nvGrpSpPr>
          <p:cNvPr id="32" name="Group 31">
            <a:extLst>
              <a:ext uri="{FF2B5EF4-FFF2-40B4-BE49-F238E27FC236}">
                <a16:creationId xmlns:a16="http://schemas.microsoft.com/office/drawing/2014/main" id="{5D55F2DE-5D84-954A-AE2A-35DD77A9C810}"/>
              </a:ext>
            </a:extLst>
          </p:cNvPr>
          <p:cNvGrpSpPr/>
          <p:nvPr/>
        </p:nvGrpSpPr>
        <p:grpSpPr>
          <a:xfrm>
            <a:off x="5664088" y="2001429"/>
            <a:ext cx="4531745" cy="1935140"/>
            <a:chOff x="5718906" y="4021926"/>
            <a:chExt cx="4531745" cy="953816"/>
          </a:xfrm>
        </p:grpSpPr>
        <p:sp>
          <p:nvSpPr>
            <p:cNvPr id="33" name="Rectangle 32">
              <a:extLst>
                <a:ext uri="{FF2B5EF4-FFF2-40B4-BE49-F238E27FC236}">
                  <a16:creationId xmlns:a16="http://schemas.microsoft.com/office/drawing/2014/main" id="{D72491CF-1DB3-BC40-9443-0BBF9C574A55}"/>
                </a:ext>
              </a:extLst>
            </p:cNvPr>
            <p:cNvSpPr/>
            <p:nvPr/>
          </p:nvSpPr>
          <p:spPr>
            <a:xfrm>
              <a:off x="8026381" y="4021926"/>
              <a:ext cx="2224270" cy="953816"/>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34" name="Rectangle 33">
              <a:extLst>
                <a:ext uri="{FF2B5EF4-FFF2-40B4-BE49-F238E27FC236}">
                  <a16:creationId xmlns:a16="http://schemas.microsoft.com/office/drawing/2014/main" id="{E1C8FB1A-9BBB-604C-895D-866F378B86C8}"/>
                </a:ext>
              </a:extLst>
            </p:cNvPr>
            <p:cNvSpPr/>
            <p:nvPr/>
          </p:nvSpPr>
          <p:spPr>
            <a:xfrm>
              <a:off x="5718906" y="4021926"/>
              <a:ext cx="2224270" cy="953816"/>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pic>
        <p:nvPicPr>
          <p:cNvPr id="16" name="Picture 15"/>
          <p:cNvPicPr>
            <a:picLocks noChangeAspect="1"/>
          </p:cNvPicPr>
          <p:nvPr>
            <p:custDataLst>
              <p:tags r:id="rId10"/>
            </p:custDataLst>
          </p:nvPr>
        </p:nvPicPr>
        <p:blipFill rotWithShape="1">
          <a:blip r:embed="rId20"/>
          <a:srcRect r="8438" b="12216"/>
          <a:stretch/>
        </p:blipFill>
        <p:spPr>
          <a:xfrm>
            <a:off x="5711123" y="2064679"/>
            <a:ext cx="2104412" cy="1706188"/>
          </a:xfrm>
          <a:prstGeom prst="rect">
            <a:avLst/>
          </a:prstGeom>
          <a:effectLst/>
        </p:spPr>
      </p:pic>
      <p:pic>
        <p:nvPicPr>
          <p:cNvPr id="15" name="Picture 14"/>
          <p:cNvPicPr>
            <a:picLocks noChangeAspect="1"/>
          </p:cNvPicPr>
          <p:nvPr>
            <p:custDataLst>
              <p:tags r:id="rId11"/>
            </p:custDataLst>
          </p:nvPr>
        </p:nvPicPr>
        <p:blipFill rotWithShape="1">
          <a:blip r:embed="rId21" cstate="print">
            <a:extLst>
              <a:ext uri="{28A0092B-C50C-407E-A947-70E740481C1C}">
                <a14:useLocalDpi xmlns:a14="http://schemas.microsoft.com/office/drawing/2010/main"/>
              </a:ext>
            </a:extLst>
          </a:blip>
          <a:srcRect t="14088"/>
          <a:stretch/>
        </p:blipFill>
        <p:spPr>
          <a:xfrm>
            <a:off x="7973876" y="2057698"/>
            <a:ext cx="2224270" cy="1205622"/>
          </a:xfrm>
          <a:prstGeom prst="rect">
            <a:avLst/>
          </a:prstGeom>
          <a:effectLst/>
        </p:spPr>
      </p:pic>
      <p:pic>
        <p:nvPicPr>
          <p:cNvPr id="13" name="Picture 12">
            <a:extLst>
              <a:ext uri="{FF2B5EF4-FFF2-40B4-BE49-F238E27FC236}">
                <a16:creationId xmlns:a16="http://schemas.microsoft.com/office/drawing/2014/main" id="{1842FFCD-ABC3-2B4D-A1F8-71190D7F2D0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072" t="791"/>
          <a:stretch/>
        </p:blipFill>
        <p:spPr>
          <a:xfrm>
            <a:off x="263525" y="1890794"/>
            <a:ext cx="4888656" cy="3479370"/>
          </a:xfrm>
          <a:prstGeom prst="rect">
            <a:avLst/>
          </a:prstGeom>
        </p:spPr>
      </p:pic>
      <p:sp>
        <p:nvSpPr>
          <p:cNvPr id="27" name="TextBox 26">
            <a:extLst>
              <a:ext uri="{FF2B5EF4-FFF2-40B4-BE49-F238E27FC236}">
                <a16:creationId xmlns:a16="http://schemas.microsoft.com/office/drawing/2014/main" id="{788656E2-6D36-5A49-9CCA-347FAED21407}"/>
              </a:ext>
            </a:extLst>
          </p:cNvPr>
          <p:cNvSpPr txBox="1"/>
          <p:nvPr/>
        </p:nvSpPr>
        <p:spPr>
          <a:xfrm>
            <a:off x="5496088" y="1292124"/>
            <a:ext cx="4879020" cy="598670"/>
          </a:xfrm>
          <a:prstGeom prst="rect">
            <a:avLst/>
          </a:prstGeom>
          <a:solidFill>
            <a:srgbClr val="00A8B0"/>
          </a:solidFill>
          <a:ln w="38100">
            <a:noFill/>
          </a:ln>
        </p:spPr>
        <p:txBody>
          <a:bodyPr wrap="square" lIns="180000" tIns="180000" rIns="180000" bIns="180000" rtlCol="0">
            <a:noAutofit/>
          </a:bodyPr>
          <a:lstStyle/>
          <a:p>
            <a:pPr>
              <a:lnSpc>
                <a:spcPts val="2000"/>
              </a:lnSpc>
              <a:spcBef>
                <a:spcPts val="500"/>
              </a:spcBef>
            </a:pPr>
            <a:r>
              <a:rPr lang="en-US" sz="2000" dirty="0">
                <a:solidFill>
                  <a:schemeClr val="bg1"/>
                </a:solidFill>
                <a:ea typeface="Helvetica" charset="0"/>
                <a:cs typeface="Helvetica" charset="0"/>
              </a:rPr>
              <a:t>Worrying about the consequences</a:t>
            </a:r>
          </a:p>
          <a:p>
            <a:pPr>
              <a:lnSpc>
                <a:spcPts val="2000"/>
              </a:lnSpc>
              <a:spcBef>
                <a:spcPts val="500"/>
              </a:spcBef>
            </a:pPr>
            <a:endParaRPr lang="en-US" sz="2000" dirty="0">
              <a:solidFill>
                <a:schemeClr val="bg1"/>
              </a:solidFill>
              <a:ea typeface="Helvetica" charset="0"/>
              <a:cs typeface="Helvetica" charset="0"/>
            </a:endParaRPr>
          </a:p>
        </p:txBody>
      </p:sp>
      <p:sp>
        <p:nvSpPr>
          <p:cNvPr id="19" name="TextBox 18">
            <a:extLst>
              <a:ext uri="{FF2B5EF4-FFF2-40B4-BE49-F238E27FC236}">
                <a16:creationId xmlns:a16="http://schemas.microsoft.com/office/drawing/2014/main" id="{96F61C87-E412-144D-B41E-0D4D337EBA48}"/>
              </a:ext>
            </a:extLst>
          </p:cNvPr>
          <p:cNvSpPr txBox="1"/>
          <p:nvPr/>
        </p:nvSpPr>
        <p:spPr>
          <a:xfrm>
            <a:off x="273160" y="1292124"/>
            <a:ext cx="4879020" cy="598670"/>
          </a:xfrm>
          <a:prstGeom prst="rect">
            <a:avLst/>
          </a:prstGeom>
          <a:solidFill>
            <a:srgbClr val="005691"/>
          </a:solidFill>
          <a:ln w="38100">
            <a:noFill/>
          </a:ln>
        </p:spPr>
        <p:txBody>
          <a:bodyPr wrap="square" lIns="180000" tIns="180000" rIns="180000" bIns="180000" rtlCol="0">
            <a:noAutofit/>
          </a:bodyPr>
          <a:lstStyle/>
          <a:p>
            <a:pPr>
              <a:lnSpc>
                <a:spcPts val="2000"/>
              </a:lnSpc>
              <a:spcBef>
                <a:spcPts val="500"/>
              </a:spcBef>
            </a:pPr>
            <a:r>
              <a:rPr lang="en-US" sz="2000" dirty="0">
                <a:solidFill>
                  <a:schemeClr val="bg1"/>
                </a:solidFill>
                <a:ea typeface="Helvetica" charset="0"/>
                <a:cs typeface="Helvetica" charset="0"/>
              </a:rPr>
              <a:t>Enjoying limitless possibilities</a:t>
            </a:r>
          </a:p>
        </p:txBody>
      </p:sp>
      <p:sp>
        <p:nvSpPr>
          <p:cNvPr id="2" name="Rectangle 1" hidden="1"/>
          <p:cNvSpPr>
            <a:spLocks/>
          </p:cNvSpPr>
          <p:nvPr>
            <p:custDataLst>
              <p:tags r:id="rId1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hidden="1"/>
          <p:cNvSpPr>
            <a:spLocks/>
          </p:cNvSpPr>
          <p:nvPr>
            <p:custDataLst>
              <p:tags r:id="rId1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7" name="Rectangle 6" hidden="1"/>
          <p:cNvSpPr>
            <a:spLocks/>
          </p:cNvSpPr>
          <p:nvPr>
            <p:custDataLst>
              <p:tags r:id="rId1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6</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51800389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78C5"/>
        </a:solidFill>
        <a:effectLst/>
      </p:bgPr>
    </p:bg>
    <p:spTree>
      <p:nvGrpSpPr>
        <p:cNvPr id="1" name=""/>
        <p:cNvGrpSpPr/>
        <p:nvPr/>
      </p:nvGrpSpPr>
      <p:grpSpPr>
        <a:xfrm>
          <a:off x="0" y="0"/>
          <a:ext cx="0" cy="0"/>
          <a:chOff x="0" y="0"/>
          <a:chExt cx="0" cy="0"/>
        </a:xfrm>
      </p:grpSpPr>
      <p:pic>
        <p:nvPicPr>
          <p:cNvPr id="8" name="Picture 7"/>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7" name="Picture 6"/>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4"/>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r>
              <a:rPr lang="en-US" sz="6500" dirty="0"/>
              <a:t>Should we </a:t>
            </a:r>
            <a:br>
              <a:rPr lang="en-US" sz="6500" dirty="0"/>
            </a:br>
            <a:r>
              <a:rPr lang="en-US" sz="6500" dirty="0"/>
              <a:t>be worrying </a:t>
            </a:r>
            <a:br>
              <a:rPr lang="en-US" sz="6500" dirty="0"/>
            </a:br>
            <a:r>
              <a:rPr lang="en-US" sz="6500" dirty="0"/>
              <a:t>about the consequences </a:t>
            </a:r>
            <a:br>
              <a:rPr lang="en-US" sz="6500" dirty="0"/>
            </a:br>
            <a:r>
              <a:rPr lang="en-US" sz="6500" dirty="0"/>
              <a:t>of IOT?</a:t>
            </a:r>
          </a:p>
        </p:txBody>
      </p:sp>
    </p:spTree>
    <p:custDataLst>
      <p:tags r:id="rId1"/>
    </p:custDataLst>
    <p:extLst>
      <p:ext uri="{BB962C8B-B14F-4D97-AF65-F5344CB8AC3E}">
        <p14:creationId xmlns:p14="http://schemas.microsoft.com/office/powerpoint/2010/main" val="3820564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a:spLocks/>
          </p:cNvSpPr>
          <p:nvPr>
            <p:custDataLst>
              <p:tags r:id="rId2"/>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550">
              <a:solidFill>
                <a:schemeClr val="tx1"/>
              </a:solidFill>
            </a:endParaRPr>
          </a:p>
        </p:txBody>
      </p:sp>
      <p:sp>
        <p:nvSpPr>
          <p:cNvPr id="3" name="Text Placeholder 2"/>
          <p:cNvSpPr>
            <a:spLocks noGrp="1"/>
          </p:cNvSpPr>
          <p:nvPr>
            <p:ph type="body" idx="1"/>
            <p:custDataLst>
              <p:tags r:id="rId3"/>
            </p:custDataLst>
          </p:nvPr>
        </p:nvSpPr>
        <p:spPr>
          <a:xfrm>
            <a:off x="263525" y="259080"/>
            <a:ext cx="9946025"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pPr marL="0" indent="0">
              <a:lnSpc>
                <a:spcPct val="90000"/>
              </a:lnSpc>
              <a:spcBef>
                <a:spcPts val="0"/>
              </a:spcBef>
              <a:spcAft>
                <a:spcPts val="0"/>
              </a:spcAft>
              <a:buNone/>
            </a:pPr>
            <a:r>
              <a:rPr lang="en-US" sz="4000" dirty="0">
                <a:solidFill>
                  <a:srgbClr val="0E78C5"/>
                </a:solidFill>
                <a:latin typeface="Bosch Office Sans" pitchFamily="2" charset="0"/>
              </a:rPr>
              <a:t>Online hacking has become so </a:t>
            </a:r>
            <a:br>
              <a:rPr lang="en-US" sz="4000" dirty="0">
                <a:solidFill>
                  <a:srgbClr val="0E78C5"/>
                </a:solidFill>
                <a:latin typeface="Bosch Office Sans" pitchFamily="2" charset="0"/>
              </a:rPr>
            </a:br>
            <a:r>
              <a:rPr lang="en-US" sz="4000" dirty="0">
                <a:solidFill>
                  <a:srgbClr val="0E78C5"/>
                </a:solidFill>
                <a:latin typeface="Bosch Office Sans" pitchFamily="2" charset="0"/>
              </a:rPr>
              <a:t>widespread that, by </a:t>
            </a:r>
            <a:r>
              <a:rPr lang="en-US" sz="4400" b="1" dirty="0">
                <a:solidFill>
                  <a:srgbClr val="0E78C5"/>
                </a:solidFill>
                <a:latin typeface="Bosch Office Sans" pitchFamily="2" charset="0"/>
              </a:rPr>
              <a:t>2021</a:t>
            </a:r>
            <a:r>
              <a:rPr lang="en-US" sz="4000" dirty="0">
                <a:solidFill>
                  <a:srgbClr val="0E78C5"/>
                </a:solidFill>
                <a:latin typeface="Bosch Office Sans" pitchFamily="2" charset="0"/>
              </a:rPr>
              <a:t>, it’s estimated that cybercrime damages will be costing </a:t>
            </a:r>
            <a:br>
              <a:rPr lang="en-US" sz="4000" dirty="0">
                <a:solidFill>
                  <a:srgbClr val="0E78C5"/>
                </a:solidFill>
                <a:latin typeface="Bosch Office Sans" pitchFamily="2" charset="0"/>
              </a:rPr>
            </a:br>
            <a:r>
              <a:rPr lang="en-US" sz="4000" dirty="0">
                <a:solidFill>
                  <a:srgbClr val="0E78C5"/>
                </a:solidFill>
                <a:latin typeface="Bosch Office Sans" pitchFamily="2" charset="0"/>
              </a:rPr>
              <a:t>us a staggering </a:t>
            </a:r>
            <a:r>
              <a:rPr lang="en-US" sz="4400" b="1" dirty="0">
                <a:solidFill>
                  <a:srgbClr val="0E78C5"/>
                </a:solidFill>
                <a:latin typeface="Bosch Office Sans" pitchFamily="2" charset="0"/>
              </a:rPr>
              <a:t>$6 trillion </a:t>
            </a:r>
            <a:r>
              <a:rPr lang="en-US" sz="4000" dirty="0">
                <a:solidFill>
                  <a:srgbClr val="0E78C5"/>
                </a:solidFill>
                <a:latin typeface="Bosch Office Sans" pitchFamily="2" charset="0"/>
              </a:rPr>
              <a:t>every year*.</a:t>
            </a:r>
          </a:p>
          <a:p>
            <a:pPr marL="0" indent="0">
              <a:lnSpc>
                <a:spcPct val="90000"/>
              </a:lnSpc>
              <a:spcBef>
                <a:spcPts val="0"/>
              </a:spcBef>
              <a:spcAft>
                <a:spcPts val="0"/>
              </a:spcAft>
            </a:pPr>
            <a:endParaRPr lang="en-US" sz="4000" dirty="0">
              <a:solidFill>
                <a:srgbClr val="0E78C5"/>
              </a:solidFill>
              <a:latin typeface="Bosch Office Sans" pitchFamily="2" charset="0"/>
            </a:endParaRPr>
          </a:p>
          <a:p>
            <a:pPr marL="0" indent="0">
              <a:lnSpc>
                <a:spcPct val="90000"/>
              </a:lnSpc>
              <a:spcBef>
                <a:spcPts val="0"/>
              </a:spcBef>
              <a:spcAft>
                <a:spcPts val="0"/>
              </a:spcAft>
              <a:buNone/>
            </a:pPr>
            <a:r>
              <a:rPr lang="en-US" sz="1600" dirty="0">
                <a:solidFill>
                  <a:srgbClr val="0E78C5"/>
                </a:solidFill>
                <a:latin typeface="Bosch Office Sans" pitchFamily="2" charset="0"/>
              </a:rPr>
              <a:t>*Source - Official 2017 Annual Cybercrime Report.</a:t>
            </a:r>
          </a:p>
        </p:txBody>
      </p:sp>
      <p:sp>
        <p:nvSpPr>
          <p:cNvPr id="2" name="Rectangle 1" hidden="1"/>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5" name="Rectangle 4" hidden="1"/>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hidden="1"/>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8</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16260696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hidden="1"/>
          <p:cNvSpPr>
            <a:spLocks noGrp="1"/>
          </p:cNvSpPr>
          <p:nvPr>
            <p:ph idx="1"/>
            <p:custDataLst>
              <p:tags r:id="rId2"/>
            </p:custDataLst>
          </p:nvPr>
        </p:nvSpPr>
        <p:spPr>
          <a:xfrm>
            <a:off x="259080" y="1295400"/>
            <a:ext cx="10452100" cy="4168140"/>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endParaRPr lang="en-US"/>
          </a:p>
        </p:txBody>
      </p:sp>
      <p:sp>
        <p:nvSpPr>
          <p:cNvPr id="10" name="Title 9"/>
          <p:cNvSpPr>
            <a:spLocks noGrp="1"/>
          </p:cNvSpPr>
          <p:nvPr>
            <p:ph type="title"/>
            <p:custDataLst>
              <p:tags r:id="rId3"/>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Likely scenarios</a:t>
            </a:r>
          </a:p>
        </p:txBody>
      </p:sp>
      <p:sp>
        <p:nvSpPr>
          <p:cNvPr id="35" name="Oval 34">
            <a:extLst>
              <a:ext uri="{FF2B5EF4-FFF2-40B4-BE49-F238E27FC236}">
                <a16:creationId xmlns:a16="http://schemas.microsoft.com/office/drawing/2014/main" id="{3020A5F4-FD0D-7842-A4A2-DC99FF405464}"/>
              </a:ext>
            </a:extLst>
          </p:cNvPr>
          <p:cNvSpPr/>
          <p:nvPr/>
        </p:nvSpPr>
        <p:spPr>
          <a:xfrm>
            <a:off x="4975820" y="3179536"/>
            <a:ext cx="1067147" cy="1067147"/>
          </a:xfrm>
          <a:prstGeom prst="ellipse">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2" name="Picture 11">
            <a:extLst>
              <a:ext uri="{FF2B5EF4-FFF2-40B4-BE49-F238E27FC236}">
                <a16:creationId xmlns:a16="http://schemas.microsoft.com/office/drawing/2014/main" id="{02FC6183-5F01-B342-B45E-C51827D347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18793" y="4348198"/>
            <a:ext cx="815398" cy="815398"/>
          </a:xfrm>
          <a:prstGeom prst="rect">
            <a:avLst/>
          </a:prstGeom>
        </p:spPr>
      </p:pic>
      <p:pic>
        <p:nvPicPr>
          <p:cNvPr id="14" name="Picture 13">
            <a:extLst>
              <a:ext uri="{FF2B5EF4-FFF2-40B4-BE49-F238E27FC236}">
                <a16:creationId xmlns:a16="http://schemas.microsoft.com/office/drawing/2014/main" id="{DA8AB3EB-DD3D-B846-BC9E-6E65046E7C3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49027" y="3303653"/>
            <a:ext cx="815398" cy="815398"/>
          </a:xfrm>
          <a:prstGeom prst="rect">
            <a:avLst/>
          </a:prstGeom>
        </p:spPr>
      </p:pic>
      <p:pic>
        <p:nvPicPr>
          <p:cNvPr id="16" name="Picture 15">
            <a:extLst>
              <a:ext uri="{FF2B5EF4-FFF2-40B4-BE49-F238E27FC236}">
                <a16:creationId xmlns:a16="http://schemas.microsoft.com/office/drawing/2014/main" id="{BDBA619A-28B5-C546-9CF4-0CD0AA3F4C4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95179" y="2256032"/>
            <a:ext cx="815398" cy="815398"/>
          </a:xfrm>
          <a:prstGeom prst="rect">
            <a:avLst/>
          </a:prstGeom>
        </p:spPr>
      </p:pic>
      <p:pic>
        <p:nvPicPr>
          <p:cNvPr id="38" name="Picture 37">
            <a:extLst>
              <a:ext uri="{FF2B5EF4-FFF2-40B4-BE49-F238E27FC236}">
                <a16:creationId xmlns:a16="http://schemas.microsoft.com/office/drawing/2014/main" id="{3396583A-7AFA-8F47-BC9F-F50CFFF25B8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62165" y="3310490"/>
            <a:ext cx="815398" cy="815398"/>
          </a:xfrm>
          <a:prstGeom prst="rect">
            <a:avLst/>
          </a:prstGeom>
        </p:spPr>
      </p:pic>
      <p:sp>
        <p:nvSpPr>
          <p:cNvPr id="8" name="TextBox 7"/>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spcBef>
                <a:spcPts val="0"/>
              </a:spcBef>
              <a:spcAft>
                <a:spcPts val="0"/>
              </a:spcAft>
            </a:pPr>
            <a:r>
              <a:rPr lang="en-US" sz="2800" dirty="0"/>
              <a:t>Worrying about the consequences?</a:t>
            </a:r>
          </a:p>
        </p:txBody>
      </p:sp>
      <p:pic>
        <p:nvPicPr>
          <p:cNvPr id="39" name="Picture 38">
            <a:extLst>
              <a:ext uri="{FF2B5EF4-FFF2-40B4-BE49-F238E27FC236}">
                <a16:creationId xmlns:a16="http://schemas.microsoft.com/office/drawing/2014/main" id="{95BA374D-6BE9-F44B-B493-6B173A8B12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98664" y="4348198"/>
            <a:ext cx="815398" cy="815398"/>
          </a:xfrm>
          <a:prstGeom prst="rect">
            <a:avLst/>
          </a:prstGeom>
        </p:spPr>
      </p:pic>
      <p:pic>
        <p:nvPicPr>
          <p:cNvPr id="40" name="Picture 39">
            <a:extLst>
              <a:ext uri="{FF2B5EF4-FFF2-40B4-BE49-F238E27FC236}">
                <a16:creationId xmlns:a16="http://schemas.microsoft.com/office/drawing/2014/main" id="{492822D0-FE50-CB46-A693-F71898B2476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99066" y="2256032"/>
            <a:ext cx="815398" cy="815398"/>
          </a:xfrm>
          <a:prstGeom prst="rect">
            <a:avLst/>
          </a:prstGeom>
        </p:spPr>
      </p:pic>
      <p:pic>
        <p:nvPicPr>
          <p:cNvPr id="41" name="Picture 40">
            <a:extLst>
              <a:ext uri="{FF2B5EF4-FFF2-40B4-BE49-F238E27FC236}">
                <a16:creationId xmlns:a16="http://schemas.microsoft.com/office/drawing/2014/main" id="{90FED905-D7F5-C049-AF8D-FDEC2462978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90925" y="1735235"/>
            <a:ext cx="815398" cy="815398"/>
          </a:xfrm>
          <a:prstGeom prst="rect">
            <a:avLst/>
          </a:prstGeom>
        </p:spPr>
      </p:pic>
      <p:pic>
        <p:nvPicPr>
          <p:cNvPr id="9" name="Picture 8">
            <a:extLst>
              <a:ext uri="{FF2B5EF4-FFF2-40B4-BE49-F238E27FC236}">
                <a16:creationId xmlns:a16="http://schemas.microsoft.com/office/drawing/2014/main" id="{1BC35BDD-88BE-C84F-A588-9BE038BB965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87934" y="2256032"/>
            <a:ext cx="815398" cy="815398"/>
          </a:xfrm>
          <a:prstGeom prst="rect">
            <a:avLst/>
          </a:prstGeom>
        </p:spPr>
      </p:pic>
      <p:pic>
        <p:nvPicPr>
          <p:cNvPr id="42" name="Picture 41">
            <a:extLst>
              <a:ext uri="{FF2B5EF4-FFF2-40B4-BE49-F238E27FC236}">
                <a16:creationId xmlns:a16="http://schemas.microsoft.com/office/drawing/2014/main" id="{66AB8AD4-213E-154C-B785-FD6A989677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8664" y="2256032"/>
            <a:ext cx="815398" cy="815398"/>
          </a:xfrm>
          <a:prstGeom prst="rect">
            <a:avLst/>
          </a:prstGeom>
        </p:spPr>
      </p:pic>
      <p:pic>
        <p:nvPicPr>
          <p:cNvPr id="44" name="Picture 43">
            <a:extLst>
              <a:ext uri="{FF2B5EF4-FFF2-40B4-BE49-F238E27FC236}">
                <a16:creationId xmlns:a16="http://schemas.microsoft.com/office/drawing/2014/main" id="{4163D463-E3EE-BF42-8DF7-819935EE3DA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54362" y="3305411"/>
            <a:ext cx="815398" cy="815398"/>
          </a:xfrm>
          <a:prstGeom prst="rect">
            <a:avLst/>
          </a:prstGeom>
        </p:spPr>
      </p:pic>
      <p:sp>
        <p:nvSpPr>
          <p:cNvPr id="11" name="Rectangle 10"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17780" rIns="0" bIns="0" rtlCol="0" anchor="t">
            <a:normAutofit/>
          </a:bodyPr>
          <a:lstStyle/>
          <a:p>
            <a:pPr>
              <a:lnSpc>
                <a:spcPts val="900"/>
              </a:lnSpc>
              <a:spcBef>
                <a:spcPts val="0"/>
              </a:spcBef>
              <a:spcAft>
                <a:spcPts val="0"/>
              </a:spcAft>
            </a:pPr>
            <a:endParaRPr lang="en-US" sz="550">
              <a:solidFill>
                <a:schemeClr val="tx1"/>
              </a:solidFill>
            </a:endParaRPr>
          </a:p>
        </p:txBody>
      </p:sp>
      <p:sp>
        <p:nvSpPr>
          <p:cNvPr id="6" name="TextBox 5" hidden="1"/>
          <p:cNvSpPr txBox="1">
            <a:spLocks/>
          </p:cNvSpPr>
          <p:nvPr>
            <p:custDataLst>
              <p:tags r:id="rId6"/>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a:p>
        </p:txBody>
      </p:sp>
      <p:sp>
        <p:nvSpPr>
          <p:cNvPr id="24" name="Rectangle 23"/>
          <p:cNvSpPr/>
          <p:nvPr>
            <p:custDataLst>
              <p:tags r:id="rId7"/>
            </p:custDataLst>
          </p:nvPr>
        </p:nvSpPr>
        <p:spPr>
          <a:xfrm>
            <a:off x="3872094" y="1314180"/>
            <a:ext cx="3229007" cy="313932"/>
          </a:xfrm>
          <a:prstGeom prst="rect">
            <a:avLst/>
          </a:prstGeom>
          <a:solidFill>
            <a:scrgbClr r="0" g="0" b="0">
              <a:alpha val="0"/>
            </a:scrgbClr>
          </a:solidFill>
        </p:spPr>
        <p:txBody>
          <a:bodyPr wrap="square">
            <a:spAutoFit/>
          </a:bodyPr>
          <a:lstStyle/>
          <a:p>
            <a:pPr algn="ctr">
              <a:lnSpc>
                <a:spcPct val="90000"/>
              </a:lnSpc>
            </a:pPr>
            <a:r>
              <a:rPr lang="en-US" sz="1600" b="1" dirty="0">
                <a:solidFill>
                  <a:srgbClr val="525F6B"/>
                </a:solidFill>
              </a:rPr>
              <a:t>Side channel attacks</a:t>
            </a:r>
          </a:p>
        </p:txBody>
      </p:sp>
      <p:sp>
        <p:nvSpPr>
          <p:cNvPr id="25" name="Rectangle 24"/>
          <p:cNvSpPr/>
          <p:nvPr>
            <p:custDataLst>
              <p:tags r:id="rId8"/>
            </p:custDataLst>
          </p:nvPr>
        </p:nvSpPr>
        <p:spPr>
          <a:xfrm>
            <a:off x="7306886" y="4597172"/>
            <a:ext cx="2315051" cy="494853"/>
          </a:xfrm>
          <a:prstGeom prst="rect">
            <a:avLst/>
          </a:prstGeom>
          <a:solidFill>
            <a:scrgbClr r="0" g="0" b="0">
              <a:alpha val="0"/>
            </a:scrgbClr>
          </a:solidFill>
        </p:spPr>
        <p:txBody>
          <a:bodyPr/>
          <a:lstStyle/>
          <a:p>
            <a:pPr lvl="0">
              <a:lnSpc>
                <a:spcPct val="90000"/>
              </a:lnSpc>
            </a:pPr>
            <a:r>
              <a:rPr lang="en-US" sz="1600" b="1" dirty="0">
                <a:solidFill>
                  <a:srgbClr val="525F6B"/>
                </a:solidFill>
              </a:rPr>
              <a:t>Privilege misuse</a:t>
            </a:r>
          </a:p>
          <a:p>
            <a:pPr lvl="0">
              <a:lnSpc>
                <a:spcPct val="90000"/>
              </a:lnSpc>
            </a:pPr>
            <a:endParaRPr lang="en-US" sz="1600" b="1" dirty="0">
              <a:solidFill>
                <a:srgbClr val="525F6B"/>
              </a:solidFill>
            </a:endParaRPr>
          </a:p>
        </p:txBody>
      </p:sp>
      <p:sp>
        <p:nvSpPr>
          <p:cNvPr id="29" name="Rectangle 28"/>
          <p:cNvSpPr/>
          <p:nvPr>
            <p:custDataLst>
              <p:tags r:id="rId9"/>
            </p:custDataLst>
          </p:nvPr>
        </p:nvSpPr>
        <p:spPr>
          <a:xfrm>
            <a:off x="289576" y="2313502"/>
            <a:ext cx="2476982" cy="757130"/>
          </a:xfrm>
          <a:prstGeom prst="rect">
            <a:avLst/>
          </a:prstGeom>
          <a:solidFill>
            <a:scrgbClr r="0" g="0" b="0">
              <a:alpha val="0"/>
            </a:scrgbClr>
          </a:solidFill>
        </p:spPr>
        <p:txBody>
          <a:bodyPr wrap="square">
            <a:spAutoFit/>
          </a:bodyPr>
          <a:lstStyle/>
          <a:p>
            <a:pPr lvl="0" algn="r">
              <a:lnSpc>
                <a:spcPct val="90000"/>
              </a:lnSpc>
            </a:pPr>
            <a:r>
              <a:rPr lang="en-US" sz="1600" b="1" dirty="0">
                <a:solidFill>
                  <a:srgbClr val="525F6B"/>
                </a:solidFill>
              </a:rPr>
              <a:t>Malware infection </a:t>
            </a:r>
            <a:br>
              <a:rPr lang="en-US" sz="1600" b="1" dirty="0">
                <a:solidFill>
                  <a:srgbClr val="525F6B"/>
                </a:solidFill>
              </a:rPr>
            </a:br>
            <a:r>
              <a:rPr lang="en-US" sz="1600" b="1" dirty="0">
                <a:solidFill>
                  <a:srgbClr val="525F6B"/>
                </a:solidFill>
              </a:rPr>
              <a:t>via firmware or </a:t>
            </a:r>
            <a:br>
              <a:rPr lang="en-US" sz="1600" b="1" dirty="0">
                <a:solidFill>
                  <a:srgbClr val="525F6B"/>
                </a:solidFill>
              </a:rPr>
            </a:br>
            <a:r>
              <a:rPr lang="en-US" sz="1600" b="1" dirty="0">
                <a:solidFill>
                  <a:srgbClr val="525F6B"/>
                </a:solidFill>
              </a:rPr>
              <a:t>3</a:t>
            </a:r>
            <a:r>
              <a:rPr lang="en-US" sz="1600" b="1" baseline="30000" dirty="0">
                <a:solidFill>
                  <a:srgbClr val="525F6B"/>
                </a:solidFill>
              </a:rPr>
              <a:t>rd</a:t>
            </a:r>
            <a:r>
              <a:rPr lang="en-US" sz="1600" b="1" dirty="0">
                <a:solidFill>
                  <a:srgbClr val="525F6B"/>
                </a:solidFill>
              </a:rPr>
              <a:t> party software</a:t>
            </a:r>
          </a:p>
        </p:txBody>
      </p:sp>
      <p:sp>
        <p:nvSpPr>
          <p:cNvPr id="30" name="Rectangle 29"/>
          <p:cNvSpPr/>
          <p:nvPr>
            <p:custDataLst>
              <p:tags r:id="rId10"/>
            </p:custDataLst>
          </p:nvPr>
        </p:nvSpPr>
        <p:spPr>
          <a:xfrm>
            <a:off x="1236869" y="3503498"/>
            <a:ext cx="1154482" cy="535531"/>
          </a:xfrm>
          <a:prstGeom prst="rect">
            <a:avLst/>
          </a:prstGeom>
          <a:solidFill>
            <a:scrgbClr r="0" g="0" b="0">
              <a:alpha val="0"/>
            </a:scrgbClr>
          </a:solidFill>
        </p:spPr>
        <p:txBody>
          <a:bodyPr wrap="none">
            <a:spAutoFit/>
          </a:bodyPr>
          <a:lstStyle/>
          <a:p>
            <a:pPr lvl="0" algn="r">
              <a:lnSpc>
                <a:spcPct val="90000"/>
              </a:lnSpc>
            </a:pPr>
            <a:r>
              <a:rPr lang="en-US" sz="1600" b="1" dirty="0">
                <a:solidFill>
                  <a:srgbClr val="525F6B"/>
                </a:solidFill>
              </a:rPr>
              <a:t>Intrusion</a:t>
            </a:r>
            <a:br>
              <a:rPr lang="en-US" sz="1600" b="1" dirty="0">
                <a:solidFill>
                  <a:srgbClr val="525F6B"/>
                </a:solidFill>
              </a:rPr>
            </a:br>
            <a:r>
              <a:rPr lang="en-US" sz="1600" b="1" dirty="0">
                <a:solidFill>
                  <a:srgbClr val="525F6B"/>
                </a:solidFill>
              </a:rPr>
              <a:t>of privacy</a:t>
            </a:r>
          </a:p>
        </p:txBody>
      </p:sp>
      <p:sp>
        <p:nvSpPr>
          <p:cNvPr id="31" name="Rectangle 30"/>
          <p:cNvSpPr/>
          <p:nvPr>
            <p:custDataLst>
              <p:tags r:id="rId11"/>
            </p:custDataLst>
          </p:nvPr>
        </p:nvSpPr>
        <p:spPr>
          <a:xfrm>
            <a:off x="8207684" y="2299338"/>
            <a:ext cx="2262687" cy="757130"/>
          </a:xfrm>
          <a:prstGeom prst="rect">
            <a:avLst/>
          </a:prstGeom>
          <a:solidFill>
            <a:scrgbClr r="0" g="0" b="0">
              <a:alpha val="0"/>
            </a:scrgbClr>
          </a:solidFill>
        </p:spPr>
        <p:txBody>
          <a:bodyPr wrap="square">
            <a:spAutoFit/>
          </a:bodyPr>
          <a:lstStyle/>
          <a:p>
            <a:pPr lvl="0">
              <a:lnSpc>
                <a:spcPct val="90000"/>
              </a:lnSpc>
            </a:pPr>
            <a:r>
              <a:rPr lang="en-US" sz="1600" b="1" dirty="0">
                <a:solidFill>
                  <a:srgbClr val="525F6B"/>
                </a:solidFill>
              </a:rPr>
              <a:t>Distributed </a:t>
            </a:r>
            <a:br>
              <a:rPr lang="en-US" sz="1600" b="1" dirty="0">
                <a:solidFill>
                  <a:srgbClr val="525F6B"/>
                </a:solidFill>
              </a:rPr>
            </a:br>
            <a:r>
              <a:rPr lang="en-US" sz="1600" b="1" dirty="0">
                <a:solidFill>
                  <a:srgbClr val="525F6B"/>
                </a:solidFill>
              </a:rPr>
              <a:t>Denial-of-Service (DDoS)</a:t>
            </a:r>
          </a:p>
        </p:txBody>
      </p:sp>
      <p:sp>
        <p:nvSpPr>
          <p:cNvPr id="32" name="Rectangle 31"/>
          <p:cNvSpPr/>
          <p:nvPr>
            <p:custDataLst>
              <p:tags r:id="rId12"/>
            </p:custDataLst>
          </p:nvPr>
        </p:nvSpPr>
        <p:spPr>
          <a:xfrm>
            <a:off x="2196190" y="4597172"/>
            <a:ext cx="1519968" cy="313932"/>
          </a:xfrm>
          <a:prstGeom prst="rect">
            <a:avLst/>
          </a:prstGeom>
          <a:solidFill>
            <a:scrgbClr r="0" g="0" b="0">
              <a:alpha val="0"/>
            </a:scrgbClr>
          </a:solidFill>
        </p:spPr>
        <p:txBody>
          <a:bodyPr wrap="none">
            <a:spAutoFit/>
          </a:bodyPr>
          <a:lstStyle/>
          <a:p>
            <a:pPr lvl="0">
              <a:lnSpc>
                <a:spcPct val="90000"/>
              </a:lnSpc>
            </a:pPr>
            <a:r>
              <a:rPr lang="en-US" sz="1600" b="1" dirty="0">
                <a:solidFill>
                  <a:srgbClr val="525F6B"/>
                </a:solidFill>
              </a:rPr>
              <a:t>Physical theft</a:t>
            </a:r>
          </a:p>
        </p:txBody>
      </p:sp>
      <p:pic>
        <p:nvPicPr>
          <p:cNvPr id="3" name="Picture 2">
            <a:extLst>
              <a:ext uri="{FF2B5EF4-FFF2-40B4-BE49-F238E27FC236}">
                <a16:creationId xmlns:a16="http://schemas.microsoft.com/office/drawing/2014/main" id="{2EC92E22-3361-874D-BC50-0FE783BE693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18061" y="3311532"/>
            <a:ext cx="774740" cy="774740"/>
          </a:xfrm>
          <a:prstGeom prst="rect">
            <a:avLst/>
          </a:prstGeom>
        </p:spPr>
      </p:pic>
      <p:cxnSp>
        <p:nvCxnSpPr>
          <p:cNvPr id="23" name="Straight Connector 22">
            <a:extLst>
              <a:ext uri="{FF2B5EF4-FFF2-40B4-BE49-F238E27FC236}">
                <a16:creationId xmlns:a16="http://schemas.microsoft.com/office/drawing/2014/main" id="{EF73E1FA-DA79-BA40-8D23-7AFBD6B0473A}"/>
              </a:ext>
            </a:extLst>
          </p:cNvPr>
          <p:cNvCxnSpPr>
            <a:cxnSpLocks/>
          </p:cNvCxnSpPr>
          <p:nvPr/>
        </p:nvCxnSpPr>
        <p:spPr>
          <a:xfrm>
            <a:off x="5498624" y="2550633"/>
            <a:ext cx="10770" cy="628903"/>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A5CA7CB-37BC-8947-9263-9FB42980FEA9}"/>
              </a:ext>
            </a:extLst>
          </p:cNvPr>
          <p:cNvCxnSpPr>
            <a:cxnSpLocks/>
          </p:cNvCxnSpPr>
          <p:nvPr/>
        </p:nvCxnSpPr>
        <p:spPr>
          <a:xfrm flipH="1">
            <a:off x="5898261" y="2663731"/>
            <a:ext cx="511977" cy="672085"/>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A5AABA-D671-DF40-B793-9B46F135413E}"/>
              </a:ext>
            </a:extLst>
          </p:cNvPr>
          <p:cNvCxnSpPr>
            <a:cxnSpLocks/>
          </p:cNvCxnSpPr>
          <p:nvPr/>
        </p:nvCxnSpPr>
        <p:spPr>
          <a:xfrm flipH="1">
            <a:off x="6042967" y="3713110"/>
            <a:ext cx="711395" cy="0"/>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9B0E063-50A6-084B-A22C-9BD5DDC33B0F}"/>
              </a:ext>
            </a:extLst>
          </p:cNvPr>
          <p:cNvCxnSpPr>
            <a:cxnSpLocks/>
          </p:cNvCxnSpPr>
          <p:nvPr/>
        </p:nvCxnSpPr>
        <p:spPr>
          <a:xfrm>
            <a:off x="4602890" y="2663731"/>
            <a:ext cx="517636" cy="672085"/>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D9DA88-2B4F-9642-B07D-8C76CE61A491}"/>
              </a:ext>
            </a:extLst>
          </p:cNvPr>
          <p:cNvCxnSpPr>
            <a:cxnSpLocks/>
          </p:cNvCxnSpPr>
          <p:nvPr/>
        </p:nvCxnSpPr>
        <p:spPr>
          <a:xfrm>
            <a:off x="4264425" y="3711352"/>
            <a:ext cx="711395" cy="1758"/>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sp>
        <p:nvSpPr>
          <p:cNvPr id="2" name="Rectangle 1" hidden="1"/>
          <p:cNvSpPr>
            <a:spLocks/>
          </p:cNvSpPr>
          <p:nvPr>
            <p:custDataLst>
              <p:tags r:id="rId1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ST-VS/MKC | 2018-03-09</a:t>
            </a:r>
            <a:endParaRPr kumimoji="0" lang="en-US" sz="600" strike="noStrike" kern="0" cap="none" normalizeH="0" baseline="0" noProof="0" dirty="0">
              <a:ln>
                <a:noFill/>
              </a:ln>
              <a:solidFill>
                <a:srgbClr val="000000"/>
              </a:solidFill>
              <a:effectLst/>
              <a:uLnTx/>
              <a:uFillTx/>
              <a:ea typeface="+mn-ea"/>
              <a:cs typeface="+mn-cs"/>
            </a:endParaRPr>
          </a:p>
        </p:txBody>
      </p:sp>
      <p:cxnSp>
        <p:nvCxnSpPr>
          <p:cNvPr id="71" name="Straight Connector 70">
            <a:extLst>
              <a:ext uri="{FF2B5EF4-FFF2-40B4-BE49-F238E27FC236}">
                <a16:creationId xmlns:a16="http://schemas.microsoft.com/office/drawing/2014/main" id="{AFBE332F-54A9-8540-9C8D-5E92EBD75B62}"/>
              </a:ext>
            </a:extLst>
          </p:cNvPr>
          <p:cNvCxnSpPr>
            <a:cxnSpLocks/>
          </p:cNvCxnSpPr>
          <p:nvPr/>
        </p:nvCxnSpPr>
        <p:spPr>
          <a:xfrm flipV="1">
            <a:off x="4622617" y="4090403"/>
            <a:ext cx="497909" cy="66549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sp>
        <p:nvSpPr>
          <p:cNvPr id="4" name="Rectangle 3" hidden="1"/>
          <p:cNvSpPr>
            <a:spLocks/>
          </p:cNvSpPr>
          <p:nvPr>
            <p:custDataLst>
              <p:tags r:id="rId1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cxnSp>
        <p:nvCxnSpPr>
          <p:cNvPr id="76" name="Straight Connector 75">
            <a:extLst>
              <a:ext uri="{FF2B5EF4-FFF2-40B4-BE49-F238E27FC236}">
                <a16:creationId xmlns:a16="http://schemas.microsoft.com/office/drawing/2014/main" id="{CDCCE14C-412C-D34E-82A2-33913F7CE588}"/>
              </a:ext>
            </a:extLst>
          </p:cNvPr>
          <p:cNvCxnSpPr>
            <a:cxnSpLocks/>
          </p:cNvCxnSpPr>
          <p:nvPr/>
        </p:nvCxnSpPr>
        <p:spPr>
          <a:xfrm flipH="1" flipV="1">
            <a:off x="5898261" y="4090403"/>
            <a:ext cx="511977" cy="665494"/>
          </a:xfrm>
          <a:prstGeom prst="line">
            <a:avLst/>
          </a:prstGeom>
          <a:ln w="19050">
            <a:solidFill>
              <a:srgbClr val="525F6B"/>
            </a:solidFill>
          </a:ln>
        </p:spPr>
        <p:style>
          <a:lnRef idx="1">
            <a:schemeClr val="accent1"/>
          </a:lnRef>
          <a:fillRef idx="0">
            <a:schemeClr val="accent1"/>
          </a:fillRef>
          <a:effectRef idx="0">
            <a:schemeClr val="accent1"/>
          </a:effectRef>
          <a:fontRef idx="minor">
            <a:schemeClr val="tx1"/>
          </a:fontRef>
        </p:style>
      </p:cxnSp>
      <p:sp>
        <p:nvSpPr>
          <p:cNvPr id="5" name="Rectangle 4" hidden="1"/>
          <p:cNvSpPr>
            <a:spLocks/>
          </p:cNvSpPr>
          <p:nvPr>
            <p:custDataLst>
              <p:tags r:id="rId1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9</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0769265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43199DE-9FFC-1A4B-B65D-8DA34425B5BF}"/>
              </a:ext>
            </a:extLst>
          </p:cNvPr>
          <p:cNvSpPr/>
          <p:nvPr/>
        </p:nvSpPr>
        <p:spPr>
          <a:xfrm>
            <a:off x="7105338" y="3020518"/>
            <a:ext cx="3597640" cy="2242325"/>
          </a:xfrm>
          <a:prstGeom prst="rect">
            <a:avLst/>
          </a:prstGeom>
          <a:solidFill>
            <a:srgbClr val="78BE2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1" name="Rectangle 40">
            <a:extLst>
              <a:ext uri="{FF2B5EF4-FFF2-40B4-BE49-F238E27FC236}">
                <a16:creationId xmlns:a16="http://schemas.microsoft.com/office/drawing/2014/main" id="{3EABB86B-7337-124F-B661-DBE162E07054}"/>
              </a:ext>
            </a:extLst>
          </p:cNvPr>
          <p:cNvSpPr/>
          <p:nvPr/>
        </p:nvSpPr>
        <p:spPr>
          <a:xfrm>
            <a:off x="263526" y="3020518"/>
            <a:ext cx="6736881" cy="2242325"/>
          </a:xfrm>
          <a:prstGeom prst="rect">
            <a:avLst/>
          </a:prstGeom>
          <a:solidFill>
            <a:srgbClr val="00A8B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6" name="Rectangle 15">
            <a:extLst>
              <a:ext uri="{FF2B5EF4-FFF2-40B4-BE49-F238E27FC236}">
                <a16:creationId xmlns:a16="http://schemas.microsoft.com/office/drawing/2014/main" id="{459DDAA9-67CA-8A4D-9405-50FEA87BFC0E}"/>
              </a:ext>
            </a:extLst>
          </p:cNvPr>
          <p:cNvSpPr/>
          <p:nvPr/>
        </p:nvSpPr>
        <p:spPr>
          <a:xfrm>
            <a:off x="263525" y="1552357"/>
            <a:ext cx="10442575" cy="1372202"/>
          </a:xfrm>
          <a:prstGeom prst="rect">
            <a:avLst/>
          </a:prstGeom>
          <a:solidFill>
            <a:srgbClr val="00569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9" name="TextBox 8"/>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pPr>
            <a:r>
              <a:rPr lang="en-US" sz="2800" dirty="0"/>
              <a:t>Worrying about the consequences?</a:t>
            </a:r>
          </a:p>
        </p:txBody>
      </p:sp>
      <p:sp>
        <p:nvSpPr>
          <p:cNvPr id="8" name="Rectangle 7" hidden="1"/>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Bosch Security and Safety Systems | BT-SC/MKC | 2018-03-09</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hidden="1"/>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hidden="1"/>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10</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a:spLocks/>
          </p:cNvSpPr>
          <p:nvPr>
            <p:custDataLst>
              <p:tags r:id="rId7"/>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1" name="Title 10"/>
          <p:cNvSpPr>
            <a:spLocks noGrp="1"/>
          </p:cNvSpPr>
          <p:nvPr>
            <p:ph type="title"/>
            <p:custDataLst>
              <p:tags r:id="rId8"/>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rgbClr val="0E78C5"/>
                </a:solidFill>
              </a:rPr>
              <a:t>Protecting personal data</a:t>
            </a:r>
          </a:p>
        </p:txBody>
      </p:sp>
      <p:pic>
        <p:nvPicPr>
          <p:cNvPr id="10" name="Content Placeholder 9">
            <a:extLst>
              <a:ext uri="{FF2B5EF4-FFF2-40B4-BE49-F238E27FC236}">
                <a16:creationId xmlns:a16="http://schemas.microsoft.com/office/drawing/2014/main" id="{B64D6F9F-7352-0749-8194-DD0D9A27089B}"/>
              </a:ext>
            </a:extLst>
          </p:cNvPr>
          <p:cNvPicPr>
            <a:picLocks noGrp="1" noChangeAspect="1"/>
          </p:cNvPicPr>
          <p:nvPr>
            <p:ph sz="half" idx="2"/>
          </p:nvPr>
        </p:nvPicPr>
        <p:blipFill>
          <a:blip r:embed="rId15" cstate="print">
            <a:extLst>
              <a:ext uri="{28A0092B-C50C-407E-A947-70E740481C1C}">
                <a14:useLocalDpi xmlns:a14="http://schemas.microsoft.com/office/drawing/2010/main" val="0"/>
              </a:ext>
            </a:extLst>
          </a:blip>
          <a:stretch>
            <a:fillRect/>
          </a:stretch>
        </p:blipFill>
        <p:spPr>
          <a:xfrm>
            <a:off x="592452" y="3737483"/>
            <a:ext cx="1150486" cy="1270538"/>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extBox 16"/>
          <p:cNvSpPr txBox="1"/>
          <p:nvPr>
            <p:custDataLst>
              <p:tags r:id="rId9"/>
            </p:custDataLst>
          </p:nvPr>
        </p:nvSpPr>
        <p:spPr>
          <a:xfrm>
            <a:off x="7343755" y="3144774"/>
            <a:ext cx="1971914" cy="2118069"/>
          </a:xfrm>
          <a:prstGeom prst="rect">
            <a:avLst/>
          </a:prstGeom>
          <a:noFill/>
        </p:spPr>
        <p:txBody>
          <a:bodyPr wrap="square" lIns="0" tIns="46800" rIns="0" bIns="0" rtlCol="0">
            <a:noAutofit/>
          </a:bodyPr>
          <a:lstStyle/>
          <a:p>
            <a:pPr fontAlgn="auto">
              <a:lnSpc>
                <a:spcPct val="107000"/>
              </a:lnSpc>
              <a:spcBef>
                <a:spcPts val="500"/>
              </a:spcBef>
              <a:spcAft>
                <a:spcPts val="0"/>
              </a:spcAft>
            </a:pPr>
            <a:r>
              <a:rPr lang="en-US" sz="2400" b="1" kern="0" dirty="0">
                <a:solidFill>
                  <a:schemeClr val="bg1"/>
                </a:solidFill>
              </a:rPr>
              <a:t>Fines</a:t>
            </a:r>
            <a:r>
              <a:rPr lang="en-US" sz="2000" kern="0" dirty="0">
                <a:solidFill>
                  <a:schemeClr val="bg1"/>
                </a:solidFill>
              </a:rPr>
              <a:t> </a:t>
            </a:r>
            <a:br>
              <a:rPr lang="en-US" sz="2000" kern="0" dirty="0">
                <a:solidFill>
                  <a:schemeClr val="bg1"/>
                </a:solidFill>
              </a:rPr>
            </a:br>
            <a:r>
              <a:rPr lang="en-US" sz="2000" kern="0" dirty="0">
                <a:solidFill>
                  <a:schemeClr val="bg1"/>
                </a:solidFill>
              </a:rPr>
              <a:t>up to 4% of worldwide revenues or </a:t>
            </a:r>
            <a:br>
              <a:rPr lang="en-US" sz="2000" kern="0" dirty="0">
                <a:solidFill>
                  <a:schemeClr val="bg1"/>
                </a:solidFill>
              </a:rPr>
            </a:br>
            <a:r>
              <a:rPr lang="en-US" sz="2000" kern="0" dirty="0">
                <a:solidFill>
                  <a:schemeClr val="bg1"/>
                </a:solidFill>
              </a:rPr>
              <a:t>20 Million Euros</a:t>
            </a:r>
          </a:p>
          <a:p>
            <a:pPr marR="0" defTabSz="914400" eaLnBrk="1" fontAlgn="auto" latinLnBrk="0" hangingPunct="1">
              <a:lnSpc>
                <a:spcPct val="107000"/>
              </a:lnSpc>
              <a:spcBef>
                <a:spcPts val="500"/>
              </a:spcBef>
              <a:spcAft>
                <a:spcPts val="0"/>
              </a:spcAft>
              <a:buClrTx/>
              <a:buSzTx/>
              <a:buFontTx/>
              <a:buNone/>
              <a:tabLst/>
            </a:pPr>
            <a:endParaRPr kumimoji="0" lang="en-US" sz="2000" b="0" i="0" u="none" strike="noStrike" kern="0" cap="none" spc="0" normalizeH="0" baseline="0" noProof="0" dirty="0" err="1">
              <a:ln>
                <a:noFill/>
              </a:ln>
              <a:solidFill>
                <a:srgbClr val="0E78C5"/>
              </a:solidFill>
              <a:effectLst/>
              <a:uLnTx/>
              <a:uFillTx/>
            </a:endParaRPr>
          </a:p>
        </p:txBody>
      </p:sp>
      <p:sp>
        <p:nvSpPr>
          <p:cNvPr id="19" name="TextBox 18"/>
          <p:cNvSpPr txBox="1"/>
          <p:nvPr>
            <p:custDataLst>
              <p:tags r:id="rId10"/>
            </p:custDataLst>
          </p:nvPr>
        </p:nvSpPr>
        <p:spPr>
          <a:xfrm>
            <a:off x="2493757" y="3788768"/>
            <a:ext cx="2159350" cy="1234243"/>
          </a:xfrm>
          <a:prstGeom prst="rect">
            <a:avLst/>
          </a:prstGeom>
          <a:noFill/>
        </p:spPr>
        <p:txBody>
          <a:bodyPr wrap="none" lIns="0" tIns="0" rIns="0" bIns="0" rtlCol="0">
            <a:noAutofit/>
          </a:bodyPr>
          <a:lstStyle/>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kumimoji="0" lang="en-US" sz="1600" b="0" i="0" u="none" strike="noStrike" kern="0" cap="none" spc="0" normalizeH="0" baseline="0" noProof="0" dirty="0">
                <a:ln>
                  <a:noFill/>
                </a:ln>
                <a:solidFill>
                  <a:schemeClr val="bg1"/>
                </a:solidFill>
                <a:effectLst/>
                <a:uLnTx/>
                <a:uFillTx/>
              </a:rPr>
              <a:t>Name</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lang="en-US" sz="1600" kern="0" dirty="0">
                <a:solidFill>
                  <a:schemeClr val="bg1"/>
                </a:solidFill>
              </a:rPr>
              <a:t>Date of birth</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kumimoji="0" lang="en-US" sz="1600" b="0" i="0" u="none" strike="noStrike" kern="0" cap="none" spc="0" normalizeH="0" baseline="0" noProof="0" dirty="0">
                <a:ln>
                  <a:noFill/>
                </a:ln>
                <a:solidFill>
                  <a:schemeClr val="bg1"/>
                </a:solidFill>
                <a:effectLst/>
                <a:uLnTx/>
                <a:uFillTx/>
              </a:rPr>
              <a:t>Phone number</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lang="en-US" sz="1600" kern="0" dirty="0">
                <a:solidFill>
                  <a:schemeClr val="bg1"/>
                </a:solidFill>
              </a:rPr>
              <a:t>Email</a:t>
            </a:r>
            <a:endParaRPr kumimoji="0" lang="en-US" sz="1600" b="0" i="0" u="none" strike="noStrike" kern="0" cap="none" spc="0" normalizeH="0" baseline="0" noProof="0" dirty="0" err="1">
              <a:ln>
                <a:noFill/>
              </a:ln>
              <a:solidFill>
                <a:schemeClr val="bg1"/>
              </a:solidFill>
              <a:effectLst/>
              <a:uLnTx/>
              <a:uFillTx/>
            </a:endParaRPr>
          </a:p>
        </p:txBody>
      </p:sp>
      <p:sp>
        <p:nvSpPr>
          <p:cNvPr id="23" name="TextBox 22"/>
          <p:cNvSpPr txBox="1"/>
          <p:nvPr>
            <p:custDataLst>
              <p:tags r:id="rId11"/>
            </p:custDataLst>
          </p:nvPr>
        </p:nvSpPr>
        <p:spPr>
          <a:xfrm>
            <a:off x="8956347" y="2032193"/>
            <a:ext cx="1515934" cy="725996"/>
          </a:xfrm>
          <a:prstGeom prst="rect">
            <a:avLst/>
          </a:prstGeom>
          <a:noFill/>
        </p:spPr>
        <p:txBody>
          <a:bodyPr wrap="square" lIns="0" tIns="0" rIns="0" bIns="0" rtlCol="0">
            <a:noAutofit/>
          </a:bodyPr>
          <a:lstStyle/>
          <a:p>
            <a:pPr algn="ctr" fontAlgn="auto">
              <a:lnSpc>
                <a:spcPct val="107000"/>
              </a:lnSpc>
              <a:spcBef>
                <a:spcPts val="500"/>
              </a:spcBef>
              <a:spcAft>
                <a:spcPts val="0"/>
              </a:spcAft>
            </a:pPr>
            <a:endParaRPr lang="en-US" sz="2000" kern="0" dirty="0">
              <a:solidFill>
                <a:schemeClr val="bg1"/>
              </a:solidFill>
            </a:endParaRPr>
          </a:p>
          <a:p>
            <a:pPr algn="ctr" fontAlgn="auto">
              <a:lnSpc>
                <a:spcPct val="107000"/>
              </a:lnSpc>
              <a:spcBef>
                <a:spcPts val="500"/>
              </a:spcBef>
              <a:spcAft>
                <a:spcPts val="0"/>
              </a:spcAft>
            </a:pPr>
            <a:r>
              <a:rPr lang="en-US" sz="2000" b="1" kern="0" dirty="0">
                <a:solidFill>
                  <a:schemeClr val="bg1"/>
                </a:solidFill>
              </a:rPr>
              <a:t>May 25 2018</a:t>
            </a:r>
            <a:endParaRPr kumimoji="0" lang="en-US" sz="2400" b="0" i="0" u="none" strike="noStrike" kern="0" cap="none" spc="0" normalizeH="0" baseline="0" noProof="0" dirty="0">
              <a:ln>
                <a:noFill/>
              </a:ln>
              <a:solidFill>
                <a:schemeClr val="bg1"/>
              </a:solidFill>
              <a:effectLst/>
              <a:uLnTx/>
              <a:uFillTx/>
            </a:endParaRPr>
          </a:p>
        </p:txBody>
      </p:sp>
      <p:sp>
        <p:nvSpPr>
          <p:cNvPr id="33" name="Rectangle 32">
            <a:extLst>
              <a:ext uri="{FF2B5EF4-FFF2-40B4-BE49-F238E27FC236}">
                <a16:creationId xmlns:a16="http://schemas.microsoft.com/office/drawing/2014/main" id="{B0E26AEE-6287-5D41-9B0B-BFAC17C6F03A}"/>
              </a:ext>
            </a:extLst>
          </p:cNvPr>
          <p:cNvSpPr/>
          <p:nvPr/>
        </p:nvSpPr>
        <p:spPr>
          <a:xfrm>
            <a:off x="428105" y="1660748"/>
            <a:ext cx="6677233" cy="1523494"/>
          </a:xfrm>
          <a:prstGeom prst="rect">
            <a:avLst/>
          </a:prstGeom>
        </p:spPr>
        <p:txBody>
          <a:bodyPr wrap="square">
            <a:spAutoFit/>
          </a:bodyPr>
          <a:lstStyle/>
          <a:p>
            <a:r>
              <a:rPr lang="en-US" sz="2400" b="1" dirty="0">
                <a:solidFill>
                  <a:schemeClr val="bg1"/>
                </a:solidFill>
                <a:ea typeface="Helvetica" charset="0"/>
                <a:cs typeface="Helvetica" charset="0"/>
              </a:rPr>
              <a:t>General Data Protection Regulation (GDPR)</a:t>
            </a:r>
          </a:p>
          <a:p>
            <a:pPr>
              <a:spcBef>
                <a:spcPts val="600"/>
              </a:spcBef>
            </a:pPr>
            <a:r>
              <a:rPr lang="en-US" sz="2000" dirty="0">
                <a:solidFill>
                  <a:schemeClr val="bg1"/>
                </a:solidFill>
              </a:rPr>
              <a:t>Unify and strengthen the </a:t>
            </a:r>
            <a:br>
              <a:rPr lang="en-US" sz="2000" dirty="0">
                <a:solidFill>
                  <a:schemeClr val="bg1"/>
                </a:solidFill>
              </a:rPr>
            </a:br>
            <a:r>
              <a:rPr lang="en-US" sz="2000" dirty="0">
                <a:solidFill>
                  <a:schemeClr val="bg1"/>
                </a:solidFill>
              </a:rPr>
              <a:t>data protection of individuals</a:t>
            </a:r>
          </a:p>
          <a:p>
            <a:endParaRPr lang="en-US" sz="2400" b="1" dirty="0">
              <a:solidFill>
                <a:schemeClr val="bg1"/>
              </a:solidFill>
              <a:ea typeface="Helvetica" charset="0"/>
              <a:cs typeface="Helvetica" charset="0"/>
            </a:endParaRPr>
          </a:p>
        </p:txBody>
      </p:sp>
      <p:pic>
        <p:nvPicPr>
          <p:cNvPr id="35" name="Picture 34">
            <a:extLst>
              <a:ext uri="{FF2B5EF4-FFF2-40B4-BE49-F238E27FC236}">
                <a16:creationId xmlns:a16="http://schemas.microsoft.com/office/drawing/2014/main" id="{B431292D-39C7-0541-B86F-15688FED439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67314" y="1769933"/>
            <a:ext cx="1055214" cy="916718"/>
          </a:xfrm>
          <a:prstGeom prst="rect">
            <a:avLst/>
          </a:prstGeom>
        </p:spPr>
      </p:pic>
      <p:sp>
        <p:nvSpPr>
          <p:cNvPr id="46" name="Rectangle 45">
            <a:extLst>
              <a:ext uri="{FF2B5EF4-FFF2-40B4-BE49-F238E27FC236}">
                <a16:creationId xmlns:a16="http://schemas.microsoft.com/office/drawing/2014/main" id="{09758EE6-834F-4F4D-9780-8598C88DF42C}"/>
              </a:ext>
            </a:extLst>
          </p:cNvPr>
          <p:cNvSpPr/>
          <p:nvPr/>
        </p:nvSpPr>
        <p:spPr>
          <a:xfrm>
            <a:off x="428105" y="3144774"/>
            <a:ext cx="3739161" cy="461665"/>
          </a:xfrm>
          <a:prstGeom prst="rect">
            <a:avLst/>
          </a:prstGeom>
        </p:spPr>
        <p:txBody>
          <a:bodyPr wrap="square">
            <a:spAutoFit/>
          </a:bodyPr>
          <a:lstStyle/>
          <a:p>
            <a:r>
              <a:rPr lang="en-US" sz="2400" b="1" dirty="0">
                <a:solidFill>
                  <a:schemeClr val="bg1"/>
                </a:solidFill>
                <a:ea typeface="Helvetica" charset="0"/>
                <a:cs typeface="Helvetica" charset="0"/>
              </a:rPr>
              <a:t>What is personal data?</a:t>
            </a:r>
          </a:p>
        </p:txBody>
      </p:sp>
      <p:sp>
        <p:nvSpPr>
          <p:cNvPr id="47" name="TextBox 46">
            <a:extLst>
              <a:ext uri="{FF2B5EF4-FFF2-40B4-BE49-F238E27FC236}">
                <a16:creationId xmlns:a16="http://schemas.microsoft.com/office/drawing/2014/main" id="{66C2C1E0-30BE-FC4E-BB43-A9481E0A227C}"/>
              </a:ext>
            </a:extLst>
          </p:cNvPr>
          <p:cNvSpPr txBox="1"/>
          <p:nvPr>
            <p:custDataLst>
              <p:tags r:id="rId12"/>
            </p:custDataLst>
          </p:nvPr>
        </p:nvSpPr>
        <p:spPr>
          <a:xfrm>
            <a:off x="4476750" y="3788768"/>
            <a:ext cx="2159350" cy="1234243"/>
          </a:xfrm>
          <a:prstGeom prst="rect">
            <a:avLst/>
          </a:prstGeom>
          <a:noFill/>
        </p:spPr>
        <p:txBody>
          <a:bodyPr wrap="none" lIns="0" tIns="0" rIns="0" bIns="0" rtlCol="0">
            <a:noAutofit/>
          </a:bodyPr>
          <a:lstStyle/>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kumimoji="0" lang="en-US" sz="1600" b="0" i="0" u="none" strike="noStrike" kern="0" cap="none" spc="0" normalizeH="0" baseline="0" noProof="0" dirty="0">
                <a:ln>
                  <a:noFill/>
                </a:ln>
                <a:solidFill>
                  <a:schemeClr val="bg1"/>
                </a:solidFill>
                <a:effectLst/>
                <a:uLnTx/>
                <a:uFillTx/>
              </a:rPr>
              <a:t>Social</a:t>
            </a:r>
            <a:r>
              <a:rPr kumimoji="0" lang="en-US" sz="1600" b="0" i="0" u="none" strike="noStrike" kern="0" cap="none" spc="0" normalizeH="0" noProof="0" dirty="0">
                <a:ln>
                  <a:noFill/>
                </a:ln>
                <a:solidFill>
                  <a:schemeClr val="bg1"/>
                </a:solidFill>
                <a:effectLst/>
                <a:uLnTx/>
                <a:uFillTx/>
              </a:rPr>
              <a:t> security no.</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lang="en-US" sz="1600" kern="0" baseline="0" dirty="0">
                <a:solidFill>
                  <a:schemeClr val="bg1"/>
                </a:solidFill>
              </a:rPr>
              <a:t>License plate number</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kumimoji="0" lang="en-US" sz="1600" b="0" i="0" u="none" strike="noStrike" kern="0" cap="none" spc="0" normalizeH="0" noProof="0" dirty="0">
                <a:ln>
                  <a:noFill/>
                </a:ln>
                <a:solidFill>
                  <a:schemeClr val="bg1"/>
                </a:solidFill>
                <a:effectLst/>
                <a:uLnTx/>
                <a:uFillTx/>
              </a:rPr>
              <a:t>Photos</a:t>
            </a:r>
          </a:p>
          <a:p>
            <a:pPr marL="216000" marR="0" indent="-216000" defTabSz="914400" eaLnBrk="1" fontAlgn="auto" latinLnBrk="0" hangingPunct="1">
              <a:lnSpc>
                <a:spcPct val="107000"/>
              </a:lnSpc>
              <a:spcBef>
                <a:spcPts val="500"/>
              </a:spcBef>
              <a:spcAft>
                <a:spcPts val="0"/>
              </a:spcAft>
              <a:buClrTx/>
              <a:buSzTx/>
              <a:buFont typeface="Wingdings 3" panose="05040102010807070707" pitchFamily="18" charset="2"/>
              <a:buChar char=""/>
              <a:tabLst/>
            </a:pPr>
            <a:r>
              <a:rPr lang="en-US" sz="1600" kern="0" baseline="0" dirty="0">
                <a:solidFill>
                  <a:schemeClr val="bg1"/>
                </a:solidFill>
              </a:rPr>
              <a:t>Videos</a:t>
            </a:r>
            <a:endParaRPr kumimoji="0" lang="en-US" sz="1600" b="0" i="0" u="none" strike="noStrike" kern="0" cap="none" spc="0" normalizeH="0" baseline="0" noProof="0" dirty="0" err="1">
              <a:ln>
                <a:noFill/>
              </a:ln>
              <a:solidFill>
                <a:schemeClr val="bg1"/>
              </a:solidFill>
              <a:effectLst/>
              <a:uLnTx/>
              <a:uFillTx/>
            </a:endParaRPr>
          </a:p>
        </p:txBody>
      </p:sp>
      <p:pic>
        <p:nvPicPr>
          <p:cNvPr id="49" name="Picture 48">
            <a:extLst>
              <a:ext uri="{FF2B5EF4-FFF2-40B4-BE49-F238E27FC236}">
                <a16:creationId xmlns:a16="http://schemas.microsoft.com/office/drawing/2014/main" id="{9D3D662D-BBF4-6044-B86C-56B3A4EA670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76390" y="3262468"/>
            <a:ext cx="1173406" cy="1173406"/>
          </a:xfrm>
          <a:prstGeom prst="rect">
            <a:avLst/>
          </a:prstGeom>
        </p:spPr>
      </p:pic>
    </p:spTree>
    <p:custDataLst>
      <p:tags r:id="rId1"/>
    </p:custDataLst>
    <p:extLst>
      <p:ext uri="{BB962C8B-B14F-4D97-AF65-F5344CB8AC3E}">
        <p14:creationId xmlns:p14="http://schemas.microsoft.com/office/powerpoint/2010/main" val="2526832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BOSCH2"/>
  <p:tag name="CFG.CUSTOMERVERSION" val="9"/>
  <p:tag name="ML_1" val="STNL-NSO-M_Ein2_ST"/>
  <p:tag name="ML_2" val="Bosch2.mcr"/>
  <p:tag name="ML_LAYOUT_RESOURCE" val="BOSCH2_16_9.mcr"/>
  <p:tag name="FIELD.DATE.CONTENT" val="2018-03-09"/>
  <p:tag name="FIELD.DATE.VALUE" val="2018-03-09"/>
  <p:tag name="FIELD.CONF.SUFFIX.CONTENT" val="\n | "/>
  <p:tag name="FIELD.CONF.COMBOINDEX" val="0"/>
  <p:tag name="FIELD.REM_ABL.SUFFIX.CONTENT" val="&#10;\n"/>
  <p:tag name="FIELD.COPY.CONTENT" val="© Robert Bosch GmbH 2018. All rights reserved, also regarding any disposal, exploitation, reproduction, editing, distribution, as well as in the event of applications for industrial property rights."/>
  <p:tag name="FIELD.COPY.VALUE" val="© Robert Bosch GmbH 2018. All rights reserved, also regarding any disposal, exploitation, reproduction, editing, distribution, as well as in the event of applications for industrial property rights."/>
  <p:tag name="FIELD.COPY.COMBOINDEX" val="0"/>
  <p:tag name="FIELD.BGROUP.CONTENT" val="Bosch Security and Safety Systems"/>
  <p:tag name="FIELD.BGROUP.VALUE" val="Bosch Security and Safety Systems | "/>
  <p:tag name="FIELD.BGROUP.SUFFIX.CONTENT" val=" | "/>
  <p:tag name="FIELD.BGROUP.COMBOINDEX" val="0"/>
  <p:tag name="FIELD.CHAPTER.CONTENT" val="Header of section"/>
  <p:tag name="FIELD.CHAPTER.VALUE" val="Header of section"/>
  <p:tag name="FIELD.DPT.CONTENT" val="BT-SC/MKC"/>
  <p:tag name="FIELD.DPT.VALUE" val="BT-SC/MKC | "/>
  <p:tag name="FIELD.DPT.SUFFIX.CONTENT" val=" | "/>
  <p:tag name="MIWBCLNT.HOMEURL" val="C:\Program Files (x86)\eForms\FB\portal_index.htm"/>
  <p:tag name="FIELDS.INITIALIZED" val="1"/>
  <p:tag name="FIELD.DATE.COMBOINDEX" val="-2"/>
  <p:tag name="FIELD.REM_ABL.COMBOINDEX" val="-2"/>
  <p:tag name="FIELD.CHAPTER.COMBOINDEX" val="-2"/>
  <p:tag name="FIELD.REM_ANL.COMBOINDEX" val="-2"/>
  <p:tag name="FIELD.DPT.COMBOINDEX" val="-2"/>
  <p:tag name="CONFIG" val="BOSCH2"/>
  <p:tag name="CFG.VERSION" val="0"/>
  <p:tag name="CFG.LAYOUTID" val="Bosch Layout 16:9 (new colored style)"/>
  <p:tag name="CFG.LAYOUTRES" val="BOSCH2_16_9"/>
  <p:tag name="MAPNAME" val="Map1"/>
  <p:tag name="LICENSEKEY" val="46504b9e-b1c9-48ed-967f-a36de42ae84b"/>
  <p:tag name="TITLEMASTERMASTERNAME" val="TitleSlide"/>
  <p:tag name="TITLEMASTERSHAPESETGROUPCLASSNAME" val="ShapeSetGroup1"/>
  <p:tag name="TITLEMASTERCOLORSETGROUPCLASSNAME" val="ColorSetGroup4"/>
  <p:tag name="TITLEMASTERFONTSETGROUPCLASSNAME" val="FontSetGroup1"/>
  <p:tag name="TITLEMASTERSTYLESETGROUPCLASSNAME" val="StyleSetGroup1"/>
  <p:tag name="TITLEMASTERMODIFIED" val="1"/>
  <p:tag name="SLIDEMASTERMASTERNAME" val="Slide"/>
  <p:tag name="SLIDEMASTERSHAPESETGROUPCLASSNAME" val="ShapeSetGroup1"/>
  <p:tag name="SLIDEMASTERCOLORSETGROUPCLASSNAME" val="ColorSetGroup4"/>
  <p:tag name="SLIDEMASTERFONTSETGROUPCLASSNAME" val="FontSetGroup1"/>
  <p:tag name="SLIDEMASTERSTYLESETGROUPCLASSNAME" val="StyleSetGroup1"/>
  <p:tag name="SLIDEMASTERMODIFIED" val="1"/>
  <p:tag name="AGCN" val="0"/>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Symbol-Logotype-Supergraphic.png"/>
  <p:tag name="MLI" val="1"/>
  <p:tag name="SHAPECLASSNAME" val="ColorBarOnTitleSlides"/>
  <p:tag name="SHAPECLASSPROTECTIONTYPE" val="15"/>
</p:tagLst>
</file>

<file path=ppt/tags/tag10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COLORSETGROUPCLASSNAME" val="ColorSetGroup4"/>
  <p:tag name="FONTSETGROUPCLASSNAME" val="FontSetGroup1"/>
  <p:tag name="SHAPECLASSNAME" val="FooterLine2OnSlides"/>
  <p:tag name="SHAPESETCLASSNAME" val="TwoObjects"/>
  <p:tag name="SHAPECLASSPROTECTIONTYPE" val=" 63"/>
  <p:tag name="FONTCOLOR3" val="LightGray"/>
  <p:tag name="FONTCOLOR2" val="LightGray"/>
  <p:tag name="FONTCOLOR" val="Black"/>
</p:tagLst>
</file>

<file path=ppt/tags/tag10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COLORSETGROUPCLASSNAME" val="ColorSetGroup4"/>
  <p:tag name="FONTSETGROUPCLASSNAME" val="FontSetGroup1"/>
  <p:tag name="SHAPECLASSNAME" val="PageNumberOnSlides"/>
  <p:tag name="SHAPESETCLASSNAME" val="TwoObjects"/>
  <p:tag name="SHAPECLASSPROTECTIONTYPE" val=" 63"/>
</p:tagLst>
</file>

<file path=ppt/tags/tag10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woObjects"/>
  <p:tag name="SHAPECLASSPROTECTIONTYPE" val=" 3"/>
</p:tagLst>
</file>

<file path=ppt/tags/tag10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woObjects"/>
  <p:tag name="SHAPECLASSPROTECTIONTYPE" val=" 31"/>
</p:tagLst>
</file>

<file path=ppt/tags/tag104.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TwoObjects"/>
  <p:tag name="COLORSETGROUPCLASSNAME" val="ColorSetGroup4"/>
  <p:tag name="FONTSETGROUPCLASSNAME" val="FontSetGroup1"/>
  <p:tag name="SHAPECLASSNAME" val="TitleOnSlides"/>
  <p:tag name="RUNS.FONT" val="2"/>
  <p:tag name="SHAPECLASSPROTECTIONTYPE" val=" 9"/>
  <p:tag name="FONTCOLOR2" val="Primary"/>
  <p:tag name="FONTCOLOR" val="Primary"/>
  <p:tag name="COLORS" val="-2;-2;-2;-2;Primary;-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9.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TEXTBOX 8_SHAPECLASSPROTECTIONTYPE" val="31"/>
  <p:tag name="RECTANGLE 9_SHAPECLASSPROTECTIONTYPE" val="3"/>
  <p:tag name="RECTANGLE 10_SHAPECLASSPROTECTIONTYPE" val="63"/>
  <p:tag name="RECTANGLE 11_SHAPECLASSPROTECTIONTYPE" val="63"/>
  <p:tag name="RECTANGLE 12_SHAPECLASSPROTECTIONTYPE" val="63"/>
  <p:tag name="CONTENT PLACEHOLDER 6_SHAPECLASSPROTECTIONTYPE" val="0"/>
  <p:tag name="CONTENT PLACEHOLDER 5_SHAPECLASSPROTECTIONTYPE" val="0"/>
  <p:tag name="CONTENT PLACEHOLDER 7_SHAPECLASSPROTECTIONTYPE" val="0"/>
  <p:tag name="TEXTBOX 13_SHAPECLASSPROTECTIONTYPE" val="25"/>
  <p:tag name="TITLE 4_SHAPECLASSPROTECTIONTYPE" val="9"/>
  <p:tag name="CONTENT PLACEHOLDER 18_SHAPECLASSPROTECTIONTYPE" val="0"/>
  <p:tag name="CONTENT PLACEHOLDER 19_SHAPECLASSPROTECTIONTYPE" val="0"/>
  <p:tag name="CONTENT PLACEHOLDER 20_SHAPECLASSPROTECTIONTYPE" val="0"/>
  <p:tag name="PICTURE 17_SHAPECLASSPROTECTIONTYPE" val="15"/>
  <p:tag name="CONTENT PLACEHOLDER 25_SHAPECLASSPROTECTIONTYPE" val="0"/>
  <p:tag name="CONTENT PLACEHOLDER 26_SHAPECLASSPROTECTIONTYPE" val="0"/>
  <p:tag name="CONTENT PLACEHOLDER 27_SHAPECLASSPROTECTIONTYPE" val="0"/>
  <p:tag name="PICTURE 24_SHAPECLASSPROTECTIONTYPE" val="15"/>
  <p:tag name="COLORSETGROUPCLASSNAME" val="ColorSetGroup4"/>
  <p:tag name="NBTXT" val="Protecting personal data"/>
  <p:tag name="NBTXTC" val="Protecting personal data"/>
  <p:tag name="AGTX" val="Protecting personal data"/>
  <p:tag name="AGTXC" val="Protecting personal data"/>
</p:tagLst>
</file>

<file path=ppt/tags/tag11.xml><?xml version="1.0" encoding="utf-8"?>
<p:tagLst xmlns:a="http://schemas.openxmlformats.org/drawingml/2006/main" xmlns:r="http://schemas.openxmlformats.org/officeDocument/2006/relationships" xmlns:p="http://schemas.openxmlformats.org/presentationml/2006/main">
  <p:tag name="FONTSETCLASSNAME" val="FontSet1"/>
  <p:tag name="FONTCOLOR" val="Black"/>
  <p:tag name="FONTCOLOR2" val="Primary"/>
  <p:tag name="RUNS.FONT" val="2"/>
  <p:tag name="MLI" val="1"/>
  <p:tag name="SHAPESETGROUPCLASSNAME" val="ShapeSetGroup1"/>
  <p:tag name="COLORSETGROUPCLASSNAME" val="ColorSetGroup4"/>
  <p:tag name="FONTSETGROUPCLASSNAME" val="FontSetGroup1"/>
  <p:tag name="COLORSETCLASSNAME" val="ColorSet1"/>
  <p:tag name="FONT" val="Reg80"/>
  <p:tag name="SHAPESETCLASSNAME" val="TitleSupergraphic1"/>
  <p:tag name="SHAPECLASSNAME" val="TitleOnTitleSlides"/>
  <p:tag name="SHAPECLASSPROTECTIONTYPE" val="0"/>
  <p:tag name="COLORS" val="-2;-2;-2;-2;Primary;-2"/>
</p:tagLst>
</file>

<file path=ppt/tags/tag11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hreeObjects"/>
  <p:tag name="FONTSETGROUPCLASSNAME" val="FontSetGroup1"/>
  <p:tag name="SHAPECLASSNAME" val="Chapterbox"/>
  <p:tag name="COLORSETGROUPCLASSNAME" val="ColorSetGroup4"/>
  <p:tag name="SHAPECLASSPROTECTIONTYPE" val=" 25"/>
  <p:tag name="COLORS" val="-2;-2;-2;-2;-1;-2"/>
</p:tagLst>
</file>

<file path=ppt/tags/tag111.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ThreeObjects"/>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COLORSETGROUPCLASSNAME" val="ColorSetGroup4"/>
  <p:tag name="SHAPECLASSPROTECTIONTYPE" val=" 63"/>
</p:tagLst>
</file>

<file path=ppt/tags/tag11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ThreeObjects"/>
  <p:tag name="FONTSETGROUPCLASSNAME" val="FontSetGroup1"/>
  <p:tag name="SHAPECLASSNAME" val="FooterLine2OnSlides"/>
  <p:tag name="FONTCOLOR" val="Black"/>
  <p:tag name="FONTCOLOR2" val="LightGray"/>
  <p:tag name="FONTCOLOR3" val="LightGray"/>
  <p:tag name="COLORSETGROUPCLASSNAME" val="ColorSetGroup4"/>
  <p:tag name="SHAPECLASSPROTECTIONTYPE" val=" 63"/>
</p:tagLst>
</file>

<file path=ppt/tags/tag11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COLORSETGROUPCLASSNAME" val="ColorSetGroup4"/>
  <p:tag name="SHAPECLASSPROTECTIONTYPE" val=" 63"/>
</p:tagLst>
</file>

<file path=ppt/tags/tag11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hreeObjects"/>
  <p:tag name="FONTSETGROUPCLASSNAME" val="FontSetGroup1"/>
  <p:tag name="SHAPECLASSNAME" val="Attachment"/>
  <p:tag name="COLORSETGROUPCLASSNAME" val="ColorSetGroup4"/>
  <p:tag name="SHAPECLASSPROTECTIONTYPE" val=" 3"/>
</p:tagLst>
</file>

<file path=ppt/tags/tag115.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hreeObjects"/>
  <p:tag name="FONTSETGROUPCLASSNAME" val="FontSetGroup1"/>
  <p:tag name="SHAPECLASSNAME" val="tNavbar"/>
  <p:tag name="COLORSETGROUPCLASSNAME" val="ColorSetGroup4"/>
  <p:tag name="SHAPECLASSPROTECTIONTYPE" val=" 31"/>
</p:tagLst>
</file>

<file path=ppt/tags/tag11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ThreeObjects"/>
  <p:tag name="FONTSETGROUPCLASSNAME" val="FontSetGroup1"/>
  <p:tag name="SHAPECLASSNAME" val="TitleOnSlides"/>
  <p:tag name="FONTCOLOR" val="Primary"/>
  <p:tag name="FONTCOLOR2" val="Primary"/>
  <p:tag name="COLORSETGROUPCLASSNAME" val="ColorSetGroup4"/>
  <p:tag name="SHAPECLASSPROTECTIONTYPE" val=" 9"/>
  <p:tag name="RUNS.FONT" val="2"/>
  <p:tag name="COLORS" val="-2;-2;-2;-2;Primary;-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12.xml><?xml version="1.0" encoding="utf-8"?>
<p:tagLst xmlns:a="http://schemas.openxmlformats.org/drawingml/2006/main" xmlns:r="http://schemas.openxmlformats.org/officeDocument/2006/relationships" xmlns:p="http://schemas.openxmlformats.org/presentationml/2006/main">
  <p:tag name="ML_1" val="STNL-CCTV_Ein4_ST"/>
  <p:tag name="ML_2" val="Bosch2.mcr"/>
  <p:tag name="ML_LAYOUT_RESOURCE" val="BOSCH2_16_9.mcr"/>
  <p:tag name="FIELD.DPT.CONTENT" val="ST-VS/MKC"/>
  <p:tag name="FIELD.DPT.VALUE" val="ST-VS/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6_SHAPECLASSPROTECTIONTYPE" val="31"/>
  <p:tag name="RECTANGLE 7_SHAPECLASSPROTECTIONTYPE" val="3"/>
  <p:tag name="RECTANGLE 8_SHAPECLASSPROTECTIONTYPE" val="63"/>
  <p:tag name="RECTANGLE 9_SHAPECLASSPROTECTIONTYPE" val="63"/>
  <p:tag name="RECTANGLE 10_SHAPECLASSPROTECTIONTYPE" val="63"/>
  <p:tag name="CONTENT PLACEHOLDER 3_SHAPECLASSPROTECTIONTYPE" val="0"/>
  <p:tag name="CONTENT PLACEHOLDER 5_SHAPECLASSPROTECTIONTYPE" val="0"/>
  <p:tag name="CONTENT PLACEHOLDER 2_SHAPECLASSPROTECTIONTYPE" val="0"/>
  <p:tag name="CONTENT PLACEHOLDER 4_SHAPECLASSPROTECTIONTYPE" val="0"/>
  <p:tag name="TEXTBOX 11_SHAPECLASSPROTECTIONTYPE" val="25"/>
  <p:tag name="TITLE 1_SHAPECLASSPROTECTIONTYPE" val="9"/>
  <p:tag name="CONTENT PLACEHOLDER 13_SHAPECLASSPROTECTIONTYPE" val="0"/>
  <p:tag name="TITLE 12_SHAPECLASSPROTECTIONTYPE" val="9"/>
  <p:tag name="SHAPESETCLASSNAME" val="TwoObjects"/>
  <p:tag name="CONTENT PLACEHOLDER 17_SHAPECLASSPROTECTIONTYPE" val="0"/>
  <p:tag name="CONTENT PLACEHOLDER 16_SHAPECLASSPROTECTIONTYPE" val="0"/>
  <p:tag name="TITLE 15_SHAPECLASSPROTECTIONTYPE" val="9"/>
  <p:tag name="NBTXT" val="Video security increasingly connected"/>
  <p:tag name="AGTX" val="Video security increasingly connected"/>
  <p:tag name="CONTENT PLACEHOLDER 14_SHAPECLASSPROTECTIONTYPE" val="0"/>
  <p:tag name="CONTENT PLACEHOLDER 18_SHAPECLASSPROTECTIONTYPE" val="0"/>
  <p:tag name="FIELD.CHAPTER.CONTENT" val="Video security in an IoT world"/>
  <p:tag name="FIELD.CHAPTER.VALUE" val="Video security in an IoT world"/>
  <p:tag name="FIELD.CHAPTER.COMBOINDEX" val="-2"/>
  <p:tag name="FIELD.REM_ANL.COMBOINDEX" val="-2"/>
  <p:tag name="FIELD.DPT.COMBOINDEX" val="-2"/>
  <p:tag name="RECTANGLE 1_SHAPECLASSPROTECTIONTYPE" val="63"/>
  <p:tag name="RECTANGLE 3_SHAPECLASSPROTECTIONTYPE" val="63"/>
  <p:tag name="RECTANGLE 4_SHAPECLASSPROTECTIONTYPE" val="63"/>
  <p:tag name="NBTXTC" val="Introduction"/>
  <p:tag name="AGTXC" val="Introduction"/>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2;-1;-2;-2;-1;-2"/>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2;-1;-2;-2;-1;-2"/>
</p:tagLst>
</file>

<file path=ppt/tags/tag123.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ChapterTitle"/>
  <p:tag name="COLORSETGROUPCLASSNAME" val="ColorSetGroup5"/>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NBTXT" val="Protecting personal data"/>
  <p:tag name="NBTXTC" val="Protecting personal data"/>
  <p:tag name="AGTX" val="Protecting personal data"/>
  <p:tag name="AGTXC" val="Protecting personal data"/>
</p:tagLst>
</file>

<file path=ppt/tags/tag12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5"/>
  <p:tag name="FONTSETGROUPCLASSNAME" val="FontSetGroup1"/>
  <p:tag name="SHAPECLASSFILE" val="BoschLogo2016.emf"/>
  <p:tag name="MLI" val="1"/>
  <p:tag name="SHAPECLASSNAME" val="LogoOnSlides"/>
  <p:tag name="SHAPECLASSPROTECTIONTYPE" val="15"/>
</p:tagLst>
</file>

<file path=ppt/tags/tag12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5"/>
  <p:tag name="FONTSETGROUPCLASSNAME" val="FontSetGroup1"/>
  <p:tag name="SHAPECLASSFILE" val="Bosch-Symbol-Logotype-Supergraphic.png"/>
  <p:tag name="MLI" val="1"/>
  <p:tag name="SHAPECLASSNAME" val="ColorBarOnTitleSlides"/>
  <p:tag name="SHAPECLASSPROTECTIONTYPE" val="15"/>
</p:tagLst>
</file>

<file path=ppt/tags/tag126.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5"/>
  <p:tag name="FONTSETGROUPCLASSNAME" val="FontSetGroup1"/>
  <p:tag name="SHAPECLASSNAME" val="TextOnChapterSlide"/>
  <p:tag name="SHAPECLASSPROTECTIONTYPE" val="3"/>
  <p:tag name="COLORS" val="-2;-2;-2;-2;-1;-2"/>
</p:tagLst>
</file>

<file path=ppt/tags/tag127.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NBTXT" val="Protecting security and privacy of captured video"/>
  <p:tag name="AGTX" val="Protecting security and privacy of captured video"/>
  <p:tag name="AGTXC" val="Involves…"/>
  <p:tag name="NBTXTC" val="Involves…"/>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3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3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1;-2"/>
</p:tagLst>
</file>

<file path=ppt/tags/tag133.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34.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3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4"/>
  <p:tag name="FONTSETGROUPCLASSNAME" val="FontSetGroup1"/>
  <p:tag name="SHAPECLASSNAME" val="TitleOnSlides"/>
  <p:tag name="SHAPECLASSPROTECTIONTYPE" val="9"/>
  <p:tag name="COLORS" val="-2;-2;-2;-2;-1;-2"/>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139.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4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4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4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143.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4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4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4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4"/>
  <p:tag name="FONTSETGROUPCLASSNAME" val="FontSetGroup1"/>
  <p:tag name="SHAPECLASSFILE" val="BoschLogo2016.emf"/>
  <p:tag name="MLI" val="1"/>
  <p:tag name="SHAPECLASSNAME" val="LogoOnSlides"/>
  <p:tag name="SHAPECLASSPROTECTIONTYPE" val=" 15"/>
</p:tagLst>
</file>

<file path=ppt/tags/tag14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48.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SHAPESETCLASSNAME" val="TitleOnly"/>
  <p:tag name="COLORSETGROUPCLASSNAME" val="ColorSetGroup4"/>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NBTXT" val="Offering end-to-end data security solution"/>
  <p:tag name="AGTX" val="Offering end-to-end data security solution"/>
  <p:tag name="ML_1" val="STNL-NSO-M_Ein2_ST"/>
  <p:tag name="AGTXC" val="Requires an end-to-end data security solution"/>
  <p:tag name="NBTXTC" val="Requires an end-to-end data security solution"/>
</p:tagLst>
</file>

<file path=ppt/tags/tag14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4"/>
  <p:tag name="FONTSETGROUPCLASSNAME" val="FontSetGroup1"/>
  <p:tag name="SHAPECLASSNAME" val="Chapterbox"/>
  <p:tag name="SHAPECLASSPROTECTIONTYPE" val=" 25"/>
  <p:tag name="COLORS" val="-2;-2;-2;-2;-1;-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5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4"/>
  <p:tag name="FONTSETGROUPCLASSNAME" val="FontSetGroup1"/>
  <p:tag name="SHAPECLASSNAME" val="Attachment"/>
  <p:tag name="SHAPECLASSPROTECTIONTYPE" val=" 3"/>
</p:tagLst>
</file>

<file path=ppt/tags/tag15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4"/>
  <p:tag name="FONTSETGROUPCLASSNAME" val="FontSetGroup1"/>
  <p:tag name="SHAPECLASSNAME" val="tNavbar"/>
  <p:tag name="SHAPECLASSPROTECTIONTYPE" val=" 31"/>
</p:tagLst>
</file>

<file path=ppt/tags/tag15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TitleOnly"/>
  <p:tag name="COLORSETGROUPCLASSNAME" val="ColorSetGroup4"/>
  <p:tag name="FONTSETGROUPCLASSNAME" val="FontSetGroup1"/>
  <p:tag name="SHAPECLASSNAME" val="TitleOnSlides"/>
  <p:tag name="FONTCOLOR" val="Primary"/>
  <p:tag name="FONTCOLOR2" val="Primary"/>
  <p:tag name="SHAPECLASSPROTECTIONTYPE" val=" 9"/>
  <p:tag name="RUNS.FONT" val="2"/>
  <p:tag name="COLORS" val="-2;-2;-2;-2;Primary;-2"/>
</p:tagLst>
</file>

<file path=ppt/tags/tag15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9.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TitleOnly"/>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CLASSPROTECTIONTYPE" val=" 63"/>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6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6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4"/>
  <p:tag name="FONTSETGROUPCLASSNAME" val="FontSetGroup1"/>
  <p:tag name="SHAPECLASSNAME" val="FooterLine2OnSlides"/>
  <p:tag name="FONTCOLOR" val="Black"/>
  <p:tag name="FONTCOLOR2" val="LightGray"/>
  <p:tag name="FONTCOLOR3" val="LightGray"/>
  <p:tag name="SHAPECLASSPROTECTIONTYPE" val=" 63"/>
</p:tagLst>
</file>

<file path=ppt/tags/tag16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4"/>
  <p:tag name="FONTSETGROUPCLASSNAME" val="FontSetGroup1"/>
  <p:tag name="SHAPECLASSNAME" val="PageNumberOnSlides"/>
  <p:tag name="SHAPECLASSPROTECTIONTYPE" val=" 63"/>
</p:tagLst>
</file>

<file path=ppt/tags/tag163.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ChapterTitle"/>
  <p:tag name="COLORSETGROUPCLASSNAME" val="ColorSetGroup4"/>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NBTXT" val="End-to-end data security, day after day"/>
  <p:tag name="AGTX" val="End-to-end data security, day after day"/>
  <p:tag name="AGTXC" val="Requires an end-to-end data security solution"/>
  <p:tag name="NBTXTC" val="Requires an end-to-end data security solution"/>
</p:tagLst>
</file>

<file path=ppt/tags/tag16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Logo2016.emf"/>
  <p:tag name="MLI" val="1"/>
  <p:tag name="SHAPECLASSNAME" val="LogoOnSlides"/>
  <p:tag name="SHAPECLASSPROTECTIONTYPE" val="15"/>
</p:tagLst>
</file>

<file path=ppt/tags/tag16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15"/>
</p:tagLst>
</file>

<file path=ppt/tags/tag166.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4"/>
  <p:tag name="FONTSETGROUPCLASSNAME" val="FontSetGroup1"/>
  <p:tag name="SHAPECLASSNAME" val="TextOnChapterSlide"/>
  <p:tag name="SHAPECLASSPROTECTIONTYPE" val="3"/>
  <p:tag name="COLORS" val="-2;-2;-2;-2;-1;-2"/>
</p:tagLst>
</file>

<file path=ppt/tags/tag167.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SHAPESETCLASSNAME" val="TwoObjects"/>
  <p:tag name="COLORSETGROUPCLASSNAME" val="ColorSetGroup4"/>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NBTXT" val="Data security from end-to-end is a must"/>
  <p:tag name="AGTX" val="Data security from end-to-end is a must"/>
  <p:tag name="CONTENT PLACEHOLDER 12_SHAPECLASSPROTECTIONTYPE" val="0"/>
  <p:tag name="CONTENT PLACEHOLDER 11_SHAPECLASSPROTECTIONTYPE" val="0"/>
  <p:tag name="RECTANGLE 2_SHAPECLASSPROTECTIONTYPE" val="63"/>
  <p:tag name="RECTANGLE 3_SHAPECLASSPROTECTIONTYPE" val="63"/>
  <p:tag name="ML_1" val="STNL-NSO-M_Ein2_ST"/>
  <p:tag name="AGTXC" val="We have to ensure…"/>
  <p:tag name="NBTXTC" val="We have to ensure…"/>
</p:tagLst>
</file>

<file path=ppt/tags/tag16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woObjects"/>
  <p:tag name="COLORSETGROUPCLASSNAME" val="ColorSetGroup4"/>
  <p:tag name="FONTSETGROUPCLASSNAME" val="FontSetGroup1"/>
  <p:tag name="SHAPECLASSNAME" val="Chapterbox"/>
  <p:tag name="SHAPECLASSPROTECTIONTYPE" val=" 25"/>
  <p:tag name="COLORS" val="-2;-2;-2;-2;-1;-2"/>
</p:tagLst>
</file>

<file path=ppt/tags/tag169.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1"/>
  <p:tag name="SHAPESETCLASSNAME" val="TwoObjects"/>
  <p:tag name="COLORSETGROUPCLASSNAME" val="ColorSetGroup4"/>
  <p:tag name="FONTSETGROUPCLASSNAME" val="FontSetGroup1"/>
  <p:tag name="SHAPECLASSNAME" val="ObjectLeft"/>
  <p:tag name="SHAPECLASSPROTECTIONTYPE" val="0"/>
  <p:tag name="COLORS" val="-2;-2;-2;-2;-2;-2"/>
</p:tagLst>
</file>

<file path=ppt/tags/tag1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woObjects"/>
  <p:tag name="SHAPECLASSPROTECTIONTYPE" val=" 25"/>
  <p:tag name="COLORS" val="-2;-2;-2;-2;-3;-2"/>
</p:tagLst>
</file>

<file path=ppt/tags/tag17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Right"/>
  <p:tag name="SHAPECLASSPROTECTIONTYPE" val="0"/>
  <p:tag name="COLORS" val="-2;-2;-2;-2;-1;-2"/>
</p:tagLst>
</file>

<file path=ppt/tags/tag171.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4"/>
  <p:tag name="FONTSETGROUPCLASSNAME" val="FontSetGroup1"/>
  <p:tag name="SHAPECLASSNAME" val="Attachment"/>
  <p:tag name="SHAPECLASSPROTECTIONTYPE" val=" 3"/>
</p:tagLst>
</file>

<file path=ppt/tags/tag172.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4"/>
  <p:tag name="FONTSETGROUPCLASSNAME" val="FontSetGroup1"/>
  <p:tag name="SHAPECLASSNAME" val="tNavbar"/>
  <p:tag name="SHAPECLASSPROTECTIONTYPE" val=" 31"/>
</p:tagLst>
</file>

<file path=ppt/tags/tag173.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TwoObjects"/>
  <p:tag name="COLORSETGROUPCLASSNAME" val="ColorSetGroup4"/>
  <p:tag name="FONTSETGROUPCLASSNAME" val="FontSetGroup1"/>
  <p:tag name="SHAPECLASSNAME" val="TitleOnSlides"/>
  <p:tag name="FONTCOLOR" val="Primary"/>
  <p:tag name="FONTCOLOR2" val="Primary"/>
  <p:tag name="SHAPECLASSPROTECTIONTYPE" val=" 9"/>
  <p:tag name="RUNS.FONT" val="2"/>
  <p:tag name="COLORS" val="-2;-2;-2;-2;Primary;-2"/>
</p:tagLst>
</file>

<file path=ppt/tags/tag174.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TwoObjects"/>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CLASSPROTECTIONTYPE" val=" 63"/>
</p:tagLst>
</file>

<file path=ppt/tags/tag175.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4"/>
  <p:tag name="FONTSETGROUPCLASSNAME" val="FontSetGroup1"/>
  <p:tag name="SHAPECLASSNAME" val="FooterLine2OnSlides"/>
  <p:tag name="FONTCOLOR" val="Black"/>
  <p:tag name="FONTCOLOR2" val="LightGray"/>
  <p:tag name="FONTCOLOR3" val="LightGray"/>
  <p:tag name="SHAPECLASSPROTECTIONTYPE" val=" 63"/>
</p:tagLst>
</file>

<file path=ppt/tags/tag176.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4"/>
  <p:tag name="FONTSETGROUPCLASSNAME" val="FontSetGroup1"/>
  <p:tag name="SHAPECLASSNAME" val="PageNumberOnSlides"/>
  <p:tag name="SHAPECLASSPROTECTIONTYPE" val=" 63"/>
</p:tagLst>
</file>

<file path=ppt/tags/tag177.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SHAPESETCLASSNAME" val="ThreeObjects"/>
  <p:tag name="CONTENT PLACEHOLDER 10_SHAPECLASSPROTECTIONTYPE" val="0"/>
  <p:tag name="CONTENT PLACEHOLDER 9_SHAPECLASSPROTECTIONTYPE" val="0"/>
  <p:tag name="CONTENT PLACEHOLDER 11_SHAPECLASSPROTECTIONTYPE" val="0"/>
  <p:tag name="NBTXT" val="An end-to-end approach"/>
  <p:tag name="AGTX" val="An end-to-end approach"/>
  <p:tag name="RECTANGLE 12_SHAPECLASSPROTECTIONTYPE" val="63"/>
  <p:tag name="RECTANGLE 13_SHAPECLASSPROTECTIONTYPE" val="63"/>
  <p:tag name="RECTANGLE 14_SHAPECLASSPROTECTIONTYPE" val="63"/>
  <p:tag name="NBTXTC" val="The Bosch approach"/>
  <p:tag name="AGTXC" val="The Bosch approach"/>
</p:tagLst>
</file>

<file path=ppt/tags/tag17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hreeObjects"/>
  <p:tag name="SHAPECLASSPROTECTIONTYPE" val=" 25"/>
  <p:tag name="COLORS" val="-2;-2;-2;-2;-1;-2"/>
</p:tagLst>
</file>

<file path=ppt/tags/tag17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hreeObjects"/>
  <p:tag name="SHAPECLASSPROTECTIONTYPE" val=" 3"/>
</p:tagLst>
</file>

<file path=ppt/tags/tag18.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woObjects"/>
  <p:tag name="SHAPECLASSPROTECTIONTYPE" val=" 3"/>
  <p:tag name="COLORS" val="-2;-2;-2;-2;-1;-2"/>
</p:tagLst>
</file>

<file path=ppt/tags/tag18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hreeObjects"/>
  <p:tag name="SHAPECLASSPROTECTIONTYPE" val=" 31"/>
</p:tagLst>
</file>

<file path=ppt/tags/tag181.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COLORSETGROUPCLASSNAME" val="ColorSetGroup4"/>
  <p:tag name="FONTSETGROUPCLASSNAME" val="FontSetGroup1"/>
  <p:tag name="SHAPECLASSNAME" val="TitleOnSlides"/>
  <p:tag name="SHAPESETCLASSNAME" val="ThreeObjects"/>
  <p:tag name="FONTCOLOR" val="Primary"/>
  <p:tag name="FONTCOLOR2" val="Primary"/>
  <p:tag name="SHAPECLASSPROTECTIONTYPE" val=" 9"/>
  <p:tag name="RUNS.FONT" val="2"/>
  <p:tag name="COLORS" val="-2;-2;-2;-2;Primary;-2"/>
</p:tagLst>
</file>

<file path=ppt/tags/tag18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MiddleObject"/>
  <p:tag name="SHAPECLASSPROTECTIONTYPE" val="0"/>
  <p:tag name="COLORS" val="-2;-2;-2;-2;DarkBlue;-2"/>
</p:tagLst>
</file>

<file path=ppt/tags/tag18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RightObject"/>
  <p:tag name="SHAPECLASSPROTECTIONTYPE" val="0"/>
  <p:tag name="COLORS" val="-2;-2;-2;-2;Turquoise;-2"/>
</p:tagLst>
</file>

<file path=ppt/tags/tag18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LeftObject"/>
  <p:tag name="SHAPECLASSPROTECTIONTYPE" val="0"/>
  <p:tag name="COLORS" val="-2;-2;-2;-2;Primary;-2"/>
</p:tagLst>
</file>

<file path=ppt/tags/tag185.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ThreeObjects"/>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CLASSPROTECTIONTYPE" val=" 63"/>
</p:tagLst>
</file>

<file path=ppt/tags/tag18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ThreeObjects"/>
  <p:tag name="COLORSETGROUPCLASSNAME" val="ColorSetGroup4"/>
  <p:tag name="FONTSETGROUPCLASSNAME" val="FontSetGroup1"/>
  <p:tag name="SHAPECLASSNAME" val="FooterLine2OnSlides"/>
  <p:tag name="FONTCOLOR" val="Black"/>
  <p:tag name="FONTCOLOR2" val="LightGray"/>
  <p:tag name="FONTCOLOR3" val="LightGray"/>
  <p:tag name="SHAPECLASSPROTECTIONTYPE" val=" 63"/>
</p:tagLst>
</file>

<file path=ppt/tags/tag18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COLORSETGROUPCLASSNAME" val="ColorSetGroup4"/>
  <p:tag name="FONTSETGROUPCLASSNAME" val="FontSetGroup1"/>
  <p:tag name="SHAPECLASSNAME" val="PageNumberOnSlides"/>
  <p:tag name="SHAPECLASSPROTECTIONTYPE" val=" 63"/>
</p:tagLst>
</file>

<file path=ppt/tags/tag188.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SHAPESETCLASSNAME" val="ThreeObjects"/>
  <p:tag name="COLORSETGROUPCLASSNAME" val="ColorSetGroup4"/>
  <p:tag name="COLORSETCLASSNAME" val="ColorSet2"/>
  <p:tag name="FONTSETGROUPCLASSNAME" val="FontSetGroup1"/>
  <p:tag name="STYLESETGROUPCLASSNAME" val="StyleSetGroup1"/>
  <p:tag name="MAPNAME" val="Map1"/>
  <p:tag name="CFG.LAYOUT" val="BOSCH2"/>
  <p:tag name="MLI" val="1"/>
  <p:tag name="TEXTBOX 5_SHAPECLASSPROTECTIONTYPE" val="31"/>
  <p:tag name="RECTANGLE 6_SHAPECLASSPROTECTIONTYPE" val="3"/>
  <p:tag name="RECTANGLE 7_SHAPECLASSPROTECTIONTYPE" val="63"/>
  <p:tag name="RECTANGLE 8_SHAPECLASSPROTECTIONTYPE" val="63"/>
  <p:tag name="RECTANGLE 9_SHAPECLASSPROTECTIONTYPE" val="63"/>
  <p:tag name="CONTENT PLACEHOLDER 3_SHAPECLASSPROTECTIONTYPE" val="0"/>
  <p:tag name="CONTENT PLACEHOLDER 2_SHAPECLASSPROTECTIONTYPE" val="0"/>
  <p:tag name="CONTENT PLACEHOLDER 4_SHAPECLASSPROTECTIONTYPE" val="0"/>
  <p:tag name="TEXTBOX 10_SHAPECLASSPROTECTIONTYPE" val="25"/>
  <p:tag name="TITLE 1_SHAPECLASSPROTECTIONTYPE" val="9"/>
  <p:tag name="NBTXT" val="The Genetec approach"/>
  <p:tag name="NBTXTC" val="The Genetec approach"/>
  <p:tag name="AGTX" val="The Genetec approach"/>
  <p:tag name="AGTXC" val="The Genetec approach"/>
</p:tagLst>
</file>

<file path=ppt/tags/tag18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hreeObjects"/>
  <p:tag name="COLORSETGROUPCLASSNAME" val="ColorSetGroup4"/>
  <p:tag name="FONTSETGROUPCLASSNAME" val="FontSetGroup1"/>
  <p:tag name="SHAPECLASSNAME" val="Chapterbox"/>
  <p:tag name="SHAPECLASSPROTECTIONTYPE" val="25"/>
  <p:tag name="COLORS" val="-2;-2;-2;-2;-1;-2"/>
</p:tagLst>
</file>

<file path=ppt/tags/tag1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woObjects"/>
  <p:tag name="SHAPECLASSPROTECTIONTYPE" val=" 31"/>
</p:tagLst>
</file>

<file path=ppt/tags/tag19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hreeObjects"/>
  <p:tag name="COLORSETGROUPCLASSNAME" val="ColorSetGroup4"/>
  <p:tag name="FONTSETGROUPCLASSNAME" val="FontSetGroup1"/>
  <p:tag name="SHAPECLASSNAME" val="FooterLine1OnSlides"/>
  <p:tag name="SHAPECLASSPROTECTIONTYPE" val="63"/>
</p:tagLst>
</file>

<file path=ppt/tags/tag19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hreeObjects"/>
  <p:tag name="COLORSETGROUPCLASSNAME" val="ColorSetGroup4"/>
  <p:tag name="FONTSETGROUPCLASSNAME" val="FontSetGroup1"/>
  <p:tag name="SHAPECLASSNAME" val="FooterLine2OnSlides"/>
  <p:tag name="SHAPECLASSPROTECTIONTYPE" val="63"/>
</p:tagLst>
</file>

<file path=ppt/tags/tag19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COLORSETGROUPCLASSNAME" val="ColorSetGroup4"/>
  <p:tag name="FONTSETGROUPCLASSNAME" val="FontSetGroup1"/>
  <p:tag name="SHAPECLASSNAME" val="PageNumberOnSlides"/>
  <p:tag name="SHAPECLASSPROTECTIONTYPE" val="63"/>
</p:tagLst>
</file>

<file path=ppt/tags/tag193.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hreeObjects"/>
  <p:tag name="COLORSETGROUPCLASSNAME" val="ColorSetGroup4"/>
  <p:tag name="FONTSETGROUPCLASSNAME" val="FontSetGroup1"/>
  <p:tag name="SHAPECLASSNAME" val="Attachment"/>
  <p:tag name="SHAPECLASSPROTECTIONTYPE" val="3"/>
</p:tagLst>
</file>

<file path=ppt/tags/tag194.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hreeObjects"/>
  <p:tag name="COLORSETGROUPCLASSNAME" val="ColorSetGroup4"/>
  <p:tag name="FONTSETGROUPCLASSNAME" val="FontSetGroup1"/>
  <p:tag name="SHAPECLASSNAME" val="tNavbar"/>
  <p:tag name="SHAPECLASSPROTECTIONTYPE" val="31"/>
</p:tagLst>
</file>

<file path=ppt/tags/tag19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hreeObjects"/>
  <p:tag name="COLORSETGROUPCLASSNAME" val="ColorSetGroup4"/>
  <p:tag name="FONTSETGROUPCLASSNAME" val="FontSetGroup1"/>
  <p:tag name="SHAPECLASSNAME" val="TitleOnSlides"/>
  <p:tag name="SHAPECLASSPROTECTIONTYPE" val="9"/>
  <p:tag name="COLORS" val="-2;-2;-2;-2;Primary;-2"/>
</p:tagLst>
</file>

<file path=ppt/tags/tag196.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197.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198.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19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MiddleObject"/>
  <p:tag name="SHAPECLASSPROTECTIONTYPE" val="0"/>
  <p:tag name="COLORS" val="Black;-1;-2;-2;-1;-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RightObject"/>
  <p:tag name="SHAPECLASSPROTECTIONTYPE" val="0"/>
  <p:tag name="COLORS" val="Black;-1;-2;-2;-1;-2"/>
</p:tagLst>
</file>

<file path=ppt/tags/tag20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LeftObject"/>
  <p:tag name="SHAPECLASSPROTECTIONTYPE" val="0"/>
  <p:tag name="COLORS" val="Black;-1;-2;-2;Primary;-2"/>
</p:tagLst>
</file>

<file path=ppt/tags/tag20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8.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5_SHAPECLASSPROTECTIONTYPE" val="31"/>
  <p:tag name="RECTANGLE 6_SHAPECLASSPROTECTIONTYPE" val="3"/>
  <p:tag name="RECTANGLE 7_SHAPECLASSPROTECTIONTYPE" val="63"/>
  <p:tag name="RECTANGLE 8_SHAPECLASSPROTECTIONTYPE" val="63"/>
  <p:tag name="RECTANGLE 9_SHAPECLASSPROTECTIONTYPE" val="63"/>
  <p:tag name="CONTENT PLACEHOLDER 3_SHAPECLASSPROTECTIONTYPE" val="0"/>
  <p:tag name="CONTENT PLACEHOLDER 2_SHAPECLASSPROTECTIONTYPE" val="0"/>
  <p:tag name="CONTENT PLACEHOLDER 4_SHAPECLASSPROTECTIONTYPE" val="0"/>
  <p:tag name="TEXTBOX 10_SHAPECLASSPROTECTIONTYPE" val="25"/>
  <p:tag name="TITLE 1_SHAPECLASSPROTECTIONTYPE" val="9"/>
  <p:tag name="NBTXT" val="Partners in data protection solutions"/>
  <p:tag name="NBTXTC" val="Partners in data protection solutions"/>
  <p:tag name="AGTX" val="Partners in data protection solutions"/>
  <p:tag name="AGTXC" val="Partners in data protection solutions"/>
  <p:tag name="SHAPESETCLASSNAME" val="ThreeObjects"/>
</p:tagLst>
</file>

<file path=ppt/tags/tag20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4"/>
  <p:tag name="FONTSETGROUPCLASSNAME" val="FontSetGroup1"/>
  <p:tag name="SHAPECLASSNAME" val="FooterLine1OnSlides"/>
  <p:tag name="SHAPECLASSPROTECTIONTYPE" val="63"/>
</p:tagLst>
</file>

<file path=ppt/tags/tag21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hreeObjects"/>
  <p:tag name="COLORSETGROUPCLASSNAME" val="ColorSetGroup4"/>
  <p:tag name="FONTSETGROUPCLASSNAME" val="FontSetGroup1"/>
  <p:tag name="SHAPECLASSNAME" val="Chapterbox"/>
  <p:tag name="SHAPECLASSPROTECTIONTYPE" val="25"/>
  <p:tag name="COLORS" val="-2;-2;-2;-2;-1;-2"/>
</p:tagLst>
</file>

<file path=ppt/tags/tag213.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COLORSETGROUPCLASSNAME" val="ColorSetGroup4"/>
  <p:tag name="FONTSETGROUPCLASSNAME" val="FontSetGroup1"/>
  <p:tag name="SHAPECLASSNAME" val="FooterLine1OnSlides"/>
  <p:tag name="SHAPESETCLASSNAME" val="ThreeObjects"/>
  <p:tag name="SHAPECLASSPROTECTIONTYPE" val="63"/>
  <p:tag name="FONTCOLOR4" val="Black"/>
  <p:tag name="FONTCOLOR3" val="Black"/>
  <p:tag name="FONTCOLOR2" val="Black"/>
  <p:tag name="FONTCOLOR" val="Red"/>
  <p:tag name="RUNS.FONT" val="4"/>
  <p:tag name="FONT3" val="Reg6"/>
  <p:tag name="FONT2" val="Reg6"/>
  <p:tag name="FONT" val="Bold6"/>
</p:tagLst>
</file>

<file path=ppt/tags/tag21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COLORSETGROUPCLASSNAME" val="ColorSetGroup4"/>
  <p:tag name="FONTSETGROUPCLASSNAME" val="FontSetGroup1"/>
  <p:tag name="SHAPECLASSNAME" val="FooterLine2OnSlides"/>
  <p:tag name="SHAPESETCLASSNAME" val="ThreeObjects"/>
  <p:tag name="SHAPECLASSPROTECTIONTYPE" val="63"/>
  <p:tag name="FONTCOLOR3" val="LightGray"/>
  <p:tag name="FONTCOLOR2" val="LightGray"/>
  <p:tag name="FONTCOLOR" val="Black"/>
</p:tagLst>
</file>

<file path=ppt/tags/tag21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COLORSETGROUPCLASSNAME" val="ColorSetGroup4"/>
  <p:tag name="FONTSETGROUPCLASSNAME" val="FontSetGroup1"/>
  <p:tag name="SHAPECLASSNAME" val="PageNumberOnSlides"/>
  <p:tag name="SHAPESETCLASSNAME" val="ThreeObjects"/>
  <p:tag name="SHAPECLASSPROTECTIONTYPE" val="63"/>
</p:tagLst>
</file>

<file path=ppt/tags/tag216.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hreeObjects"/>
  <p:tag name="SHAPECLASSPROTECTIONTYPE" val="3"/>
</p:tagLst>
</file>

<file path=ppt/tags/tag21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hreeObjects"/>
  <p:tag name="COLORSETGROUPCLASSNAME" val="ColorSetGroup4"/>
  <p:tag name="FONTSETGROUPCLASSNAME" val="FontSetGroup1"/>
  <p:tag name="SHAPECLASSNAME" val="tNavbar"/>
  <p:tag name="SHAPECLASSPROTECTIONTYPE" val="31"/>
</p:tagLst>
</file>

<file path=ppt/tags/tag21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ThreeObjects"/>
  <p:tag name="COLORSETGROUPCLASSNAME" val="ColorSetGroup4"/>
  <p:tag name="FONTSETGROUPCLASSNAME" val="FontSetGroup1"/>
  <p:tag name="SHAPECLASSNAME" val="TitleOnSlides"/>
  <p:tag name="RUNS.FONT" val="2"/>
  <p:tag name="SHAPECLASSPROTECTIONTYPE" val="9"/>
  <p:tag name="FONTCOLOR2" val="Primary"/>
  <p:tag name="FONTCOLOR" val="Primary"/>
  <p:tag name="COLORS" val="-2;-2;-2;-2;Primary;-2"/>
</p:tagLst>
</file>

<file path=ppt/tags/tag21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MiddleObject"/>
  <p:tag name="SHAPECLASSPROTECTIONTYPE" val="0"/>
  <p:tag name="COLORS" val="Black;-1;-2;-2;-1;-2"/>
</p:tagLst>
</file>

<file path=ppt/tags/tag2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4"/>
  <p:tag name="FONTSETGROUPCLASSNAME" val="FontSetGroup1"/>
  <p:tag name="SHAPECLASSNAME" val="FooterLine2OnSlides"/>
  <p:tag name="SHAPECLASSPROTECTIONTYPE" val="63"/>
</p:tagLst>
</file>

<file path=ppt/tags/tag22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RightObject"/>
  <p:tag name="SHAPECLASSPROTECTIONTYPE" val="0"/>
  <p:tag name="COLORS" val="Black;-1;-2;-2;-1;-2"/>
</p:tagLst>
</file>

<file path=ppt/tags/tag22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LeftObject"/>
  <p:tag name="SHAPECLASSPROTECTIONTYPE" val="0"/>
  <p:tag name="COLORS" val="Black;-1;-2;-2;Primary;-2"/>
</p:tagLst>
</file>

<file path=ppt/tags/tag22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MiddleObject"/>
  <p:tag name="SHAPECLASSPROTECTIONTYPE" val="0"/>
  <p:tag name="COLORS" val="Black;-1;-2;-2;-1;-2"/>
</p:tagLst>
</file>

<file path=ppt/tags/tag22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RightObject"/>
  <p:tag name="SHAPECLASSPROTECTIONTYPE" val="0"/>
  <p:tag name="COLORS" val="Black;-1;-2;-2;-1;-2"/>
</p:tagLst>
</file>

<file path=ppt/tags/tag22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4"/>
  <p:tag name="FONTSETGROUPCLASSNAME" val="FontSetGroup1"/>
  <p:tag name="SHAPECLASSNAME" val="LeftObject"/>
  <p:tag name="SHAPECLASSPROTECTIONTYPE" val="0"/>
  <p:tag name="COLORS" val="Black;-1;-2;-2;Primary;-2"/>
</p:tagLst>
</file>

<file path=ppt/tags/tag22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2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2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2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2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4"/>
  <p:tag name="FONTSETGROUPCLASSNAME" val="FontSetGroup1"/>
  <p:tag name="SHAPECLASSNAME" val="PageNumberOnSlides"/>
  <p:tag name="SHAPECLASSPROTECTIONTYPE" val="63"/>
</p:tagLst>
</file>

<file path=ppt/tags/tag23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31.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Summary2"/>
  <p:tag name="COLORSETGROUPCLASSNAME" val="ColorSetGroup4"/>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3"/>
</p:tagLst>
</file>

<file path=ppt/tags/tag23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Summary2"/>
  <p:tag name="COLORSETGROUPCLASSNAME" val="ColorSetGroup4"/>
  <p:tag name="FONTSETGROUPCLASSNAME" val="FontSetGroup1"/>
  <p:tag name="SHAPECLASSNAME" val="FooterLine1OnSlides"/>
  <p:tag name="SHAPECLASSPROTECTIONTYPE" val="63"/>
</p:tagLst>
</file>

<file path=ppt/tags/tag23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Summary2"/>
  <p:tag name="COLORSETGROUPCLASSNAME" val="ColorSetGroup4"/>
  <p:tag name="FONTSETGROUPCLASSNAME" val="FontSetGroup1"/>
  <p:tag name="SHAPECLASSNAME" val="FooterLine2OnSlides"/>
  <p:tag name="SHAPECLASSPROTECTIONTYPE" val="63"/>
</p:tagLst>
</file>

<file path=ppt/tags/tag23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Summary2"/>
  <p:tag name="COLORSETGROUPCLASSNAME" val="ColorSetGroup4"/>
  <p:tag name="FONTSETGROUPCLASSNAME" val="FontSetGroup1"/>
  <p:tag name="SHAPECLASSNAME" val="PageNumberOnSlides"/>
  <p:tag name="SHAPECLASSPROTECTIONTYPE" val="63"/>
</p:tagLst>
</file>

<file path=ppt/tags/tag23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Summary2"/>
  <p:tag name="COLORSETGROUPCLASSNAME" val="ColorSetGroup4"/>
  <p:tag name="FONTSETGROUPCLASSNAME" val="FontSetGroup1"/>
  <p:tag name="SHAPECLASSNAME" val="Attachment"/>
  <p:tag name="SHAPECLASSPROTECTIONTYPE" val="3"/>
</p:tagLst>
</file>

<file path=ppt/tags/tag236.xml><?xml version="1.0" encoding="utf-8"?>
<p:tagLst xmlns:a="http://schemas.openxmlformats.org/drawingml/2006/main" xmlns:r="http://schemas.openxmlformats.org/officeDocument/2006/relationships" xmlns:p="http://schemas.openxmlformats.org/presentationml/2006/main">
  <p:tag name="FONT" val="Reg40"/>
  <p:tag name="FONTSETCLASSNAME" val="FontSet1"/>
  <p:tag name="FONTCOLOR" val="Primary"/>
  <p:tag name="FONTCOLOR2" val="Primary"/>
  <p:tag name="RUNS.FONT" val="2"/>
  <p:tag name="COLORSETCLASSNAME" val="ColorSet2"/>
  <p:tag name="MLI" val="1"/>
  <p:tag name="SHAPESETGROUPCLASSNAME" val="ShapeSetGroup1"/>
  <p:tag name="SHAPESETCLASSNAME" val="Summary2"/>
  <p:tag name="COLORSETGROUPCLASSNAME" val="ColorSetGroup4"/>
  <p:tag name="FONTSETGROUPCLASSNAME" val="FontSetGroup1"/>
  <p:tag name="SHAPECLASSNAME" val="TextOnSummary2"/>
  <p:tag name="SHAPECLASSPROTECTIONTYPE" val="3"/>
  <p:tag name="COLORS" val="-2;-2;-2;-2;Primary;-2"/>
</p:tagLst>
</file>

<file path=ppt/tags/tag237.xml><?xml version="1.0" encoding="utf-8"?>
<p:tagLst xmlns:a="http://schemas.openxmlformats.org/drawingml/2006/main" xmlns:r="http://schemas.openxmlformats.org/officeDocument/2006/relationships" xmlns:p="http://schemas.openxmlformats.org/presentationml/2006/main">
  <p:tag name="FIELD.CHAPTER.CONTENT" val="Keep your video data secure"/>
  <p:tag name="FIELD.CHAPTER.VALUE" val="Keep your video data secure"/>
  <p:tag name="FIELD.DPT.CONTENT" val="ST-VS/MKC"/>
  <p:tag name="FIELD.DPT.VALUE" val="ST-VS/MKC | "/>
  <p:tag name="FIELDS.INITIALIZED" val="1"/>
  <p:tag name="ML_2" val="Bosch2.mcr"/>
  <p:tag name="ML_LAYOUT_RESOURCE" val="BOSCH2_16_9.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NBTXT" val="Bosch four-step approach considering complete infrastructure"/>
  <p:tag name="AGTX" val="Bosch four-step approach considering complete infrastructure"/>
  <p:tag name="ML_1" val="STNL-CCTV_Ein4_ST"/>
  <p:tag name="CONTENT PLACEHOLDER 12_SHAPECLASSPROTECTIONTYPE" val="0"/>
  <p:tag name="CONTENT PLACEHOLDER 15_SHAPECLASSPROTECTIONTYPE" val="0"/>
  <p:tag name="PICTURE 14_SHAPECLASSPROTECTIONTYPE" val="15"/>
  <p:tag name="CONTENT PLACEHOLDER 18_SHAPECLASSPROTECTIONTYPE" val="0"/>
  <p:tag name="PICTURE 17_SHAPECLASSPROTECTIONTYPE" val="15"/>
  <p:tag name="CONTENT PLACEHOLDER 9_SHAPECLASSPROTECTIONTYPE" val="0"/>
  <p:tag name="RECTANGLE 1_SHAPECLASSPROTECTIONTYPE" val="63"/>
  <p:tag name="RECTANGLE 2_SHAPECLASSPROTECTIONTYPE" val="63"/>
  <p:tag name="NBTXTC" val="Partners in data protection solutions"/>
  <p:tag name="AGTXC" val="Partners in data protection solutions"/>
</p:tagLst>
</file>

<file path=ppt/tags/tag238.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Black;-1;-2;-2;-1;-2"/>
</p:tagLst>
</file>

<file path=ppt/tags/tag23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 3"/>
</p:tagLst>
</file>

<file path=ppt/tags/tag2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Left"/>
  <p:tag name="SHAPECLASSPROTECTIONTYPE" val="0"/>
  <p:tag name="COLORS" val="-2;-2;-2;-2;-1;-2"/>
</p:tagLst>
</file>

<file path=ppt/tags/tag24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 25"/>
  <p:tag name="COLORS" val="-2;-2;-2;-2;-3;-2"/>
</p:tagLst>
</file>

<file path=ppt/tags/tag24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 31"/>
</p:tagLst>
</file>

<file path=ppt/tags/tag24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24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24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24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4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47.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4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49.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Left"/>
  <p:tag name="SHAPECLASSPROTECTIONTYPE" val="0"/>
  <p:tag name="COLORS" val="-2;-2;-2;-2;-1;-2"/>
</p:tagLst>
</file>

<file path=ppt/tags/tag25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51.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SHAPESETCLASSNAME" val="Object"/>
  <p:tag name="CONTENT PLACEHOLDER 24_SHAPECLASSPROTECTIONTYPE" val="0"/>
  <p:tag name="TITLE 23_SHAPECLASSPROTECTIONTYPE" val="9"/>
  <p:tag name="NBTXT" val="The definition "/>
  <p:tag name="AGTX" val="The definition "/>
  <p:tag name="CONTENT PLACEHOLDER 25_SHAPECLASSPROTECTIONTYPE" val="0"/>
  <p:tag name="CONTENT PLACEHOLDER 28_SHAPECLASSPROTECTIONTYPE" val="0"/>
  <p:tag name="RECTANGLE 8_SHAPECLASSPROTECTIONTYPE" val="63"/>
  <p:tag name="RECTANGLE 9_SHAPECLASSPROTECTIONTYPE" val="63"/>
  <p:tag name="ML_1" val="STNL-NSO-M_Ein2_ST"/>
  <p:tag name="TITLE 10_SHAPECLASSPROTECTIONTYPE" val="9"/>
  <p:tag name="COLORSETGROUPCLASSNAME" val="ColorSetGroup4"/>
  <p:tag name="NBTXTC" val="Secure data"/>
  <p:tag name="AGTXC" val="Secure data"/>
</p:tagLst>
</file>

<file path=ppt/tags/tag25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Object"/>
  <p:tag name="FONTSETGROUPCLASSNAME" val="FontSetGroup1"/>
  <p:tag name="SHAPECLASSNAME" val="TitleOnSlides"/>
  <p:tag name="RUNS.FONT" val="2"/>
  <p:tag name="SHAPECLASSPROTECTIONTYPE" val=" 9"/>
  <p:tag name="COLORSETGROUPCLASSNAME" val="ColorSetGroup4"/>
  <p:tag name="FONTCOLOR2" val="Primary"/>
  <p:tag name="FONTCOLOR" val="Primary"/>
  <p:tag name="COLORS" val="-2;-2;-2;-2;DarkBlue;-2"/>
</p:tagLst>
</file>

<file path=ppt/tags/tag253.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FONTSETGROUPCLASSNAME" val="FontSetGroup1"/>
  <p:tag name="SHAPECLASSNAME" val="Chapterbox"/>
  <p:tag name="SHAPESETCLASSNAME" val="Object"/>
  <p:tag name="COLORS" val="-2;-2;-2;-2;-2;-2"/>
  <p:tag name="SHAPECLASSPROTECTIONTYPE" val=" 25"/>
  <p:tag name="COLORSETGROUPCLASSNAME" val="ColorSetGroup4"/>
</p:tagLst>
</file>

<file path=ppt/tags/tag25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FONTSETGROUPCLASSNAME" val="FontSetGroup1"/>
  <p:tag name="SHAPECLASSNAME" val="Attachment"/>
  <p:tag name="SHAPESETCLASSNAME" val="Object"/>
  <p:tag name="COLORS" val="-2;-2;-2;-2;-2;-2"/>
  <p:tag name="SHAPECLASSPROTECTIONTYPE" val=" 3"/>
  <p:tag name="COLORSETGROUPCLASSNAME" val="ColorSetGroup4"/>
</p:tagLst>
</file>

<file path=ppt/tags/tag255.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FONTSETGROUPCLASSNAME" val="FontSetGroup1"/>
  <p:tag name="SHAPECLASSNAME" val="tNavbar"/>
  <p:tag name="SHAPESETCLASSNAME" val="Object"/>
  <p:tag name="SHAPECLASSPROTECTIONTYPE" val=" 31"/>
  <p:tag name="COLORSETGROUPCLASSNAME" val="ColorSetGroup4"/>
</p:tagLst>
</file>

<file path=ppt/tags/tag25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FONTSETGROUPCLASSNAME" val="FontSetGroup1"/>
  <p:tag name="SHAPECLASSNAME" val="ObjectFull"/>
  <p:tag name="SHAPECLASSPROTECTIONTYPE" val="0"/>
  <p:tag name="COLORSETGROUPCLASSNAME" val="ColorSetGroup4"/>
  <p:tag name="COLORS" val="-2;-2;-2;-2;-1;-2"/>
</p:tagLst>
</file>

<file path=ppt/tags/tag257.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58.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5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Left"/>
  <p:tag name="SHAPECLASSPROTECTIONTYPE" val="0"/>
  <p:tag name="COLORS" val="-2;-2;-2;-2;-1;-2"/>
</p:tagLst>
</file>

<file path=ppt/tags/tag26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1.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Object"/>
  <p:tag name="FONTSETGROUPCLASSNAME" val="FontSetGroup1"/>
  <p:tag name="SHAPECLASSNAME" val="FooterLine1OnSlides"/>
  <p:tag name="SHAPECLASSPROTECTIONTYPE" val=" 63"/>
  <p:tag name="COLORSETGROUPCLASSNAME" val="ColorSetGroup4"/>
  <p:tag name="FONTCOLOR4" val="Black"/>
  <p:tag name="FONTCOLOR3" val="Black"/>
  <p:tag name="FONTCOLOR2" val="Black"/>
  <p:tag name="FONTCOLOR" val="Red"/>
  <p:tag name="RUNS.FONT" val="4"/>
  <p:tag name="FONT3" val="Reg6"/>
  <p:tag name="FONT2" val="Reg6"/>
  <p:tag name="FONT" val="Bold6"/>
</p:tagLst>
</file>

<file path=ppt/tags/tag26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Object"/>
  <p:tag name="FONTSETGROUPCLASSNAME" val="FontSetGroup1"/>
  <p:tag name="SHAPECLASSNAME" val="FooterLine2OnSlides"/>
  <p:tag name="SHAPECLASSPROTECTIONTYPE" val=" 63"/>
  <p:tag name="COLORSETGROUPCLASSNAME" val="ColorSetGroup4"/>
  <p:tag name="FONTCOLOR3" val="LightGray"/>
  <p:tag name="FONTCOLOR2" val="LightGray"/>
  <p:tag name="FONTCOLOR" val="Black"/>
</p:tagLst>
</file>

<file path=ppt/tags/tag26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FONTSETGROUPCLASSNAME" val="FontSetGroup1"/>
  <p:tag name="SHAPECLASSNAME" val="PageNumberOnSlides"/>
  <p:tag name="SHAPECLASSPROTECTIONTYPE" val=" 63"/>
  <p:tag name="COLORSETGROUPCLASSNAME" val="ColorSetGroup4"/>
</p:tagLst>
</file>

<file path=ppt/tags/tag26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5.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4_SHAPECLASSPROTECTIONTYPE" val="63"/>
  <p:tag name="RECTANGLE 5_SHAPECLASSPROTECTIONTYPE" val="63"/>
  <p:tag name="TEXTBOX 7_SHAPECLASSPROTECTIONTYPE" val="25"/>
  <p:tag name="TITLE 1_SHAPECLASSPROTECTIONTYPE" val="9"/>
  <p:tag name="SHAPESETCLASSNAME" val="Object"/>
  <p:tag name="CONTENT PLACEHOLDER 24_SHAPECLASSPROTECTIONTYPE" val="0"/>
  <p:tag name="TITLE 23_SHAPECLASSPROTECTIONTYPE" val="9"/>
  <p:tag name="NBTXT" val="The definition "/>
  <p:tag name="AGTX" val="The definition "/>
  <p:tag name="CONTENT PLACEHOLDER 25_SHAPECLASSPROTECTIONTYPE" val="0"/>
  <p:tag name="CONTENT PLACEHOLDER 28_SHAPECLASSPROTECTIONTYPE" val="0"/>
  <p:tag name="RECTANGLE 1_SHAPECLASSPROTECTIONTYPE" val="63"/>
  <p:tag name="RECTANGLE 3_SHAPECLASSPROTECTIONTYPE" val="63"/>
  <p:tag name="ML_1" val="STNL-NSO-M_Ein2_ST"/>
  <p:tag name="RECTANGLE 6_SHAPECLASSPROTECTIONTYPE" val="3"/>
  <p:tag name="TITLE 8_SHAPECLASSPROTECTIONTYPE" val="9"/>
  <p:tag name="PICTURE 9_SHAPECLASSPROTECTIONTYPE" val="15"/>
  <p:tag name="PICTURE 10_SHAPECLASSPROTECTIONTYPE" val="15"/>
  <p:tag name="COLORSETGROUPCLASSNAME" val="ColorSetGroup4"/>
  <p:tag name="NBTXTC" val="User access rights"/>
  <p:tag name="AGTXC" val="User access rights"/>
</p:tagLst>
</file>

<file path=ppt/tags/tag26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FONTSETGROUPCLASSNAME" val="FontSetGroup1"/>
  <p:tag name="SHAPECLASSNAME" val="Chapterbox"/>
  <p:tag name="SHAPESETCLASSNAME" val="Object"/>
  <p:tag name="COLORS" val="-2;-2;-2;-2;-2;-2"/>
  <p:tag name="COLORSETGROUPCLASSNAME" val="ColorSetGroup4"/>
  <p:tag name="SHAPECLASSPROTECTIONTYPE" val=" 25"/>
</p:tagLst>
</file>

<file path=ppt/tags/tag267.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FONTSETGROUPCLASSNAME" val="FontSetGroup1"/>
  <p:tag name="SHAPECLASSNAME" val="Attachment"/>
  <p:tag name="COLORSETGROUPCLASSNAME" val="ColorSetGroup4"/>
  <p:tag name="SHAPECLASSPROTECTIONTYPE" val=" 3"/>
</p:tagLst>
</file>

<file path=ppt/tags/tag26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2"/>
  <p:tag name="MLI" val="1"/>
  <p:tag name="SHAPESETGROUPCLASSNAME" val="ShapeSetGroup1"/>
  <p:tag name="SHAPESETCLASSNAME" val="Object"/>
  <p:tag name="FONTSETGROUPCLASSNAME" val="FontSetGroup1"/>
  <p:tag name="SHAPECLASSNAME" val="TitleOnSlides"/>
  <p:tag name="FONTCOLOR" val="Primary"/>
  <p:tag name="FONTCOLOR2" val="Primary"/>
  <p:tag name="COLORSETGROUPCLASSNAME" val="ColorSetGroup4"/>
  <p:tag name="SHAPECLASSPROTECTIONTYPE" val=" 9"/>
  <p:tag name="RUNS.FONT" val="2"/>
  <p:tag name="COLORS" val="-2;-2;-2;-2;Turquoise;-2"/>
</p:tagLst>
</file>

<file path=ppt/tags/tag26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FONTSETGROUPCLASSNAME" val="FontSetGroup1"/>
  <p:tag name="SHAPECLASSNAME" val="ObjectFull"/>
  <p:tag name="SHAPECLASSPROTECTIONTYPE" val="0"/>
  <p:tag name="COLORSETGROUPCLASSNAME" val="ColorSetGroup4"/>
  <p:tag name="COLORS" val="-2;-2;-2;-2;-1;-2"/>
</p:tagLst>
</file>

<file path=ppt/tags/tag27.xml><?xml version="1.0" encoding="utf-8"?>
<p:tagLst xmlns:a="http://schemas.openxmlformats.org/drawingml/2006/main" xmlns:r="http://schemas.openxmlformats.org/officeDocument/2006/relationships" xmlns:p="http://schemas.openxmlformats.org/presentationml/2006/main">
  <p:tag name="ML_2" val="Bosch2.mcr"/>
  <p:tag name="ML_LAYOUT_RESOURCE" val="BOSCH2_16_9.mcr"/>
  <p:tag name="FIELD.DPT.CONTENT" val="ST-VS/MKC"/>
  <p:tag name="FIELD.DPT.VALUE" val="ST-VS/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6_SHAPECLASSPROTECTIONTYPE" val="31"/>
  <p:tag name="RECTANGLE 7_SHAPECLASSPROTECTIONTYPE" val="3"/>
  <p:tag name="RECTANGLE 8_SHAPECLASSPROTECTIONTYPE" val="63"/>
  <p:tag name="RECTANGLE 9_SHAPECLASSPROTECTIONTYPE" val="63"/>
  <p:tag name="RECTANGLE 10_SHAPECLASSPROTECTIONTYPE" val="63"/>
  <p:tag name="CONTENT PLACEHOLDER 3_SHAPECLASSPROTECTIONTYPE" val="0"/>
  <p:tag name="CONTENT PLACEHOLDER 5_SHAPECLASSPROTECTIONTYPE" val="0"/>
  <p:tag name="CONTENT PLACEHOLDER 2_SHAPECLASSPROTECTIONTYPE" val="0"/>
  <p:tag name="CONTENT PLACEHOLDER 4_SHAPECLASSPROTECTIONTYPE" val="0"/>
  <p:tag name="TEXTBOX 11_SHAPECLASSPROTECTIONTYPE" val="25"/>
  <p:tag name="TITLE 1_SHAPECLASSPROTECTIONTYPE" val="9"/>
  <p:tag name="CONTENT PLACEHOLDER 13_SHAPECLASSPROTECTIONTYPE" val="0"/>
  <p:tag name="TITLE 12_SHAPECLASSPROTECTIONTYPE" val="9"/>
  <p:tag name="CONTENT PLACEHOLDER 17_SHAPECLASSPROTECTIONTYPE" val="0"/>
  <p:tag name="CONTENT PLACEHOLDER 16_SHAPECLASSPROTECTIONTYPE" val="0"/>
  <p:tag name="TITLE 15_SHAPECLASSPROTECTIONTYPE" val="9"/>
  <p:tag name="NBTXT" val="Video security increasingly connected"/>
  <p:tag name="AGTX" val="Video security increasingly connected"/>
  <p:tag name="CONTENT PLACEHOLDER 14_SHAPECLASSPROTECTIONTYPE" val="0"/>
  <p:tag name="CONTENT PLACEHOLDER 18_SHAPECLASSPROTECTIONTYPE" val="0"/>
  <p:tag name="FIELD.CHAPTER.CONTENT" val="Video security in an IoT world"/>
  <p:tag name="FIELD.CHAPTER.VALUE" val="Video security in an IoT world"/>
  <p:tag name="FIELD.CHAPTER.COMBOINDEX" val="-2"/>
  <p:tag name="FIELD.REM_ANL.COMBOINDEX" val="-2"/>
  <p:tag name="FIELD.DPT.COMBOINDEX" val="-2"/>
  <p:tag name="RECTANGLE 1_SHAPECLASSPROTECTIONTYPE" val="63"/>
  <p:tag name="RECTANGLE 3_SHAPECLASSPROTECTIONTYPE" val="63"/>
  <p:tag name="RECTANGLE 4_SHAPECLASSPROTECTIONTYPE" val="63"/>
  <p:tag name="AGTXC" val="Introduction"/>
  <p:tag name="NBTXTC" val="Introduction"/>
  <p:tag name="SHAPESETCLASSNAME" val="TwoObjects"/>
  <p:tag name="ML_1" val="STNL-CCTV_Ein4_ST"/>
</p:tagLst>
</file>

<file path=ppt/tags/tag27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FONTSETGROUPCLASSNAME" val="FontSetGroup1"/>
  <p:tag name="SHAPECLASSNAME" val="tNavbar"/>
  <p:tag name="SHAPESETCLASSNAME" val="Object"/>
  <p:tag name="COLORSETGROUPCLASSNAME" val="ColorSetGroup4"/>
  <p:tag name="SHAPECLASSPROTECTIONTYPE" val=" 31"/>
</p:tagLst>
</file>

<file path=ppt/tags/tag27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72.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Gray2;-2"/>
</p:tagLst>
</file>

<file path=ppt/tags/tag27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5.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Object"/>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COLORSETGROUPCLASSNAME" val="ColorSetGroup4"/>
  <p:tag name="SHAPECLASSPROTECTIONTYPE" val=" 63"/>
</p:tagLst>
</file>

<file path=ppt/tags/tag27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Object"/>
  <p:tag name="FONTSETGROUPCLASSNAME" val="FontSetGroup1"/>
  <p:tag name="SHAPECLASSNAME" val="FooterLine2OnSlides"/>
  <p:tag name="FONTCOLOR" val="Black"/>
  <p:tag name="FONTCOLOR2" val="LightGray"/>
  <p:tag name="FONTCOLOR3" val="LightGray"/>
  <p:tag name="COLORSETGROUPCLASSNAME" val="ColorSetGroup4"/>
  <p:tag name="SHAPECLASSPROTECTIONTYPE" val=" 63"/>
</p:tagLst>
</file>

<file path=ppt/tags/tag27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FONTSETGROUPCLASSNAME" val="FontSetGroup1"/>
  <p:tag name="SHAPECLASSNAME" val="PageNumberOnSlides"/>
  <p:tag name="COLORSETGROUPCLASSNAME" val="ColorSetGroup4"/>
  <p:tag name="SHAPECLASSPROTECTIONTYPE" val=" 63"/>
</p:tagLst>
</file>

<file path=ppt/tags/tag27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9.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1" val="STNL-CCTV_Ein4_ST"/>
  <p:tag name="ML_2" val="Bosch2.mcr"/>
  <p:tag name="ML_LAYOUT_RESOURCE" val="BOSCH2_16_9.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NBTXT" val="Advantages of using Bosch-Genetec"/>
  <p:tag name="AGTX" val="Advantages of using Bosch-Genetec"/>
  <p:tag name="RECTANGLE 9_SHAPECLASSPROTECTIONTYPE" val="63"/>
  <p:tag name="AGTXC" val="Advantages of using Bosch and Genetec"/>
  <p:tag name="NBTXTC" val="Advantages of using Bosch and Genetec"/>
</p:tagLst>
</file>

<file path=ppt/tags/tag2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woObjects"/>
  <p:tag name="SHAPECLASSPROTECTIONTYPE" val=" 25"/>
  <p:tag name="COLORS" val="-2;-2;-2;-2;-3;-2"/>
</p:tagLst>
</file>

<file path=ppt/tags/tag28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3;-2"/>
</p:tagLst>
</file>

<file path=ppt/tags/tag281.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282.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28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3;-2"/>
</p:tagLst>
</file>

<file path=ppt/tags/tag284.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285.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286.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28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88.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1" val="STNL-CCTV_Ein4_ST"/>
  <p:tag name="ML_2" val="Bosch2.mcr"/>
  <p:tag name="ML_LAYOUT_RESOURCE" val="BOSCH2_16_9.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NBTXT" val="Advantages of using Bosch-Genetec"/>
  <p:tag name="AGTX" val="Advantages of using Bosch-Genetec"/>
  <p:tag name="RECTANGLE 1_SHAPECLASSPROTECTIONTYPE" val="63"/>
  <p:tag name="AGTXC" val="User access rights"/>
  <p:tag name="NBTXTC" val="User access rights"/>
</p:tagLst>
</file>

<file path=ppt/tags/tag28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3;-2"/>
</p:tagLst>
</file>

<file path=ppt/tags/tag2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woObjects"/>
  <p:tag name="SHAPECLASSPROTECTIONTYPE" val=" 3"/>
  <p:tag name="COLORS" val="-2;-2;-2;-2;-1;-2"/>
</p:tagLst>
</file>

<file path=ppt/tags/tag29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29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29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3;-2"/>
</p:tagLst>
</file>

<file path=ppt/tags/tag293.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29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29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29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Summary2"/>
  <p:tag name="COLORSETGROUPCLASSNAME" val="ColorSetGroup4"/>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3"/>
</p:tagLst>
</file>

<file path=ppt/tags/tag297.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Summary2"/>
  <p:tag name="COLORSETGROUPCLASSNAME" val="ColorSetGroup4"/>
  <p:tag name="FONTSETGROUPCLASSNAME" val="FontSetGroup1"/>
  <p:tag name="SHAPECLASSNAME" val="FooterLine1OnSlides"/>
  <p:tag name="SHAPECLASSPROTECTIONTYPE" val="63"/>
</p:tagLst>
</file>

<file path=ppt/tags/tag29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Summary2"/>
  <p:tag name="COLORSETGROUPCLASSNAME" val="ColorSetGroup4"/>
  <p:tag name="FONTSETGROUPCLASSNAME" val="FontSetGroup1"/>
  <p:tag name="SHAPECLASSNAME" val="FooterLine2OnSlides"/>
  <p:tag name="SHAPECLASSPROTECTIONTYPE" val="63"/>
</p:tagLst>
</file>

<file path=ppt/tags/tag29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Summary2"/>
  <p:tag name="COLORSETGROUPCLASSNAME" val="ColorSetGroup4"/>
  <p:tag name="FONTSETGROUPCLASSNAME" val="FontSetGroup1"/>
  <p:tag name="SHAPECLASSNAME" val="PageNumberOnSlides"/>
  <p:tag name="SHAPECLASSPROTECTIONTYPE" val="63"/>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3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woObjects"/>
  <p:tag name="SHAPECLASSPROTECTIONTYPE" val=" 31"/>
</p:tagLst>
</file>

<file path=ppt/tags/tag30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Summary2"/>
  <p:tag name="COLORSETGROUPCLASSNAME" val="ColorSetGroup4"/>
  <p:tag name="FONTSETGROUPCLASSNAME" val="FontSetGroup1"/>
  <p:tag name="SHAPECLASSNAME" val="Attachment"/>
  <p:tag name="SHAPECLASSPROTECTIONTYPE" val="3"/>
</p:tagLst>
</file>

<file path=ppt/tags/tag301.xml><?xml version="1.0" encoding="utf-8"?>
<p:tagLst xmlns:a="http://schemas.openxmlformats.org/drawingml/2006/main" xmlns:r="http://schemas.openxmlformats.org/officeDocument/2006/relationships" xmlns:p="http://schemas.openxmlformats.org/presentationml/2006/main">
  <p:tag name="FONT" val="Reg40"/>
  <p:tag name="FONTSETCLASSNAME" val="FontSet1"/>
  <p:tag name="FONTCOLOR" val="Primary"/>
  <p:tag name="FONTCOLOR2" val="Primary"/>
  <p:tag name="RUNS.FONT" val="2"/>
  <p:tag name="COLORSETCLASSNAME" val="ColorSet2"/>
  <p:tag name="MLI" val="1"/>
  <p:tag name="SHAPESETGROUPCLASSNAME" val="ShapeSetGroup1"/>
  <p:tag name="SHAPESETCLASSNAME" val="Summary2"/>
  <p:tag name="COLORSETGROUPCLASSNAME" val="ColorSetGroup4"/>
  <p:tag name="FONTSETGROUPCLASSNAME" val="FontSetGroup1"/>
  <p:tag name="SHAPECLASSNAME" val="TextOnSummary2"/>
  <p:tag name="SHAPECLASSPROTECTIONTYPE" val="3"/>
  <p:tag name="COLORS" val="-2;-2;-2;-2;Primary;-2"/>
</p:tagLst>
</file>

<file path=ppt/tags/tag302.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1" val="STNL-CCTV_Ein4_ST"/>
  <p:tag name="ML_2" val="Bosch2.mcr"/>
  <p:tag name="ML_LAYOUT_RESOURCE" val="BOSCH2_16_9.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COLORSETGROUPCLASSNAME" val="ColorSetGroup3"/>
  <p:tag name="PICTURE 5_SHAPECLASSPROTECTIONTYPE" val="15"/>
  <p:tag name="PICTURE 6_SHAPECLASSPROTECTIONTYPE" val="15"/>
  <p:tag name="NBTXT" val="How we support Public Key Infrastructures (PKI)"/>
  <p:tag name="AGTX" val="How we support Public Key Infrastructures (PKI)"/>
  <p:tag name="AGTXC" val="Bosch cameras and…"/>
  <p:tag name="NBTXTC" val="Bosch cameras and…"/>
</p:tagLst>
</file>

<file path=ppt/tags/tag30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3"/>
  <p:tag name="FONTSETGROUPCLASSNAME" val="FontSetGroup1"/>
  <p:tag name="SHAPECLASSFILE" val="BoschLogo2016.emf"/>
  <p:tag name="MLI" val="1"/>
  <p:tag name="SHAPECLASSNAME" val="LogoOnSlides"/>
  <p:tag name="SHAPECLASSPROTECTIONTYPE" val=" 15"/>
</p:tagLst>
</file>

<file path=ppt/tags/tag30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3"/>
  <p:tag name="FONTSETGROUPCLASSNAME" val="FontSetGroup1"/>
  <p:tag name="SHAPECLASSFILE" val="Bosch-Symbol-Logotype-Supergraphic.png"/>
  <p:tag name="MLI" val="1"/>
  <p:tag name="SHAPECLASSNAME" val="ColorBarOnTitleSlides"/>
  <p:tag name="SHAPECLASSPROTECTIONTYPE" val=" 15"/>
</p:tagLst>
</file>

<file path=ppt/tags/tag305.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3"/>
  <p:tag name="SHAPECLASSPROTECTIONTYPE" val=" 3"/>
  <p:tag name="COLORS" val="-2;-2;-2;-2;-1;-2"/>
</p:tagLst>
</file>

<file path=ppt/tags/tag30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VS/MKC"/>
  <p:tag name="FIELD.DPT.VALUE" val="ST-VS/MKC | "/>
  <p:tag name="FIELDS.INITIALIZED" val="1"/>
  <p:tag name="ML_1" val="STNL-CCTV_Ein4_ST"/>
  <p:tag name="ML_2" val="Bosch2.mcr"/>
  <p:tag name="ML_LAYOUT_RESOURCE" val="BOSCH2_16_9.mcr"/>
  <p:tag name="SHAPESETGROUPCLASSNAME" val="ShapeSetGroup1"/>
  <p:tag name="SHAPESETCLASSNAME" val="TitleOnly"/>
  <p:tag name="COLORSETGROUPCLASSNAME" val="ColorSetGroup4"/>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PICTURE 8_SHAPECLASSPROTECTIONTYPE" val="15"/>
  <p:tag name="PICTURE 9_SHAPECLASSPROTECTIONTYPE" val="15"/>
  <p:tag name="NBTXT" val="Credentialed High-Assurance Video Encryption (CHAVE™)"/>
  <p:tag name="AGTX" val="Credentialed High-Assurance Video Encryption (CHAVE™)"/>
  <p:tag name="AGTXC" val="Bosch cameras and…"/>
  <p:tag name="NBTXTC" val="Bosch cameras and…"/>
</p:tagLst>
</file>

<file path=ppt/tags/tag30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30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31.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COLORSETGROUPCLASSNAME" val="ColorSetGroup4"/>
  <p:tag name="FONTSETGROUPCLASSNAME" val="FontSetGroup1"/>
  <p:tag name="SHAPECLASSNAME" val="FooterLine1OnSlides"/>
  <p:tag name="SHAPESETCLASSNAME" val="TwoObjects"/>
  <p:tag name="SHAPECLASSPROTECTIONTYPE" val="63"/>
  <p:tag name="FONTCOLOR4" val="Black"/>
  <p:tag name="FONTCOLOR3" val="Black"/>
  <p:tag name="FONTCOLOR2" val="Black"/>
  <p:tag name="FONTCOLOR" val="Red"/>
  <p:tag name="RUNS.FONT" val="4"/>
  <p:tag name="FONT3" val="Reg6"/>
  <p:tag name="FONT2" val="Reg6"/>
  <p:tag name="FONT" val="Bold6"/>
</p:tagLst>
</file>

<file path=ppt/tags/tag3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311.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4"/>
  <p:tag name="FONTSETGROUPCLASSNAME" val="FontSetGroup1"/>
  <p:tag name="SHAPECLASSNAME" val="Chapterbox"/>
  <p:tag name="SHAPECLASSPROTECTIONTYPE" val="25"/>
  <p:tag name="COLORS" val="-2;-2;-2;-2;-1;-2"/>
</p:tagLst>
</file>

<file path=ppt/tags/tag31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4"/>
  <p:tag name="FONTSETGROUPCLASSNAME" val="FontSetGroup1"/>
  <p:tag name="SHAPECLASSNAME" val="FooterLine1OnSlides"/>
  <p:tag name="SHAPECLASSPROTECTIONTYPE" val="63"/>
</p:tagLst>
</file>

<file path=ppt/tags/tag31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4"/>
  <p:tag name="FONTSETGROUPCLASSNAME" val="FontSetGroup1"/>
  <p:tag name="SHAPECLASSNAME" val="FooterLine2OnSlides"/>
  <p:tag name="SHAPECLASSPROTECTIONTYPE" val="63"/>
</p:tagLst>
</file>

<file path=ppt/tags/tag31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4"/>
  <p:tag name="FONTSETGROUPCLASSNAME" val="FontSetGroup1"/>
  <p:tag name="SHAPECLASSNAME" val="PageNumberOnSlides"/>
  <p:tag name="SHAPECLASSPROTECTIONTYPE" val="63"/>
</p:tagLst>
</file>

<file path=ppt/tags/tag31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SHAPESETCLASSNAME" val="TitleOnly"/>
  <p:tag name="COLORSETGROUPCLASSNAME" val="ColorSetGroup4"/>
  <p:tag name="FONTSETGROUPCLASSNAME" val="FontSetGroup1"/>
  <p:tag name="SHAPECLASSNAME" val="Attachment"/>
  <p:tag name="SHAPECLASSPROTECTIONTYPE" val="3"/>
  <p:tag name="COLORS" val="-2;-2;-2;-2;-1;-2"/>
</p:tagLst>
</file>

<file path=ppt/tags/tag31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4"/>
  <p:tag name="FONTSETGROUPCLASSNAME" val="FontSetGroup1"/>
  <p:tag name="SHAPECLASSNAME" val="tNavbar"/>
  <p:tag name="SHAPECLASSPROTECTIONTYPE" val="31"/>
</p:tagLst>
</file>

<file path=ppt/tags/tag31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1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19.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3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COLORSETGROUPCLASSNAME" val="ColorSetGroup4"/>
  <p:tag name="FONTSETGROUPCLASSNAME" val="FontSetGroup1"/>
  <p:tag name="SHAPECLASSNAME" val="FooterLine2OnSlides"/>
  <p:tag name="SHAPESETCLASSNAME" val="TwoObjects"/>
  <p:tag name="SHAPECLASSPROTECTIONTYPE" val="63"/>
  <p:tag name="FONTCOLOR3" val="LightGray"/>
  <p:tag name="FONTCOLOR2" val="LightGray"/>
  <p:tag name="FONTCOLOR" val="Black"/>
</p:tagLst>
</file>

<file path=ppt/tags/tag320.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321.xml><?xml version="1.0" encoding="utf-8"?>
<p:tagLst xmlns:a="http://schemas.openxmlformats.org/drawingml/2006/main" xmlns:r="http://schemas.openxmlformats.org/officeDocument/2006/relationships" xmlns:p="http://schemas.openxmlformats.org/presentationml/2006/main">
  <p:tag name="COLORSETCLASSNAME" val="ColorSet2"/>
  <p:tag name="COLORS" val="-1;-1;-2;-2;Turquoise;-2"/>
</p:tagLst>
</file>

<file path=ppt/tags/tag32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2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24.xml><?xml version="1.0" encoding="utf-8"?>
<p:tagLst xmlns:a="http://schemas.openxmlformats.org/drawingml/2006/main" xmlns:r="http://schemas.openxmlformats.org/officeDocument/2006/relationships" xmlns:p="http://schemas.openxmlformats.org/presentationml/2006/main">
  <p:tag name="COLORSETCLASSNAME" val="ColorSet2"/>
  <p:tag name="COLORS" val="-1;-1;-2;-2;DarkBlue;-2"/>
</p:tagLst>
</file>

<file path=ppt/tags/tag325.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32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27.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328.xml><?xml version="1.0" encoding="utf-8"?>
<p:tagLst xmlns:a="http://schemas.openxmlformats.org/drawingml/2006/main" xmlns:r="http://schemas.openxmlformats.org/officeDocument/2006/relationships" xmlns:p="http://schemas.openxmlformats.org/presentationml/2006/main">
  <p:tag name="COLORSETCLASSNAME" val="ColorSet2"/>
  <p:tag name="COLORS" val="-1;-1;-2;-2;Primary;-2"/>
</p:tagLst>
</file>

<file path=ppt/tags/tag329.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VS/MKC"/>
  <p:tag name="FIELD.DPT.VALUE" val="ST-VS/MKC | "/>
  <p:tag name="FIELDS.INITIALIZED" val="1"/>
  <p:tag name="ML_1" val="STNL-CCTV_Ein4_ST"/>
  <p:tag name="ML_2" val="Bosch2.mcr"/>
  <p:tag name="ML_LAYOUT_RESOURCE" val="BOSCH2_16_9.mcr"/>
  <p:tag name="SHAPESETGROUPCLASSNAME" val="ShapeSetGroup1"/>
  <p:tag name="SHAPESETCLASSNAME" val="TitleOnly"/>
  <p:tag name="COLORSETGROUPCLASSNAME" val="ColorSetGroup4"/>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PICTURE 8_SHAPECLASSPROTECTIONTYPE" val="15"/>
  <p:tag name="PICTURE 9_SHAPECLASSPROTECTIONTYPE" val="15"/>
  <p:tag name="NBTXT" val="Typical CHAVE™ System"/>
  <p:tag name="AGTX" val="Typical CHAVE™ System"/>
  <p:tag name="AGTXC" val="Bosch cameras and…"/>
  <p:tag name="NBTXTC" val="Bosch cameras and…"/>
</p:tagLst>
</file>

<file path=ppt/tags/tag3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COLORSETGROUPCLASSNAME" val="ColorSetGroup4"/>
  <p:tag name="FONTSETGROUPCLASSNAME" val="FontSetGroup1"/>
  <p:tag name="SHAPECLASSNAME" val="PageNumberOnSlides"/>
  <p:tag name="SHAPESETCLASSNAME" val="TwoObjects"/>
  <p:tag name="SHAPECLASSPROTECTIONTYPE" val="63"/>
</p:tagLst>
</file>

<file path=ppt/tags/tag33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31.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33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33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33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33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4"/>
  <p:tag name="FONTSETGROUPCLASSNAME" val="FontSetGroup1"/>
  <p:tag name="SHAPECLASSNAME" val="Chapterbox"/>
  <p:tag name="SHAPECLASSPROTECTIONTYPE" val="25"/>
  <p:tag name="COLORS" val="-2;-2;-2;-2;-1;-2"/>
</p:tagLst>
</file>

<file path=ppt/tags/tag336.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4"/>
  <p:tag name="FONTSETGROUPCLASSNAME" val="FontSetGroup1"/>
  <p:tag name="SHAPECLASSNAME" val="FooterLine1OnSlides"/>
  <p:tag name="SHAPECLASSPROTECTIONTYPE" val="63"/>
</p:tagLst>
</file>

<file path=ppt/tags/tag337.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4"/>
  <p:tag name="FONTSETGROUPCLASSNAME" val="FontSetGroup1"/>
  <p:tag name="SHAPECLASSNAME" val="FooterLine2OnSlides"/>
  <p:tag name="SHAPECLASSPROTECTIONTYPE" val="63"/>
</p:tagLst>
</file>

<file path=ppt/tags/tag338.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4"/>
  <p:tag name="FONTSETGROUPCLASSNAME" val="FontSetGroup1"/>
  <p:tag name="SHAPECLASSNAME" val="PageNumberOnSlides"/>
  <p:tag name="SHAPECLASSPROTECTIONTYPE" val="63"/>
</p:tagLst>
</file>

<file path=ppt/tags/tag33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SHAPESETCLASSNAME" val="TitleOnly"/>
  <p:tag name="COLORSETGROUPCLASSNAME" val="ColorSetGroup4"/>
  <p:tag name="FONTSETGROUPCLASSNAME" val="FontSetGroup1"/>
  <p:tag name="SHAPECLASSNAME" val="Attachment"/>
  <p:tag name="SHAPECLASSPROTECTIONTYPE" val="3"/>
  <p:tag name="COLORS" val="-2;-2;-2;-2;-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4"/>
  <p:tag name="FONTSETGROUPCLASSNAME" val="FontSetGroup1"/>
  <p:tag name="SHAPECLASSNAME" val="tNavbar"/>
  <p:tag name="SHAPECLASSPROTECTIONTYPE" val="31"/>
</p:tagLst>
</file>

<file path=ppt/tags/tag34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8.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49.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350.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51.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5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5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5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5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5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35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58.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59.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6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3.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7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76.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377.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PICTURE 4_SHAPECLASSPROTECTIONTYPE" val="15"/>
  <p:tag name="PICTURE 5_SHAPECLASSPROTECTIONTYPE" val="15"/>
  <p:tag name="RECTANGLE 6_SHAPECLASSPROTECTIONTYPE" val="63"/>
  <p:tag name="RECTANGLE 7_SHAPECLASSPROTECTIONTYPE" val="63"/>
  <p:tag name="RECTANGLE 8_SHAPECLASSPROTECTIONTYPE" val="63"/>
  <p:tag name="TEXTBOX 9_SHAPECLASSPROTECTIONTYPE" val="25"/>
  <p:tag name="SHAPESETCLASSNAME" val="Object"/>
  <p:tag name="CONTENT PLACEHOLDER 11_SHAPECLASSPROTECTIONTYPE" val="0"/>
  <p:tag name="TITLE 10_SHAPECLASSPROTECTIONTYPE" val="9"/>
  <p:tag name="NBTXT" val="Bosch cameras and…"/>
  <p:tag name="AGTX" val="Bosch cameras and…"/>
  <p:tag name="AGTXC" val="Bosch cameras and…"/>
  <p:tag name="NBTXTC" val="Bosch cameras and…"/>
</p:tagLst>
</file>

<file path=ppt/tags/tag37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Object"/>
  <p:tag name="SHAPECLASSPROTECTIONTYPE" val=" 25"/>
  <p:tag name="COLORS" val="-2;-2;-2;-2;-1;-2"/>
</p:tagLst>
</file>

<file path=ppt/tags/tag379.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SETCLASSNAME" val="Object"/>
  <p:tag name="SHAPECLASSPROTECTIONTYPE" val=" 63"/>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8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COLORSETGROUPCLASSNAME" val="ColorSetGroup4"/>
  <p:tag name="FONTSETGROUPCLASSNAME" val="FontSetGroup1"/>
  <p:tag name="SHAPECLASSNAME" val="FooterLine2OnSlides"/>
  <p:tag name="FONTCOLOR" val="Black"/>
  <p:tag name="FONTCOLOR2" val="LightGray"/>
  <p:tag name="FONTCOLOR3" val="LightGray"/>
  <p:tag name="SHAPESETCLASSNAME" val="Object"/>
  <p:tag name="SHAPECLASSPROTECTIONTYPE" val=" 63"/>
</p:tagLst>
</file>

<file path=ppt/tags/tag38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COLORSETGROUPCLASSNAME" val="ColorSetGroup4"/>
  <p:tag name="FONTSETGROUPCLASSNAME" val="FontSetGroup1"/>
  <p:tag name="SHAPECLASSNAME" val="PageNumberOnSlides"/>
  <p:tag name="SHAPESETCLASSNAME" val="Object"/>
  <p:tag name="SHAPECLASSPROTECTIONTYPE" val=" 63"/>
</p:tagLst>
</file>

<file path=ppt/tags/tag38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Object"/>
  <p:tag name="SHAPECLASSPROTECTIONTYPE" val=" 3"/>
</p:tagLst>
</file>

<file path=ppt/tags/tag38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Object"/>
  <p:tag name="SHAPECLASSPROTECTIONTYPE" val=" 31"/>
</p:tagLst>
</file>

<file path=ppt/tags/tag38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Black;-1;-2;-2;-1;-2"/>
</p:tagLst>
</file>

<file path=ppt/tags/tag38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Black;-1;-2;-2;-1;-2"/>
</p:tagLst>
</file>

<file path=ppt/tags/tag38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Black;-1;-2;-2;-1;-2"/>
</p:tagLst>
</file>

<file path=ppt/tags/tag387.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ChapterTitle"/>
  <p:tag name="COLORSETGROUPCLASSNAME" val="ColorSetGroup6"/>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NBTXT" val="Advantages of using Bosch and Genetec"/>
  <p:tag name="AGTX" val="Advantages of using Bosch and Genetec"/>
  <p:tag name="AGTXC" val="User access rights"/>
  <p:tag name="NBTXTC" val="User access rights"/>
</p:tagLst>
</file>

<file path=ppt/tags/tag38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6"/>
  <p:tag name="FONTSETGROUPCLASSNAME" val="FontSetGroup1"/>
  <p:tag name="SHAPECLASSFILE" val="BoschLogo2016.emf"/>
  <p:tag name="MLI" val="1"/>
  <p:tag name="SHAPECLASSNAME" val="LogoOnSlides"/>
  <p:tag name="SHAPECLASSPROTECTIONTYPE" val="15"/>
</p:tagLst>
</file>

<file path=ppt/tags/tag38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6"/>
  <p:tag name="FONTSETGROUPCLASSNAME" val="FontSetGroup1"/>
  <p:tag name="SHAPECLASSFILE" val="Bosch-Symbol-Logotype-Supergraphic.png"/>
  <p:tag name="MLI" val="1"/>
  <p:tag name="SHAPECLASSNAME" val="ColorBarOnTitleSlides"/>
  <p:tag name="SHAPECLASSPROTECTIONTYPE" val="15"/>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90.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6"/>
  <p:tag name="FONTSETGROUPCLASSNAME" val="FontSetGroup1"/>
  <p:tag name="SHAPECLASSNAME" val="TextOnChapterSlide"/>
  <p:tag name="SHAPECLASSPROTECTIONTYPE" val="3"/>
  <p:tag name="COLORS" val="-2;-2;-2;-2;-1;-2"/>
</p:tagLst>
</file>

<file path=ppt/tags/tag391.xml><?xml version="1.0" encoding="utf-8"?>
<p:tagLst xmlns:a="http://schemas.openxmlformats.org/drawingml/2006/main" xmlns:r="http://schemas.openxmlformats.org/officeDocument/2006/relationships" xmlns:p="http://schemas.openxmlformats.org/presentationml/2006/main">
  <p:tag name="ML_1" val="STNL-CCTV_Ein4_ST"/>
  <p:tag name="SHAPESETGROUPCLASSNAME" val="ShapeSetGroup1"/>
  <p:tag name="FONTSETGROUPCLASSNAME" val="FontSetGroup1"/>
  <p:tag name="STYLESETGROUPCLASSNAME" val="StyleSetGroup1"/>
  <p:tag name="MAPNAME" val="Map1"/>
  <p:tag name="MLI" val="1"/>
  <p:tag name="TEXTBOX 3_SHAPECLASSPROTECTIONTYPE" val="31"/>
  <p:tag name="RECTANGLE 4_SHAPECLASSPROTECTIONTYPE" val="27"/>
  <p:tag name="RECTANGLE 5_SHAPECLASSPROTECTIONTYPE" val="15"/>
  <p:tag name="PICTURE 7_SHAPECLASSPROTECTIONTYPE" val="15"/>
  <p:tag name="TEXTBOX 8_SHAPECLASSPROTECTIONTYPE" val="27"/>
  <p:tag name="TITLE 1_SHAPECLASSPROTECTIONTYPE" val="0"/>
  <p:tag name="RECTANGLE 9_SHAPECLASSPROTECTIONTYPE" val="63"/>
  <p:tag name="TEXT PLACEHOLDER 2_SHAPECLASSPROTECTIONTYPE" val="0"/>
  <p:tag name="TEXT PLACEHOLDER 13_SHAPECLASSPROTECTIONTYPE" val="0"/>
  <p:tag name="FIELD.CHAPTER.CONTENT" val="Safeguard your video security data"/>
  <p:tag name="FIELD.CHAPTER.VALUE" val="Safeguard your video security data"/>
  <p:tag name="FIELD.CHAPTER.COMBOINDEX" val="-2"/>
  <p:tag name="FIELD.REM_ANL.COMBOINDEX" val="-2"/>
  <p:tag name="FIELD.DPT.COMBOINDEX" val="-2"/>
  <p:tag name="FIELD.DPT.VALUE" val="ST-VS/MKC | "/>
  <p:tag name="FIELD.DPT.CONTENT" val="ST-VS/MKC"/>
  <p:tag name="NBTXT" val="What to expect?"/>
  <p:tag name="AGTX" val="What to expect?"/>
  <p:tag name="ML_2" val="Bosch2.mcr"/>
  <p:tag name="ML_LAYOUT_RESOURCE" val="BOSCH2_16_9.mcr"/>
  <p:tag name="FIELD.REM_ANL.CONTENT" val=""/>
  <p:tag name="FIELD.REM_ANL.VALUE" val=""/>
  <p:tag name="FIELDS.INITIALIZED" val="1"/>
  <p:tag name="COLORSETCLASSNAME" val="ColorSet2"/>
  <p:tag name="CFG.LAYOUT" val="BOSCH2"/>
  <p:tag name="RECTANGLE 10_SHAPECLASSPROTECTIONTYPE" val="3"/>
  <p:tag name="RECTANGLE 11_SHAPECLASSPROTECTIONTYPE" val="63"/>
  <p:tag name="RECTANGLE 15_SHAPECLASSPROTECTIONTYPE" val="63"/>
  <p:tag name="RECTANGLE 17_SHAPECLASSPROTECTIONTYPE" val="63"/>
  <p:tag name="PICTURE 19_SHAPECLASSPROTECTIONTYPE" val="15"/>
  <p:tag name="PICTURE 20_SHAPECLASSPROTECTIONTYPE" val="15"/>
  <p:tag name="SHAPESETCLASSNAME" val="Object"/>
  <p:tag name="COLORSETGROUPCLASSNAME" val="ColorSetGroup4"/>
  <p:tag name="CONFIG" val="BOSCH2"/>
  <p:tag name="CONTENT PLACEHOLDER 21_SHAPECLASSPROTECTIONTYPE" val="0"/>
  <p:tag name="RECTANGLE 3_SHAPECLASSPROTECTIONTYPE" val="63"/>
  <p:tag name="RECTANGLE 6_SHAPECLASSPROTECTIONTYPE" val="63"/>
  <p:tag name="RECTANGLE 7_SHAPECLASSPROTECTIONTYPE" val="63"/>
  <p:tag name="AGTXC" val="User access rights"/>
  <p:tag name="NBTXTC" val="User access rights"/>
</p:tagLst>
</file>

<file path=ppt/tags/tag392.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ETCLASSNAME" val="ColorSet1"/>
  <p:tag name="SCRIPT" val="1"/>
  <p:tag name="FIELDS" val="REM_ANL;"/>
  <p:tag name="MLI" val="1"/>
  <p:tag name="SHAPESETGROUPCLASSNAME" val="ShapeSetGroup1"/>
  <p:tag name="SHAPESETCLASSNAME" val="HiddenType2"/>
  <p:tag name="COLORSETGROUPCLASSNAME" val="ColorSetGroup1"/>
  <p:tag name="FONTSETGROUPCLASSNAME" val="FontSetGroup1"/>
  <p:tag name="SHAPECLASSNAME" val="Attachment"/>
  <p:tag name="SHAPECLASSPROTECTIONTYPE" val="3"/>
  <p:tag name="COLORS" val="-2;-2;-2;-2;-1;-2"/>
</p:tagLst>
</file>

<file path=ppt/tags/tag393.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COLORSETGROUPCLASSNAME" val="ColorSetGroup1"/>
  <p:tag name="FONTSETGROUPCLASSNAME" val="FontSetGroup1"/>
  <p:tag name="SHAPECLASSPROTECTIONTYPE" val="0"/>
  <p:tag name="FONT" val="Reg28"/>
  <p:tag name="FONTCOLOR" val="Black"/>
  <p:tag name="FONTCOLOR2" val="Primary"/>
  <p:tag name="RUNS.FONT" val="2"/>
  <p:tag name="COLORSETCLASSNAME" val="ColorSet2"/>
  <p:tag name="SHAPESETCLASSNAME" val="HiddenType2"/>
  <p:tag name="SHAPECLASSNAME" val="TitleOnSlidesPredefined"/>
  <p:tag name="COLORS" val="Black;-1;-2;-2;-3;-2"/>
</p:tagLst>
</file>

<file path=ppt/tags/tag394.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395.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396.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397.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398.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399.xml><?xml version="1.0" encoding="utf-8"?>
<p:tagLst xmlns:a="http://schemas.openxmlformats.org/drawingml/2006/main" xmlns:r="http://schemas.openxmlformats.org/officeDocument/2006/relationships" xmlns:p="http://schemas.openxmlformats.org/presentationml/2006/main">
  <p:tag name="COLORSETCLASSNAME" val="ColorSet2"/>
  <p:tag name="COLORS" val="-1;-1;-1;-1;Primary;-2"/>
</p:tagLst>
</file>

<file path=ppt/tags/tag4.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4"/>
  <p:tag name="FONTSETGROUPCLASSNAME" val="FontSetGroup1"/>
  <p:tag name="SHAPECLASSNAME" val="HiddenSubtitle"/>
  <p:tag name="SHAPECLASSPROTECTIONTYPE" val="0"/>
  <p:tag name="ML_SENDTOBACK" val=" 1"/>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0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40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40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403.xml><?xml version="1.0" encoding="utf-8"?>
<p:tagLst xmlns:a="http://schemas.openxmlformats.org/drawingml/2006/main" xmlns:r="http://schemas.openxmlformats.org/officeDocument/2006/relationships" xmlns:p="http://schemas.openxmlformats.org/presentationml/2006/main">
  <p:tag name="COLORSETCLASSNAME" val="ColorSet2"/>
  <p:tag name="COLORS" val="-2;-2;-2;-2;Turquoise2;-2"/>
</p:tagLst>
</file>

<file path=ppt/tags/tag404.xml><?xml version="1.0" encoding="utf-8"?>
<p:tagLst xmlns:a="http://schemas.openxmlformats.org/drawingml/2006/main" xmlns:r="http://schemas.openxmlformats.org/officeDocument/2006/relationships" xmlns:p="http://schemas.openxmlformats.org/presentationml/2006/main">
  <p:tag name="COLORSETCLASSNAME" val="ColorSet2"/>
  <p:tag name="COLORS" val="-2;-2;-2;-2;LightBlue2;-2"/>
</p:tagLst>
</file>

<file path=ppt/tags/tag405.xml><?xml version="1.0" encoding="utf-8"?>
<p:tagLst xmlns:a="http://schemas.openxmlformats.org/drawingml/2006/main" xmlns:r="http://schemas.openxmlformats.org/officeDocument/2006/relationships" xmlns:p="http://schemas.openxmlformats.org/presentationml/2006/main">
  <p:tag name="COLORSETCLASSNAME" val="ColorSet2"/>
  <p:tag name="COLORS" val="-2;-2;-2;-2;DarkBlue;-2"/>
</p:tagLst>
</file>

<file path=ppt/tags/tag406.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Blue2;-2"/>
</p:tagLst>
</file>

<file path=ppt/tags/tag407.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Turquoise;-2"/>
</p:tagLst>
</file>

<file path=ppt/tags/tag408.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409.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5_SHAPECLASSPROTECTIONTYPE" val="31"/>
  <p:tag name="RECTANGLE 6_SHAPECLASSPROTECTIONTYPE" val="3"/>
  <p:tag name="RECTANGLE 7_SHAPECLASSPROTECTIONTYPE" val="63"/>
  <p:tag name="RECTANGLE 8_SHAPECLASSPROTECTIONTYPE" val="63"/>
  <p:tag name="RECTANGLE 9_SHAPECLASSPROTECTIONTYPE" val="63"/>
  <p:tag name="CONTENT PLACEHOLDER 3_SHAPECLASSPROTECTIONTYPE" val="0"/>
  <p:tag name="CONTENT PLACEHOLDER 2_SHAPECLASSPROTECTIONTYPE" val="0"/>
  <p:tag name="CONTENT PLACEHOLDER 4_SHAPECLASSPROTECTIONTYPE" val="0"/>
  <p:tag name="TEXTBOX 10_SHAPECLASSPROTECTIONTYPE" val="25"/>
  <p:tag name="TITLE 1_SHAPECLASSPROTECTIONTYPE" val="9"/>
  <p:tag name="SHAPESETCLASSNAME" val="TwoObjects"/>
  <p:tag name="CONTENT PLACEHOLDER 13_SHAPECLASSPROTECTIONTYPE" val="0"/>
  <p:tag name="CONTENT PLACEHOLDER 12_SHAPECLASSPROTECTIONTYPE" val="0"/>
  <p:tag name="TITLE 11_SHAPECLASSPROTECTIONTYPE" val="9"/>
  <p:tag name="NBTXT" val="How we help them getting you ready for GDPR"/>
  <p:tag name="AGTX" val="How we help them getting you ready for GDPR"/>
  <p:tag name="AGTXC" val="How we help them getting you ready for GDPR"/>
  <p:tag name="NBTXTC" val="How we help them getting you ready for GDPR"/>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1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41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41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woObjects"/>
  <p:tag name="SHAPECLASSPROTECTIONTYPE" val=" 25"/>
  <p:tag name="COLORS" val="-2;-2;-2;-2;-1;-2"/>
</p:tagLst>
</file>

<file path=ppt/tags/tag413.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SETCLASSNAME" val="TwoObjects"/>
  <p:tag name="SHAPECLASSPROTECTIONTYPE" val=" 63"/>
</p:tagLst>
</file>

<file path=ppt/tags/tag41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COLORSETGROUPCLASSNAME" val="ColorSetGroup4"/>
  <p:tag name="FONTSETGROUPCLASSNAME" val="FontSetGroup1"/>
  <p:tag name="SHAPECLASSNAME" val="FooterLine2OnSlides"/>
  <p:tag name="FONTCOLOR" val="Black"/>
  <p:tag name="FONTCOLOR2" val="LightGray"/>
  <p:tag name="FONTCOLOR3" val="LightGray"/>
  <p:tag name="SHAPESETCLASSNAME" val="TwoObjects"/>
  <p:tag name="SHAPECLASSPROTECTIONTYPE" val=" 63"/>
</p:tagLst>
</file>

<file path=ppt/tags/tag41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COLORSETGROUPCLASSNAME" val="ColorSetGroup4"/>
  <p:tag name="FONTSETGROUPCLASSNAME" val="FontSetGroup1"/>
  <p:tag name="SHAPECLASSNAME" val="PageNumberOnSlides"/>
  <p:tag name="SHAPESETCLASSNAME" val="TwoObjects"/>
  <p:tag name="SHAPECLASSPROTECTIONTYPE" val=" 63"/>
</p:tagLst>
</file>

<file path=ppt/tags/tag416.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woObjects"/>
  <p:tag name="SHAPECLASSPROTECTIONTYPE" val=" 3"/>
</p:tagLst>
</file>

<file path=ppt/tags/tag41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woObjects"/>
  <p:tag name="SHAPECLASSPROTECTIONTYPE" val=" 31"/>
</p:tagLst>
</file>

<file path=ppt/tags/tag41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COLORSETCLASSNAME" val="ColorSet2"/>
  <p:tag name="MLI" val="1"/>
  <p:tag name="SHAPESETGROUPCLASSNAME" val="ShapeSetGroup1"/>
  <p:tag name="SHAPESETCLASSNAME" val="TwoObjects"/>
  <p:tag name="COLORSETGROUPCLASSNAME" val="ColorSetGroup4"/>
  <p:tag name="FONTSETGROUPCLASSNAME" val="FontSetGroup1"/>
  <p:tag name="SHAPECLASSNAME" val="TitleOnSlides"/>
  <p:tag name="SHAPECLASSPROTECTIONTYPE" val=" 9"/>
  <p:tag name="RUNS.FONT" val="2"/>
  <p:tag name="COLORS" val="-2;-2;-2;-2;-1;-2"/>
</p:tagLst>
</file>

<file path=ppt/tags/tag41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Left"/>
  <p:tag name="SHAPECLASSPROTECTIONTYPE" val="0"/>
  <p:tag name="COLORS" val="Black;-1;-2;-2;-3;-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2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woObjects"/>
  <p:tag name="COLORSETGROUPCLASSNAME" val="ColorSetGroup4"/>
  <p:tag name="FONTSETGROUPCLASSNAME" val="FontSetGroup1"/>
  <p:tag name="SHAPECLASSNAME" val="ObjectRight"/>
  <p:tag name="SHAPECLASSPROTECTIONTYPE" val="0"/>
  <p:tag name="COLORS" val="Black;-1;-2;-2;-3;-2"/>
</p:tagLst>
</file>

<file path=ppt/tags/tag421.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NBTXT" val="Typical CHAVE™ System"/>
  <p:tag name="AGTX" val="Typical CHAVE™ System"/>
  <p:tag name="ML_1" val="STNL-NSO-M_Ein2_ST"/>
  <p:tag name="COLORSETGROUPCLASSNAME" val="ColorSetGroup4"/>
  <p:tag name="PICTURE 2_SHAPECLASSPROTECTIONTYPE" val="15"/>
  <p:tag name="PICTURE 5_SHAPECLASSPROTECTIONTYPE" val="15"/>
  <p:tag name="AGTXC" val="Bosch cameras and…"/>
  <p:tag name="NBTXTC" val="Bosch cameras and…"/>
</p:tagLst>
</file>

<file path=ppt/tags/tag42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Logo2016.emf"/>
  <p:tag name="MLI" val="1"/>
  <p:tag name="SHAPECLASSNAME" val="LogoOnSlides"/>
  <p:tag name="SHAPECLASSPROTECTIONTYPE" val=" 15"/>
</p:tagLst>
</file>

<file path=ppt/tags/tag42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 15"/>
</p:tagLst>
</file>

<file path=ppt/tags/tag424.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4"/>
  <p:tag name="SHAPECLASSPROTECTIONTYPE" val=" 3"/>
  <p:tag name="COLORS" val="-2;-2;-2;-2;-1;-2"/>
</p:tagLst>
</file>

<file path=ppt/tags/tag425.xml><?xml version="1.0" encoding="utf-8"?>
<p:tagLst xmlns:a="http://schemas.openxmlformats.org/drawingml/2006/main" xmlns:r="http://schemas.openxmlformats.org/officeDocument/2006/relationships" xmlns:p="http://schemas.openxmlformats.org/presentationml/2006/main">
  <p:tag name="FIELDS.INITIALIZED" val="1"/>
  <p:tag name="ML_2" val="Bosch2.mcr"/>
  <p:tag name="ML_LAYOUT_RESOURCE" val="BOSCH2_16_9.mcr"/>
  <p:tag name="SHAPESETGROUPCLASSNAME" val="ShapeSetGroup1"/>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5_SHAPECLASSPROTECTIONTYPE" val="63"/>
  <p:tag name="RECTANGLE 6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CONFIG" val="BOSCH2"/>
  <p:tag name="PICTURE 17_SHAPECLASSPROTECTIONTYPE" val="15"/>
  <p:tag name="PICTURE 18_SHAPECLASSPROTECTIONTYPE" val="15"/>
  <p:tag name="SUBTITLE 16_SHAPECLASSPROTECTIONTYPE" val="0"/>
  <p:tag name="TITLE 15_SHAPECLASSPROTECTIONTYPE" val="0"/>
  <p:tag name="NBTXT" val="Our board"/>
  <p:tag name="AGTX" val="Our board"/>
  <p:tag name="RECTANGLE 7_SHAPECLASSPROTECTIONTYPE" val="63"/>
  <p:tag name="TEXTBOX 62_SHAPECLASSPROTECTIONTYPE" val="31"/>
  <p:tag name="RECTANGLE 63_SHAPECLASSPROTECTIONTYPE" val="3"/>
  <p:tag name="RECTANGLE 64_SHAPECLASSPROTECTIONTYPE" val="63"/>
  <p:tag name="RECTANGLE 65_SHAPECLASSPROTECTIONTYPE" val="63"/>
  <p:tag name="RECTANGLE 66_SHAPECLASSPROTECTIONTYPE" val="63"/>
  <p:tag name="PICTURE 67_SHAPECLASSPROTECTIONTYPE" val="15"/>
  <p:tag name="PICTURE 68_SHAPECLASSPROTECTIONTYPE" val="15"/>
  <p:tag name="SHAPESETCLASSNAME" val="TitleOnly"/>
  <p:tag name="TEXTBOX 71_SHAPECLASSPROTECTIONTYPE" val="25"/>
  <p:tag name="TITLE 70_SHAPECLASSPROTECTIONTYPE" val="9"/>
  <p:tag name="PICTURE 72_SHAPECLASSPROTECTIONTYPE" val="15"/>
  <p:tag name="PICTURE 73_SHAPECLASSPROTECTIONTYPE" val="15"/>
  <p:tag name="FIELD.CHAPTER.CONTENT" val="Integration status"/>
  <p:tag name="FIELD.CHAPTER.VALUE" val="Integration status"/>
  <p:tag name="FIELD.CHAPTER.COMBOINDEX" val="-2"/>
  <p:tag name="FIELD.REM_ANL.COMBOINDEX" val="-2"/>
  <p:tag name="FIELD.DPT.CONTENT" val="ST-VS/MKC"/>
  <p:tag name="FIELD.DPT.VALUE" val="ST-VS/MKC | "/>
  <p:tag name="FIELD.DPT.COMBOINDEX" val="-2"/>
  <p:tag name="ML_1" val="STNL-NSO-M_Ein2_ST"/>
  <p:tag name="COLORSETGROUPCLASSNAME" val="ColorSetGroup4"/>
  <p:tag name="RECTANGLE 1_SHAPECLASSPROTECTIONTYPE" val="63"/>
  <p:tag name="RECTANGLE 4_SHAPECLASSPROTECTIONTYPE" val="63"/>
  <p:tag name="AGTXC" val="Bosch cameras and…"/>
  <p:tag name="NBTXTC" val="Bosch cameras and…"/>
</p:tagLst>
</file>

<file path=ppt/tags/tag42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2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FONTSETGROUPCLASSNAME" val="FontSetGroup1"/>
  <p:tag name="SHAPECLASSNAME" val="Chapterbox"/>
  <p:tag name="COLORSETGROUPCLASSNAME" val="ColorSetGroup4"/>
  <p:tag name="SHAPECLASSPROTECTIONTYPE" val=" 25"/>
  <p:tag name="COLORS" val="-2;-2;-2;-2;-3;-2"/>
</p:tagLst>
</file>

<file path=ppt/tags/tag428.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FONTSETGROUPCLASSNAME" val="FontSetGroup1"/>
  <p:tag name="SHAPECLASSNAME" val="Attachment"/>
  <p:tag name="SHAPESETCLASSNAME" val="TitleOnly"/>
  <p:tag name="COLORS" val="-2;-2;-2;-2;-2;-2"/>
  <p:tag name="COLORSETGROUPCLASSNAME" val="ColorSetGroup4"/>
  <p:tag name="SHAPECLASSPROTECTIONTYPE" val=" 3"/>
</p:tagLst>
</file>

<file path=ppt/tags/tag42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FONTSETGROUPCLASSNAME" val="FontSetGroup1"/>
  <p:tag name="SHAPECLASSNAME" val="tNavbar"/>
  <p:tag name="SHAPESETCLASSNAME" val="TitleOnly"/>
  <p:tag name="COLORSETGROUPCLASSNAME" val="ColorSetGroup4"/>
  <p:tag name="SHAPECLASSPROTECTIONTYPE" val=" 31"/>
</p:tagLst>
</file>

<file path=ppt/tags/tag43.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RECTANGLE 1_SHAPECLASSPROTECTIONTYPE" val="63"/>
  <p:tag name="RECTANGLE 2_SHAPECLASSPROTECTIONTYPE" val="63"/>
  <p:tag name="NBTXT" val="Introduction"/>
  <p:tag name="AGTX" val="Introduction"/>
  <p:tag name="AGTXC" val="Introduction"/>
  <p:tag name="NBTXTC" val="Introduction"/>
</p:tagLst>
</file>

<file path=ppt/tags/tag430.xml><?xml version="1.0" encoding="utf-8"?>
<p:tagLst xmlns:a="http://schemas.openxmlformats.org/drawingml/2006/main" xmlns:r="http://schemas.openxmlformats.org/officeDocument/2006/relationships" xmlns:p="http://schemas.openxmlformats.org/presentationml/2006/main">
  <p:tag name="ML_CHART_PLOTBY_PREVIOUS" val="1"/>
  <p:tag name="ML_CHART_SERIES_COUNT_CURRENT" val="1"/>
  <p:tag name="ML_CHART_SERIES_COUNT_PREVIOUS" val="1"/>
  <p:tag name="COLORSETCLASSNAME" val="ColorSet2"/>
  <p:tag name="COLORS" val="Black;-1;Black;-1;-1;-2"/>
  <p:tag name="ML_CHART_PLOTBY_CURRENT" val="1"/>
  <p:tag name="ML_CHART_FONT_APPLIED" val="1"/>
</p:tagLst>
</file>

<file path=ppt/tags/tag43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432.xml><?xml version="1.0" encoding="utf-8"?>
<p:tagLst xmlns:a="http://schemas.openxmlformats.org/drawingml/2006/main" xmlns:r="http://schemas.openxmlformats.org/officeDocument/2006/relationships" xmlns:p="http://schemas.openxmlformats.org/presentationml/2006/main">
  <p:tag name="ML_CHART_PLOTBY_PREVIOUS" val="1"/>
  <p:tag name="ML_CHART_SERIES_COUNT_CURRENT" val="1"/>
  <p:tag name="ML_CHART_SERIES_COUNT_PREVIOUS" val="1"/>
  <p:tag name="COLORSETCLASSNAME" val="ColorSet2"/>
  <p:tag name="COLORS" val="Black;-1;Black;-1;-1;-2"/>
  <p:tag name="ML_CHART_PLOTBY_CURRENT" val="1"/>
  <p:tag name="ML_CHART_FONT_APPLIED" val="1"/>
</p:tagLst>
</file>

<file path=ppt/tags/tag433.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434.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435.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436.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LightBlue;-2"/>
</p:tagLst>
</file>

<file path=ppt/tags/tag437.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Turquoise;-2"/>
</p:tagLst>
</file>

<file path=ppt/tags/tag438.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439.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44.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3;-2"/>
</p:tagLst>
</file>

<file path=ppt/tags/tag44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4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4"/>
  <p:tag name="FONTSETGROUPCLASSNAME" val="FontSetGroup1"/>
  <p:tag name="SHAPECLASSNAME" val="FooterLine1OnSlides"/>
  <p:tag name="SHAPECLASSPROTECTIONTYPE" val="63"/>
</p:tagLst>
</file>

<file path=ppt/tags/tag44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4"/>
  <p:tag name="FONTSETGROUPCLASSNAME" val="FontSetGroup1"/>
  <p:tag name="SHAPECLASSNAME" val="FooterLine2OnSlides"/>
  <p:tag name="SHAPECLASSPROTECTIONTYPE" val="63"/>
</p:tagLst>
</file>

<file path=ppt/tags/tag44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4"/>
  <p:tag name="FONTSETGROUPCLASSNAME" val="FontSetGroup1"/>
  <p:tag name="SHAPECLASSNAME" val="PageNumberOnSlides"/>
  <p:tag name="SHAPECLASSPROTECTIONTYPE" val="63"/>
</p:tagLst>
</file>

<file path=ppt/tags/tag44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SHAPESETCLASSNAME" val="Summary2"/>
  <p:tag name="COLORSETGROUPCLASSNAME" val="ColorSetGroup4"/>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3"/>
  <p:tag name="NBTXT" val="To keep video data secure"/>
  <p:tag name="AGTX" val="To keep video data secure"/>
  <p:tag name="RECTANGLE 1_SHAPECLASSPROTECTIONTYPE" val="63"/>
  <p:tag name="RECTANGLE 2_SHAPECLASSPROTECTIONTYPE" val="63"/>
  <p:tag name="AGTXC" val="Bosch cameras and…"/>
  <p:tag name="NBTXTC" val="Bosch cameras and…"/>
</p:tagLst>
</file>

<file path=ppt/tags/tag44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Summary2"/>
  <p:tag name="COLORSETGROUPCLASSNAME" val="ColorSetGroup4"/>
  <p:tag name="FONTSETGROUPCLASSNAME" val="FontSetGroup1"/>
  <p:tag name="SHAPECLASSNAME" val="Attachment"/>
  <p:tag name="SHAPECLASSPROTECTIONTYPE" val="3"/>
</p:tagLst>
</file>

<file path=ppt/tags/tag446.xml><?xml version="1.0" encoding="utf-8"?>
<p:tagLst xmlns:a="http://schemas.openxmlformats.org/drawingml/2006/main" xmlns:r="http://schemas.openxmlformats.org/officeDocument/2006/relationships" xmlns:p="http://schemas.openxmlformats.org/presentationml/2006/main">
  <p:tag name="FONT" val="Reg40"/>
  <p:tag name="FONTSETCLASSNAME" val="FontSet1"/>
  <p:tag name="FONTCOLOR" val="Primary"/>
  <p:tag name="FONTCOLOR2" val="Primary"/>
  <p:tag name="RUNS.FONT" val="2"/>
  <p:tag name="COLORSETCLASSNAME" val="ColorSet2"/>
  <p:tag name="MLI" val="1"/>
  <p:tag name="SHAPESETGROUPCLASSNAME" val="ShapeSetGroup1"/>
  <p:tag name="SHAPESETCLASSNAME" val="Summary2"/>
  <p:tag name="COLORSETGROUPCLASSNAME" val="ColorSetGroup4"/>
  <p:tag name="FONTSETGROUPCLASSNAME" val="FontSetGroup1"/>
  <p:tag name="SHAPECLASSNAME" val="TextOnSummary2"/>
  <p:tag name="SHAPECLASSPROTECTIONTYPE" val="3"/>
  <p:tag name="COLORS" val="-2;-2;-2;-2;Primary;-2"/>
</p:tagLst>
</file>

<file path=ppt/tags/tag447.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Summary2"/>
  <p:tag name="COLORSETGROUPCLASSNAME" val="ColorSetGroup4"/>
  <p:tag name="FONTSETGROUPCLASSNAME" val="FontSetGroup1"/>
  <p:tag name="SHAPECLASSNAME" val="FooterLine1OnSlides"/>
  <p:tag name="SHAPECLASSPROTECTIONTYPE" val="63"/>
</p:tagLst>
</file>

<file path=ppt/tags/tag44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Summary2"/>
  <p:tag name="COLORSETGROUPCLASSNAME" val="ColorSetGroup4"/>
  <p:tag name="FONTSETGROUPCLASSNAME" val="FontSetGroup1"/>
  <p:tag name="SHAPECLASSNAME" val="FooterLine2OnSlides"/>
  <p:tag name="SHAPECLASSPROTECTIONTYPE" val="63"/>
</p:tagLst>
</file>

<file path=ppt/tags/tag44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Summary2"/>
  <p:tag name="COLORSETGROUPCLASSNAME" val="ColorSetGroup4"/>
  <p:tag name="FONTSETGROUPCLASSNAME" val="FontSetGroup1"/>
  <p:tag name="SHAPECLASSNAME" val="PageNumberOnSlides"/>
  <p:tag name="SHAPECLASSPROTECTIONTYPE" val="63"/>
</p:tagLst>
</file>

<file path=ppt/tags/tag4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450.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1" val="STNL-CCTV_Ein4_ST"/>
  <p:tag name="ML_2" val="Bosch2.mcr"/>
  <p:tag name="ML_LAYOUT_RESOURCE" val="BOSCH2_16_9.mcr"/>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CONFIG" val="BOSCH2"/>
  <p:tag name="PICTURE 8_SHAPECLASSPROTECTIONTYPE" val="15"/>
  <p:tag name="PICTURE 9_SHAPECLASSPROTECTIONTYPE" val="15"/>
  <p:tag name="TITLE 7_SHAPECLASSPROTECTIONTYPE" val="3"/>
  <p:tag name="NBTXT" val="Safeguard your video security data Educational material"/>
  <p:tag name="AGTX" val="Safeguard your video security data Educational material"/>
  <p:tag name="SHAPESETCLASSNAME" val="EndSlide"/>
  <p:tag name="PICTURE 1_SHAPECLASSPROTECTIONTYPE" val="15"/>
  <p:tag name="PICTURE 4_SHAPECLASSPROTECTIONTYPE" val="15"/>
  <p:tag name="TEXT PLACEHOLDER 2_SHAPECLASSPROTECTIONTYPE" val="0"/>
  <p:tag name="PICTURE 5_SHAPECLASSPROTECTIONTYPE" val="15"/>
  <p:tag name="AGTXC" val="Bosch cameras and…"/>
  <p:tag name="NBTXTC" val="Bosch cameras and…"/>
</p:tagLst>
</file>

<file path=ppt/tags/tag451.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COLORSETGROUPCLASSNAME" val="ColorSetGroup4"/>
  <p:tag name="FONTSETGROUPCLASSNAME" val="FontSetGroup1"/>
  <p:tag name="FONT" val="Disguised"/>
  <p:tag name="COLORS" val="-2;-2;-2;-2;-2;-2"/>
  <p:tag name="COLORSETCLASSNAME" val="ColorSet1"/>
  <p:tag name="SHAPESETCLASSNAME" val="EndSlide"/>
  <p:tag name="SHAPECLASSNAME" val="HiddenSubtitle"/>
  <p:tag name="SHAPECLASSPROTECTIONTYPE" val="0"/>
  <p:tag name="ML_SENDTOBACK" val=" 1"/>
</p:tagLst>
</file>

<file path=ppt/tags/tag45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4"/>
  <p:tag name="FONTSETGROUPCLASSNAME" val="FontSetGroup1"/>
  <p:tag name="SHAPECLASSFILE" val="Bosch-Supergraphic-Light-Gray-16-9.png"/>
  <p:tag name="MLI" val="1"/>
  <p:tag name="SHAPECLASSNAME" val="SupergraphicGray"/>
  <p:tag name="SHAPECLASSPROTECTIONTYPE" val="15"/>
</p:tagLst>
</file>

<file path=ppt/tags/tag45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4"/>
  <p:tag name="FONTSETGROUPCLASSNAME" val="FontSetGroup1"/>
  <p:tag name="SHAPECLASSFILE" val="BoschLogo2016.emf"/>
  <p:tag name="MLI" val="1"/>
  <p:tag name="SHAPECLASSNAME" val="LogoOnSlides"/>
  <p:tag name="SHAPECLASSPROTECTIONTYPE" val="15"/>
</p:tagLst>
</file>

<file path=ppt/tags/tag45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4"/>
  <p:tag name="FONTSETGROUPCLASSNAME" val="FontSetGroup1"/>
  <p:tag name="SHAPECLASSFILE" val="Bosch-Symbol-Logotype-Supergraphic.png"/>
  <p:tag name="MLI" val="1"/>
  <p:tag name="SHAPECLASSNAME" val="ColorBarOnTitleSlides"/>
  <p:tag name="SHAPECLASSPROTECTIONTYPE" val="15"/>
</p:tagLst>
</file>

<file path=ppt/tags/tag45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MLI" val="1"/>
  <p:tag name="SHAPESETGROUPCLASSNAME" val="ShapeSetGroup1"/>
  <p:tag name="COLORSETGROUPCLASSNAME" val="ColorSetGroup4"/>
  <p:tag name="FONTSETGROUPCLASSNAME" val="FontSetGroup1"/>
  <p:tag name="SHAPECLASSPROTECTIONTYPE" val="3"/>
  <p:tag name="FONT" val="Reg80"/>
  <p:tag name="SHAPESETCLASSNAME" val="EndSlide"/>
  <p:tag name="SHAPECLASSNAME" val="TextOnEndSlide"/>
  <p:tag name="COLORS" val="-2;-2;-2;-2;-1;-2"/>
</p:tagLst>
</file>

<file path=ppt/tags/tag4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4"/>
  <p:tag name="FONTSETGROUPCLASSNAME" val="FontSetGroup1"/>
  <p:tag name="SHAPECLASSNAME" val="TitleOnTitleSlides"/>
  <p:tag name="SHAPECLASSPROTECTIONTYPE" val="3"/>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5.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5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5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58.xml><?xml version="1.0" encoding="utf-8"?>
<p:tagLst xmlns:a="http://schemas.openxmlformats.org/drawingml/2006/main" xmlns:r="http://schemas.openxmlformats.org/officeDocument/2006/relationships" xmlns:p="http://schemas.openxmlformats.org/presentationml/2006/main">
  <p:tag name="ML_1" val="STNL-CCTV_Ein4_ST"/>
  <p:tag name="ML_2" val="Bosch2.mcr"/>
  <p:tag name="ML_LAYOUT_RESOURCE" val="BOSCH2_16_9.mcr"/>
  <p:tag name="FIELD.CHAPTER.CONTENT" val="Rethink Video Security"/>
  <p:tag name="FIELD.CHAPTER.VALUE" val="Rethink Video Security"/>
  <p:tag name="FIELD.DPT.CONTENT" val="ST-VS/MKC"/>
  <p:tag name="FIELD.DPT.VALUE" val="ST-VS/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TEXT PLACEHOLDER 2_SHAPECLASSPROTECTIONTYPE" val="0"/>
  <p:tag name="TEXTBOX 8_SHAPECLASSPROTECTIONTYPE" val="25"/>
  <p:tag name="TITLE 1_SHAPECLASSPROTECTIONTYPE" val="9"/>
  <p:tag name="SHAPESETCLASSNAME" val="TwoObjects"/>
  <p:tag name="CONTENT PLACEHOLDER 12_SHAPECLASSPROTECTIONTYPE" val="0"/>
  <p:tag name="CONTENT PLACEHOLDER 11_SHAPECLASSPROTECTIONTYPE" val="0"/>
  <p:tag name="TITLE 10_SHAPECLASSPROTECTIONTYPE" val="9"/>
  <p:tag name="NBTXT" val="A connected world (IoT)"/>
  <p:tag name="AGTX" val="A connected world (IoT)"/>
  <p:tag name="CONTENT PLACEHOLDER 1_SHAPECLASSPROTECTIONTYPE" val="0"/>
  <p:tag name="RECTANGLE 1_SHAPECLASSPROTECTIONTYPE" val="63"/>
  <p:tag name="AGTXC" val="Introduction"/>
  <p:tag name="NBTXTC" val="Introduction"/>
</p:tagLst>
</file>

<file path=ppt/tags/tag5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SHAPESETGROUPCLASSNAME" val="ShapeSetGroup1"/>
  <p:tag name="FONTSETGROUPCLASSNAME" val="FontSetGroup1"/>
  <p:tag name="STYLESETGROUPCLASSNAME" val="StyleSetGroup1"/>
  <p:tag name="MAPNAME" val="Map1"/>
  <p:tag name="MLI" val="1"/>
  <p:tag name="TEXTBOX 3_SHAPECLASSPROTECTIONTYPE" val="31"/>
  <p:tag name="RECTANGLE 4_SHAPECLASSPROTECTIONTYPE" val="27"/>
  <p:tag name="RECTANGLE 5_SHAPECLASSPROTECTIONTYPE" val="15"/>
  <p:tag name="RECTANGLE 6_SHAPECLASSPROTECTIONTYPE" val="27"/>
  <p:tag name="PICTURE 7_SHAPECLASSPROTECTIONTYPE" val="15"/>
  <p:tag name="TEXTBOX 8_SHAPECLASSPROTECTIONTYPE" val="27"/>
  <p:tag name="RECTANGLE 9_SHAPECLASSPROTECTIONTYPE" val="63"/>
  <p:tag name="SUBTITLE 2_SHAPECLASSPROTECTIONTYPE" val="0"/>
  <p:tag name="TITLE 1_SHAPECLASSPROTECTIONTYPE" val="0"/>
  <p:tag name="ML_1" val="STNL-CCTV_Ein4_ST"/>
  <p:tag name="ML_2" val="Bosch2.mcr"/>
  <p:tag name="ML_LAYOUT_RESOURCE" val="BOSCH2_16_9.mcr"/>
  <p:tag name="FIELD.REM_ANL.CONTENT" val=""/>
  <p:tag name="FIELD.REM_ANL.VALUE" val=""/>
  <p:tag name="FIELD.DPT.CONTENT" val="ST-VS/MKC"/>
  <p:tag name="FIELD.DPT.VALUE" val="ST-VS/MKC | "/>
  <p:tag name="FIELDS.INITIALIZED" val="1"/>
  <p:tag name="COLORSETCLASSNAME" val="ColorSet2"/>
  <p:tag name="CFG.LAYOUT" val="BOSCH2"/>
  <p:tag name="RECTANGLE 10_SHAPECLASSPROTECTIONTYPE" val="3"/>
  <p:tag name="PICTURE 11_SHAPECLASSPROTECTIONTYPE" val="15"/>
  <p:tag name="PICTURE 13_SHAPECLASSPROTECTIONTYPE" val="15"/>
  <p:tag name="RECTANGLE 16_SHAPECLASSPROTECTIONTYPE" val="63"/>
  <p:tag name="RECTANGLE 17_SHAPECLASSPROTECTIONTYPE" val="63"/>
  <p:tag name="RECTANGLE 18_SHAPECLASSPROTECTIONTYPE" val="63"/>
  <p:tag name="COLORSETGROUPCLASSNAME" val="ColorSetGroup4"/>
  <p:tag name="CONFIG" val="BOSCH2"/>
  <p:tag name="CONTENT PLACEHOLDER 20_SHAPECLASSPROTECTIONTYPE" val="0"/>
  <p:tag name="PICTURE 22_SHAPECLASSPROTECTIONTYPE" val="15"/>
  <p:tag name="PICTURE 23_SHAPECLASSPROTECTIONTYPE" val="15"/>
  <p:tag name="SHAPESETCLASSNAME" val="TitleSupergraphic1"/>
  <p:tag name="PICTURE 1_SHAPECLASSPROTECTIONTYPE" val="15"/>
  <p:tag name="PICTURE 2_SHAPECLASSPROTECTIONTYPE" val="15"/>
  <p:tag name="PICTURE 3_SHAPECLASSPROTECTIONTYPE" val="15"/>
  <p:tag name="SUBTITLE 4_SHAPECLASSPROTECTIONTYPE" val="0"/>
  <p:tag name="TITLE 19_SHAPECLASSPROTECTIONTYPE" val="0"/>
</p:tagLst>
</file>

<file path=ppt/tags/tag6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woObjects"/>
  <p:tag name="SHAPECLASSPROTECTIONTYPE" val=" 25"/>
  <p:tag name="COLORS" val="-2;-2;-2;-2;-3;-2"/>
</p:tagLst>
</file>

<file path=ppt/tags/tag61.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COLORSETGROUPCLASSNAME" val="ColorSetGroup4"/>
  <p:tag name="FONTSETGROUPCLASSNAME" val="FontSetGroup1"/>
  <p:tag name="SHAPECLASSNAME" val="Attachment"/>
  <p:tag name="SHAPESETCLASSNAME" val="TwoObjects"/>
  <p:tag name="SHAPECLASSPROTECTIONTYPE" val=" 3"/>
</p:tagLst>
</file>

<file path=ppt/tags/tag62.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COLORSETGROUPCLASSNAME" val="ColorSetGroup4"/>
  <p:tag name="FONTSETGROUPCLASSNAME" val="FontSetGroup1"/>
  <p:tag name="SHAPECLASSNAME" val="tNavbar"/>
  <p:tag name="SHAPESETCLASSNAME" val="TwoObjects"/>
  <p:tag name="SHAPECLASSPROTECTIONTYPE" val=" 31"/>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9.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4"/>
  <p:tag name="FONTSETGROUPCLASSNAME" val="FontSetGroup1"/>
  <p:tag name="SHAPECLASSNAME" val="FooterLine1OnSlides"/>
  <p:tag name="SHAPECLASSPROTECTIONTYPE" val="63"/>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Supergraphic-P1-16-9.png"/>
  <p:tag name="MLI" val="1"/>
  <p:tag name="SHAPECLASSNAME" val="Supergraphic1"/>
  <p:tag name="SHAPECLASSPROTECTIONTYPE" val="15"/>
</p:tagLst>
</file>

<file path=ppt/tags/tag7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4"/>
  <p:tag name="FONTSETGROUPCLASSNAME" val="FontSetGroup1"/>
  <p:tag name="SHAPECLASSNAME" val="FooterLine2OnSlides"/>
  <p:tag name="SHAPECLASSPROTECTIONTYPE" val="63"/>
</p:tagLst>
</file>

<file path=ppt/tags/tag7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4"/>
  <p:tag name="FONTSETGROUPCLASSNAME" val="FontSetGroup1"/>
  <p:tag name="SHAPECLASSNAME" val="PageNumberOnSlides"/>
  <p:tag name="SHAPECLASSPROTECTIONTYPE" val="63"/>
</p:tagLst>
</file>

<file path=ppt/tags/tag72.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BT-SC/MKC"/>
  <p:tag name="FIELD.DPT.VALUE" val="BT-SC/MKC | "/>
  <p:tag name="FIELDS.INITIALIZED" val="1"/>
  <p:tag name="ML_1" val="STNL-NSO-M_Ein2_ST"/>
  <p:tag name="ML_2" val="Bosch2.mcr"/>
  <p:tag name="ML_LAYOUT_RESOURCE" val="BOSCH2_16_9.mcr"/>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SUBTITLE 1_SHAPECLASSPROTECTIONTYPE" val="0"/>
  <p:tag name="TITLE 2_SHAPECLASSPROTECTIONTYPE" val="3"/>
  <p:tag name="PICTURE 5_SHAPECLASSPROTECTIONTYPE" val="15"/>
  <p:tag name="SHAPESETCLASSNAME" val="ChapterTitle"/>
  <p:tag name="PICTURE 6_SHAPECLASSPROTECTIONTYPE" val="15"/>
  <p:tag name="PICTURE 7_SHAPECLASSPROTECTIONTYPE" val="15"/>
  <p:tag name="NBTXT" val="Balancing between"/>
  <p:tag name="AGTX" val="Balancing between"/>
  <p:tag name="AGTXC" val="Introduction"/>
  <p:tag name="NBTXTC" val="Introduction"/>
</p:tagLst>
</file>

<file path=ppt/tags/tag7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Logo2016.emf"/>
  <p:tag name="MLI" val="1"/>
  <p:tag name="SHAPECLASSNAME" val="LogoOnSlides"/>
  <p:tag name="SHAPECLASSPROTECTIONTYPE" val=" 15"/>
</p:tagLst>
</file>

<file path=ppt/tags/tag7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 15"/>
</p:tagLst>
</file>

<file path=ppt/tags/tag7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MLI" val="1"/>
  <p:tag name="SHAPESETGROUPCLASSNAME" val="ShapeSetGroup1"/>
  <p:tag name="COLORSETGROUPCLASSNAME" val="ColorSetGroup4"/>
  <p:tag name="FONTSETGROUPCLASSNAME" val="FontSetGroup1"/>
  <p:tag name="FONT" val="Reg65"/>
  <p:tag name="SHAPESETCLASSNAME" val="ChapterTitle"/>
  <p:tag name="SHAPECLASSNAME" val="TextOnChapterSlide"/>
  <p:tag name="SHAPECLASSPROTECTIONTYPE" val=" 3"/>
  <p:tag name="COLORS" val="-2;-2;-2;-2;-1;-2"/>
</p:tagLst>
</file>

<file path=ppt/tags/tag76.xml><?xml version="1.0" encoding="utf-8"?>
<p:tagLst xmlns:a="http://schemas.openxmlformats.org/drawingml/2006/main" xmlns:r="http://schemas.openxmlformats.org/officeDocument/2006/relationships" xmlns:p="http://schemas.openxmlformats.org/presentationml/2006/main">
  <p:tag name="FIELD.DPT.CONTENT" val="ST-VS/MKC"/>
  <p:tag name="FIELD.DPT.VALUE" val="ST-VS/MKC | "/>
  <p:tag name="FIELDS.INITIALIZED" val="1"/>
  <p:tag name="ML_2" val="Bosch2.mcr"/>
  <p:tag name="ML_LAYOUT_RESOURCE" val="BOSCH2_16_9.mcr"/>
  <p:tag name="SHAPESETGROUPCLASSNAME" val="ShapeSetGroup1"/>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3"/>
  <p:tag name="PICTURE 7_SHAPECLASSPROTECTIONTYPE" val="15"/>
  <p:tag name="PICTURE 8_SHAPECLASSPROTECTIONTYPE" val="15"/>
  <p:tag name="COLORSETGROUPCLASSNAME" val="ColorSetGroup4"/>
  <p:tag name="NBTXT" val="Balancing between"/>
  <p:tag name="AGTX" val="Balancing between"/>
  <p:tag name="SHAPESETCLASSNAME" val="Summary2"/>
  <p:tag name="ML_1" val="STNL-CCTV_Ein4_ST"/>
  <p:tag name="RECTANGLE 1_SHAPECLASSPROTECTIONTYPE" val="63"/>
  <p:tag name="AGTXC" val="Introduction"/>
  <p:tag name="NBTXTC" val="Introduction"/>
</p:tagLst>
</file>

<file path=ppt/tags/tag77.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FONTSETGROUPCLASSNAME" val="FontSetGroup1"/>
  <p:tag name="SHAPECLASSNAME" val="Attachment"/>
  <p:tag name="COLORSETGROUPCLASSNAME" val="ColorSetGroup4"/>
  <p:tag name="SHAPECLASSPROTECTIONTYPE" val=" 3"/>
  <p:tag name="SHAPESETCLASSNAME" val="Summary2"/>
</p:tagLst>
</file>

<file path=ppt/tags/tag78.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2"/>
  <p:tag name="MLI" val="1"/>
  <p:tag name="SHAPESETGROUPCLASSNAME" val="ShapeSetGroup1"/>
  <p:tag name="FONTSETGROUPCLASSNAME" val="FontSetGroup1"/>
  <p:tag name="COLORSETGROUPCLASSNAME" val="ColorSetGroup4"/>
  <p:tag name="RUNS.FONT" val="2"/>
  <p:tag name="SHAPECLASSPROTECTIONTYPE" val=" 3"/>
  <p:tag name="SHAPECLASSNAME" val="TextOnSummary2"/>
  <p:tag name="SHAPESETCLASSNAME" val="Summary2"/>
  <p:tag name="FONTCOLOR2" val="Primary"/>
  <p:tag name="FONTCOLOR" val="Primary"/>
  <p:tag name="FONT" val="Reg40"/>
  <p:tag name="COLORS" val="-2;-2;-2;-2;Primary;-2"/>
</p:tagLst>
</file>

<file path=ppt/tags/tag79.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Summary2"/>
  <p:tag name="COLORSETGROUPCLASSNAME" val="ColorSetGroup4"/>
  <p:tag name="FONTSETGROUPCLASSNAME" val="FontSetGroup1"/>
  <p:tag name="SHAPECLASSNAME" val="FooterLine1OnSlides"/>
  <p:tag name="SHAPECLASSPROTECTIONTYPE" val="63"/>
</p:tagLst>
</file>

<file path=ppt/tags/tag8.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upergraphic1"/>
  <p:tag name="COLORSETGROUPCLASSNAME" val="ColorSetGroup4"/>
  <p:tag name="FONTSETGROUPCLASSNAME" val="FontSetGroup1"/>
  <p:tag name="SHAPECLASSNAME" val="HiddenSubtitle"/>
  <p:tag name="SHAPECLASSPROTECTIONTYPE" val="0"/>
  <p:tag name="ML_SENDTOBACK" val=" 1"/>
</p:tagLst>
</file>

<file path=ppt/tags/tag8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Summary2"/>
  <p:tag name="COLORSETGROUPCLASSNAME" val="ColorSetGroup4"/>
  <p:tag name="FONTSETGROUPCLASSNAME" val="FontSetGroup1"/>
  <p:tag name="SHAPECLASSNAME" val="FooterLine2OnSlides"/>
  <p:tag name="SHAPECLASSPROTECTIONTYPE" val="63"/>
</p:tagLst>
</file>

<file path=ppt/tags/tag8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Summary2"/>
  <p:tag name="COLORSETGROUPCLASSNAME" val="ColorSetGroup4"/>
  <p:tag name="FONTSETGROUPCLASSNAME" val="FontSetGroup1"/>
  <p:tag name="SHAPECLASSNAME" val="PageNumberOnSlides"/>
  <p:tag name="SHAPECLASSPROTECTIONTYPE" val="63"/>
</p:tagLst>
</file>

<file path=ppt/tags/tag82.xml><?xml version="1.0" encoding="utf-8"?>
<p:tagLst xmlns:a="http://schemas.openxmlformats.org/drawingml/2006/main" xmlns:r="http://schemas.openxmlformats.org/officeDocument/2006/relationships" xmlns:p="http://schemas.openxmlformats.org/presentationml/2006/main">
  <p:tag name="SHAPESETGROUPCLASSNAME" val="ShapeSetGroup1"/>
  <p:tag name="FONTSETGROUPCLASSNAME" val="FontSetGroup1"/>
  <p:tag name="STYLESETGROUPCLASSNAME" val="StyleSetGroup1"/>
  <p:tag name="MAPNAME" val="Map1"/>
  <p:tag name="MLI" val="1"/>
  <p:tag name="TEXTBOX 3_SHAPECLASSPROTECTIONTYPE" val="31"/>
  <p:tag name="RECTANGLE 5_SHAPECLASSPROTECTIONTYPE" val="15"/>
  <p:tag name="RECTANGLE 6_SHAPECLASSPROTECTIONTYPE" val="27"/>
  <p:tag name="PICTURE 7_SHAPECLASSPROTECTIONTYPE" val="15"/>
  <p:tag name="TEXTBOX 8_SHAPECLASSPROTECTIONTYPE" val="27"/>
  <p:tag name="RECTANGLE 9_SHAPECLASSPROTECTIONTYPE" val="63"/>
  <p:tag name="TEXT PLACEHOLDER 2_SHAPECLASSPROTECTIONTYPE" val="0"/>
  <p:tag name="TEXT PLACEHOLDER 13_SHAPECLASSPROTECTIONTYPE" val="0"/>
  <p:tag name="FIELD.CHAPTER.CONTENT" val="Safeguard your video security data"/>
  <p:tag name="FIELD.CHAPTER.VALUE" val="Safeguard your video security data"/>
  <p:tag name="FIELD.CHAPTER.COMBOINDEX" val="-2"/>
  <p:tag name="FIELD.REM_ANL.COMBOINDEX" val="-2"/>
  <p:tag name="FIELD.DPT.COMBOINDEX" val="-2"/>
  <p:tag name="FIELD.DPT.VALUE" val="ST-VS/MKC | "/>
  <p:tag name="FIELD.DPT.CONTENT" val="ST-VS/MKC"/>
  <p:tag name="NBTXT" val="What to expect?"/>
  <p:tag name="AGTX" val="What to expect?"/>
  <p:tag name="ML_2" val="Bosch2.mcr"/>
  <p:tag name="ML_LAYOUT_RESOURCE" val="BOSCH2_16_9.mcr"/>
  <p:tag name="FIELD.REM_ANL.CONTENT" val=""/>
  <p:tag name="FIELD.REM_ANL.VALUE" val=""/>
  <p:tag name="FIELDS.INITIALIZED" val="1"/>
  <p:tag name="COLORSETCLASSNAME" val="ColorSet2"/>
  <p:tag name="CFG.LAYOUT" val="BOSCH2"/>
  <p:tag name="RECTANGLE 10_SHAPECLASSPROTECTIONTYPE" val="3"/>
  <p:tag name="RECTANGLE 11_SHAPECLASSPROTECTIONTYPE" val="63"/>
  <p:tag name="RECTANGLE 15_SHAPECLASSPROTECTIONTYPE" val="63"/>
  <p:tag name="RECTANGLE 17_SHAPECLASSPROTECTIONTYPE" val="63"/>
  <p:tag name="PICTURE 19_SHAPECLASSPROTECTIONTYPE" val="15"/>
  <p:tag name="PICTURE 20_SHAPECLASSPROTECTIONTYPE" val="15"/>
  <p:tag name="SHAPESETCLASSNAME" val="Object"/>
  <p:tag name="COLORSETGROUPCLASSNAME" val="ColorSetGroup4"/>
  <p:tag name="CONFIG" val="BOSCH2"/>
  <p:tag name="CONTENT PLACEHOLDER 21_SHAPECLASSPROTECTIONTYPE" val="0"/>
  <p:tag name="TEXTBOX 5_SHAPECLASSPROTECTIONTYPE" val="31"/>
  <p:tag name="CONTENT PLACEHOLDER 6_SHAPECLASSPROTECTIONTYPE" val="0"/>
  <p:tag name="TEXTBOX 7_SHAPECLASSPROTECTIONTYPE" val="25"/>
  <p:tag name="TITLE 1_SHAPECLASSPROTECTIONTYPE" val="9"/>
  <p:tag name="RECTANGLE 1_SHAPECLASSPROTECTIONTYPE" val="63"/>
  <p:tag name="RECTANGLE 3_SHAPECLASSPROTECTIONTYPE" val="63"/>
  <p:tag name="RECTANGLE 4_SHAPECLASSPROTECTIONTYPE" val="63"/>
  <p:tag name="ML_1" val="STNL-NSO-M_Ein2_ST"/>
  <p:tag name="TITLE 9_SHAPECLASSPROTECTIONTYPE" val="9"/>
  <p:tag name="AGTXC" val="What to expect…"/>
  <p:tag name="NBTXTC" val="What to expect…"/>
</p:tagLst>
</file>

<file path=ppt/tags/tag8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Black;-1;-2;-2;-1;-2"/>
</p:tagLst>
</file>

<file path=ppt/tags/tag84.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COLORSETCLASSNAME" val="ColorSet2"/>
  <p:tag name="MLI" val="1"/>
  <p:tag name="SHAPESETGROUPCLASSNAME" val="ShapeSetGroup1"/>
  <p:tag name="SHAPESETCLASSNAME" val="Object"/>
  <p:tag name="COLORSETGROUPCLASSNAME" val="ColorSetGroup4"/>
  <p:tag name="FONTSETGROUPCLASSNAME" val="FontSetGroup1"/>
  <p:tag name="SHAPECLASSNAME" val="TitleOnSlides"/>
  <p:tag name="SHAPECLASSPROTECTIONTYPE" val=" 9"/>
  <p:tag name="RUNS.FONT" val="2"/>
  <p:tag name="COLORS" val="-2;-2;-2;-2;Primary;-2"/>
</p:tagLst>
</file>

<file path=ppt/tags/tag8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COLORS" val="-2;-2;-2;-2;-2;-2"/>
  <p:tag name="SHAPECLASSPROTECTIONTYPE" val=" 25"/>
</p:tagLst>
</file>

<file path=ppt/tags/tag86.xml><?xml version="1.0" encoding="utf-8"?>
<p:tagLst xmlns:a="http://schemas.openxmlformats.org/drawingml/2006/main" xmlns:r="http://schemas.openxmlformats.org/officeDocument/2006/relationships" xmlns:p="http://schemas.openxmlformats.org/presentationml/2006/main">
  <p:tag name="FONTSETCLASSNAME" val="FontSet1"/>
  <p:tag name="COLORS" val="-2;-2;-2;-2;-2;-2"/>
  <p:tag name="COLORSETCLASSNAME" val="ColorSet1"/>
  <p:tag name="SCRIPT" val="1"/>
  <p:tag name="FIELDS" val="REM_ANL;"/>
  <p:tag name="MLI" val="1"/>
  <p:tag name="SHAPESETGROUPCLASSNAME" val="ShapeSetGroup1"/>
  <p:tag name="FONTSETGROUPCLASSNAME" val="FontSetGroup1"/>
  <p:tag name="SHAPECLASSNAME" val="Attachment"/>
  <p:tag name="FONT" val="Reg5x5"/>
  <p:tag name="SHAPESETCLASSNAME" val="Object"/>
  <p:tag name="COLORSETGROUPCLASSNAME" val="ColorSetGroup4"/>
  <p:tag name="SHAPECLASSPROTECTIONTYPE" val=" 3"/>
</p:tagLst>
</file>

<file path=ppt/tags/tag8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 31"/>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2"/>
  <p:tag name="COLORS" val="-2;-2;-2;-2;Turquoise2;-2"/>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2"/>
  <p:tag name="COLORS" val="-2;-2;-2;-2;LightBlue2;-2"/>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Logo2016.emf"/>
  <p:tag name="MLI" val="1"/>
  <p:tag name="SHAPECLASSNAME" val="LogoOnSlides"/>
  <p:tag name="SHAPECLASSPROTECTIONTYPE" val="15"/>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DarkBlue2;-2"/>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2"/>
  <p:tag name="COLORS" val="-2;-2;-2;-2;Primary;-2"/>
</p:tagLst>
</file>

<file path=ppt/tags/tag94.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FONT" val="Bold6"/>
  <p:tag name="FONT2" val="Reg6"/>
  <p:tag name="FONT3" val="Reg6"/>
  <p:tag name="FONTCOLOR" val="Red"/>
  <p:tag name="FONTCOLOR2" val="Black"/>
  <p:tag name="FONTCOLOR3" val="Black"/>
  <p:tag name="FONTCOLOR4" val="Black"/>
  <p:tag name="RUNS.FONT" val="4"/>
  <p:tag name="SHAPECLASSPROTECTIONTYPE" val=" 63"/>
</p:tagLst>
</file>

<file path=ppt/tags/tag95.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FONTCOLOR" val="Black"/>
  <p:tag name="FONTCOLOR2" val="LightGray"/>
  <p:tag name="FONTCOLOR3" val="LightGray"/>
  <p:tag name="SHAPECLASSPROTECTIONTYPE" val=" 63"/>
</p:tagLst>
</file>

<file path=ppt/tags/tag96.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 63"/>
</p:tagLst>
</file>

<file path=ppt/tags/tag97.xml><?xml version="1.0" encoding="utf-8"?>
<p:tagLst xmlns:a="http://schemas.openxmlformats.org/drawingml/2006/main" xmlns:r="http://schemas.openxmlformats.org/officeDocument/2006/relationships" xmlns:p="http://schemas.openxmlformats.org/presentationml/2006/main">
  <p:tag name="ML_1" val="STNL-NSO-M_Ein2_ST"/>
  <p:tag name="ML_2" val="Bosch2.mcr"/>
  <p:tag name="ML_LAYOUT_RESOURCE" val="BOSCH2_16_9.mcr"/>
  <p:tag name="FIELD.CHAPTER.CONTENT" val="Header of section"/>
  <p:tag name="FIELD.CHAPTER.VALUE" val="Header of section"/>
  <p:tag name="FIELD.DPT.CONTENT" val="BT-SC/MKC"/>
  <p:tag name="FIELD.DPT.VALUE" val="BT-SC/MKC | "/>
  <p:tag name="FIELDS.INITIALIZED" val="1"/>
  <p:tag name="SHAPESETGROUPCLASSNAME" val="ShapeSetGroup1"/>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SHAPESETCLASSNAME" val="TwoObjects"/>
  <p:tag name="CONTENT PLACEHOLDER 12_SHAPECLASSPROTECTIONTYPE" val="0"/>
  <p:tag name="CONTENT PLACEHOLDER 11_SHAPECLASSPROTECTIONTYPE" val="0"/>
  <p:tag name="TITLE 10_SHAPECLASSPROTECTIONTYPE" val="9"/>
  <p:tag name="CONTENT PLACEHOLDER 14_SHAPECLASSPROTECTIONTYPE" val="0"/>
  <p:tag name="NBTXT" val="Protecting personal data by design and by default"/>
  <p:tag name="AGTX" val="Protecting personal data by design and by default"/>
  <p:tag name="NBTXTC" val="Protecting personal data"/>
  <p:tag name="AGTXC" val="Protecting personal data"/>
</p:tagLst>
</file>

<file path=ppt/tags/tag9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COLORSETGROUPCLASSNAME" val="ColorSetGroup4"/>
  <p:tag name="FONTSETGROUPCLASSNAME" val="FontSetGroup1"/>
  <p:tag name="SHAPECLASSNAME" val="Chapterbox"/>
  <p:tag name="SHAPESETCLASSNAME" val="TwoObjects"/>
  <p:tag name="SHAPECLASSPROTECTIONTYPE" val=" 25"/>
  <p:tag name="COLORS" val="-2;-2;-2;-2;-1;-2"/>
</p:tagLst>
</file>

<file path=ppt/tags/tag99.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COLORSETGROUPCLASSNAME" val="ColorSetGroup4"/>
  <p:tag name="FONTSETGROUPCLASSNAME" val="FontSetGroup1"/>
  <p:tag name="SHAPECLASSNAME" val="FooterLine1OnSlides"/>
  <p:tag name="SHAPESETCLASSNAME" val="TwoObjects"/>
  <p:tag name="SHAPECLASSPROTECTIONTYPE" val=" 63"/>
  <p:tag name="FONTCOLOR4" val="Black"/>
  <p:tag name="FONTCOLOR3" val="Black"/>
  <p:tag name="FONTCOLOR2" val="Black"/>
  <p:tag name="FONTCOLOR" val="Red"/>
  <p:tag name="RUNS.FONT" val="4"/>
  <p:tag name="FONT3" val="Reg6"/>
  <p:tag name="FONT2" val="Reg6"/>
  <p:tag name="FONT" val="Bold6"/>
</p:tagLst>
</file>

<file path=ppt/theme/theme1.xml><?xml version="1.0" encoding="utf-8"?>
<a:theme xmlns:a="http://schemas.openxmlformats.org/drawingml/2006/main" name="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3217</Words>
  <Application>Microsoft Office PowerPoint</Application>
  <PresentationFormat>Custom</PresentationFormat>
  <Paragraphs>709</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Bosch Office Sans</vt:lpstr>
      <vt:lpstr>Calibri</vt:lpstr>
      <vt:lpstr>Helvetica</vt:lpstr>
      <vt:lpstr>Wingdings</vt:lpstr>
      <vt:lpstr>Wingdings 3</vt:lpstr>
      <vt:lpstr>Bosch</vt:lpstr>
      <vt:lpstr>Bosch and Genetec.  End-to-end security,  day after day</vt:lpstr>
      <vt:lpstr>PowerPoint Presentation</vt:lpstr>
      <vt:lpstr>PowerPoint Presentation</vt:lpstr>
      <vt:lpstr>PowerPoint Presentation</vt:lpstr>
      <vt:lpstr>PowerPoint Presentation</vt:lpstr>
      <vt:lpstr>Should we  be worrying  about the consequences  of IOT?</vt:lpstr>
      <vt:lpstr>PowerPoint Presentation</vt:lpstr>
      <vt:lpstr>Likely scenarios</vt:lpstr>
      <vt:lpstr>Protecting personal data</vt:lpstr>
      <vt:lpstr>Protecting personal data</vt:lpstr>
      <vt:lpstr>protecting security and privacy of data</vt:lpstr>
      <vt:lpstr>What this involves</vt:lpstr>
      <vt:lpstr>An end-to-end data security solution is required</vt:lpstr>
      <vt:lpstr>Employ a data security solution that is completely effective from  end-to-end</vt:lpstr>
      <vt:lpstr>Designed to ensure</vt:lpstr>
      <vt:lpstr>The Bosch approach</vt:lpstr>
      <vt:lpstr>The Genetec approach</vt:lpstr>
      <vt:lpstr>Partners in data protection solutions</vt:lpstr>
      <vt:lpstr>PowerPoint Presentation</vt:lpstr>
      <vt:lpstr>PowerPoint Presentation</vt:lpstr>
      <vt:lpstr>Secure data</vt:lpstr>
      <vt:lpstr>User access rights</vt:lpstr>
      <vt:lpstr>PowerPoint Presentation</vt:lpstr>
      <vt:lpstr>PowerPoint Presentation</vt:lpstr>
      <vt:lpstr>PowerPoint Presentation</vt:lpstr>
      <vt:lpstr>CHAVE™  Best data protection  solution</vt:lpstr>
      <vt:lpstr>PowerPoint Presentation</vt:lpstr>
      <vt:lpstr>PowerPoint Presentation</vt:lpstr>
      <vt:lpstr>PowerPoint Presentation</vt:lpstr>
      <vt:lpstr>How we help you improve your data security</vt:lpstr>
      <vt:lpstr>Protecting security and privacy of data What to expect from Bosch and Genetec?</vt:lpstr>
      <vt:lpstr>How we help you prepare for GDPR</vt:lpstr>
      <vt:lpstr>Bosch and Genetec. Seamlessly integrated </vt:lpstr>
      <vt:lpstr>PowerPoint Presentation</vt:lpstr>
      <vt:lpstr>PowerPoint Presentation</vt:lpstr>
      <vt:lpstr>Thank you</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Smolenaers Roel (BT-SC/MKC)</dc:creator>
  <cp:lastModifiedBy>Matt Golueke</cp:lastModifiedBy>
  <cp:revision>410</cp:revision>
  <cp:lastPrinted>2018-03-29T12:52:39Z</cp:lastPrinted>
  <dcterms:created xsi:type="dcterms:W3CDTF">2018-03-09T08:50:05Z</dcterms:created>
  <dcterms:modified xsi:type="dcterms:W3CDTF">2018-05-09T11:27:20Z</dcterms:modified>
</cp:coreProperties>
</file>