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6" r:id="rId2"/>
    <p:sldMasterId id="2147483697" r:id="rId3"/>
    <p:sldMasterId id="2147483699" r:id="rId4"/>
    <p:sldMasterId id="2147483701" r:id="rId5"/>
    <p:sldMasterId id="2147483703" r:id="rId6"/>
    <p:sldMasterId id="2147483741" r:id="rId7"/>
  </p:sldMasterIdLst>
  <p:notesMasterIdLst>
    <p:notesMasterId r:id="rId21"/>
  </p:notesMasterIdLst>
  <p:sldIdLst>
    <p:sldId id="257" r:id="rId8"/>
    <p:sldId id="271" r:id="rId9"/>
    <p:sldId id="258" r:id="rId10"/>
    <p:sldId id="259" r:id="rId11"/>
    <p:sldId id="260" r:id="rId12"/>
    <p:sldId id="261" r:id="rId13"/>
    <p:sldId id="262" r:id="rId14"/>
    <p:sldId id="263" r:id="rId15"/>
    <p:sldId id="264" r:id="rId16"/>
    <p:sldId id="265" r:id="rId17"/>
    <p:sldId id="268" r:id="rId18"/>
    <p:sldId id="274"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3" d="100"/>
          <a:sy n="93" d="100"/>
        </p:scale>
        <p:origin x="140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3EE488-8342-4B45-AEA6-66A6D9D47B1C}" type="datetimeFigureOut">
              <a:rPr lang="en-US" smtClean="0"/>
              <a:t>2/3/2020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E6E2E3-2ABD-463A-8663-9A332B566FC0}" type="slidenum">
              <a:rPr lang="en-US" smtClean="0"/>
              <a:t>‹#›</a:t>
            </a:fld>
            <a:endParaRPr lang="en-US"/>
          </a:p>
        </p:txBody>
      </p:sp>
    </p:spTree>
    <p:extLst>
      <p:ext uri="{BB962C8B-B14F-4D97-AF65-F5344CB8AC3E}">
        <p14:creationId xmlns:p14="http://schemas.microsoft.com/office/powerpoint/2010/main" val="315253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79585E-6FA7-4B32-89F8-E597D87DDBE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464565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81100" y="696913"/>
            <a:ext cx="4648200" cy="3486150"/>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a typeface="ＭＳ Ｐゴシック" pitchFamily="34" charset="-128"/>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56955" indent="-291136">
              <a:defRPr sz="2400">
                <a:solidFill>
                  <a:schemeClr val="tx1"/>
                </a:solidFill>
                <a:latin typeface="Arial" charset="0"/>
                <a:ea typeface="ＭＳ Ｐゴシック" pitchFamily="34" charset="-128"/>
              </a:defRPr>
            </a:lvl2pPr>
            <a:lvl3pPr marL="1164546" indent="-232909">
              <a:defRPr sz="2400">
                <a:solidFill>
                  <a:schemeClr val="tx1"/>
                </a:solidFill>
                <a:latin typeface="Arial" charset="0"/>
                <a:ea typeface="ＭＳ Ｐゴシック" pitchFamily="34" charset="-128"/>
              </a:defRPr>
            </a:lvl3pPr>
            <a:lvl4pPr marL="1630366" indent="-232909">
              <a:defRPr sz="2400">
                <a:solidFill>
                  <a:schemeClr val="tx1"/>
                </a:solidFill>
                <a:latin typeface="Arial" charset="0"/>
                <a:ea typeface="ＭＳ Ｐゴシック" pitchFamily="34" charset="-128"/>
              </a:defRPr>
            </a:lvl4pPr>
            <a:lvl5pPr marL="2096184" indent="-232909">
              <a:defRPr sz="2400">
                <a:solidFill>
                  <a:schemeClr val="tx1"/>
                </a:solidFill>
                <a:latin typeface="Arial" charset="0"/>
                <a:ea typeface="ＭＳ Ｐゴシック" pitchFamily="34" charset="-128"/>
              </a:defRPr>
            </a:lvl5pPr>
            <a:lvl6pPr marL="2562002" indent="-232909" eaLnBrk="0" fontAlgn="base" hangingPunct="0">
              <a:spcBef>
                <a:spcPct val="0"/>
              </a:spcBef>
              <a:spcAft>
                <a:spcPct val="0"/>
              </a:spcAft>
              <a:defRPr sz="2400">
                <a:solidFill>
                  <a:schemeClr val="tx1"/>
                </a:solidFill>
                <a:latin typeface="Arial" charset="0"/>
                <a:ea typeface="ＭＳ Ｐゴシック" pitchFamily="34" charset="-128"/>
              </a:defRPr>
            </a:lvl6pPr>
            <a:lvl7pPr marL="3027820" indent="-232909" eaLnBrk="0" fontAlgn="base" hangingPunct="0">
              <a:spcBef>
                <a:spcPct val="0"/>
              </a:spcBef>
              <a:spcAft>
                <a:spcPct val="0"/>
              </a:spcAft>
              <a:defRPr sz="2400">
                <a:solidFill>
                  <a:schemeClr val="tx1"/>
                </a:solidFill>
                <a:latin typeface="Arial" charset="0"/>
                <a:ea typeface="ＭＳ Ｐゴシック" pitchFamily="34" charset="-128"/>
              </a:defRPr>
            </a:lvl7pPr>
            <a:lvl8pPr marL="3493639" indent="-232909" eaLnBrk="0" fontAlgn="base" hangingPunct="0">
              <a:spcBef>
                <a:spcPct val="0"/>
              </a:spcBef>
              <a:spcAft>
                <a:spcPct val="0"/>
              </a:spcAft>
              <a:defRPr sz="2400">
                <a:solidFill>
                  <a:schemeClr val="tx1"/>
                </a:solidFill>
                <a:latin typeface="Arial" charset="0"/>
                <a:ea typeface="ＭＳ Ｐゴシック" pitchFamily="34" charset="-128"/>
              </a:defRPr>
            </a:lvl8pPr>
            <a:lvl9pPr marL="3959457" indent="-232909" eaLnBrk="0" fontAlgn="base" hangingPunct="0">
              <a:spcBef>
                <a:spcPct val="0"/>
              </a:spcBef>
              <a:spcAft>
                <a:spcPct val="0"/>
              </a:spcAft>
              <a:defRPr sz="2400">
                <a:solidFill>
                  <a:schemeClr val="tx1"/>
                </a:solidFill>
                <a:latin typeface="Arial" charset="0"/>
                <a:ea typeface="ＭＳ Ｐゴシック" pitchFamily="34" charset="-128"/>
              </a:defRPr>
            </a:lvl9pPr>
          </a:lstStyle>
          <a:p>
            <a:fld id="{34271DF6-BF09-4E04-AEB7-58E912C9F557}" type="slidenum">
              <a:rPr lang="en-US" altLang="en-US" sz="1200">
                <a:solidFill>
                  <a:prstClr val="black"/>
                </a:solidFill>
              </a:rPr>
              <a:pPr/>
              <a:t>3</a:t>
            </a:fld>
            <a:endParaRPr lang="en-US" altLang="en-US" sz="1200" dirty="0">
              <a:solidFill>
                <a:prstClr val="black"/>
              </a:solidFill>
            </a:endParaRPr>
          </a:p>
        </p:txBody>
      </p:sp>
    </p:spTree>
    <p:extLst>
      <p:ext uri="{BB962C8B-B14F-4D97-AF65-F5344CB8AC3E}">
        <p14:creationId xmlns:p14="http://schemas.microsoft.com/office/powerpoint/2010/main" val="2539633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l"/>
            <a:r>
              <a:rPr lang="en-US" dirty="0">
                <a:latin typeface="ITC Franklin Gothic Std Book" pitchFamily="34" charset="0"/>
              </a:rPr>
              <a:t>Here’s an example of the FSA in action. You’ll notice right away that the Microwave would normally be considered way too close to the fence. In this case, we’re using the digital microwave with the FSA turned on.  When we play the video, you can see the razor wire shaking in the wind, as well as see the fence moving within the zone. The blue line is showing activity so  it’s evident that the sensor is detecting that movement. However, that noise is reduced and the zone stays clear of an alarm. </a:t>
            </a:r>
          </a:p>
          <a:p>
            <a:pPr algn="l"/>
            <a:endParaRPr lang="en-US" dirty="0">
              <a:latin typeface="ITC Franklin Gothic Std Book" pitchFamily="34" charset="0"/>
            </a:endParaRPr>
          </a:p>
          <a:p>
            <a:pPr algn="l"/>
            <a:endParaRPr lang="en-US" dirty="0">
              <a:latin typeface="ITC Franklin Gothic Std Book" pitchFamily="34" charset="0"/>
            </a:endParaRPr>
          </a:p>
        </p:txBody>
      </p:sp>
      <p:sp>
        <p:nvSpPr>
          <p:cNvPr id="4" name="Slide Number Placeholder 3"/>
          <p:cNvSpPr>
            <a:spLocks noGrp="1"/>
          </p:cNvSpPr>
          <p:nvPr>
            <p:ph type="sldNum" sz="quarter" idx="10"/>
          </p:nvPr>
        </p:nvSpPr>
        <p:spPr/>
        <p:txBody>
          <a:bodyPr/>
          <a:lstStyle/>
          <a:p>
            <a:fld id="{8979585E-6FA7-4B32-89F8-E597D87DDBE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603178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l"/>
            <a:r>
              <a:rPr lang="en-US" dirty="0">
                <a:latin typeface="ITC Franklin Gothic Std Book" pitchFamily="34" charset="0"/>
              </a:rPr>
              <a:t>Here’s an example of the FSA in action. You’ll notice right away that the Microwave would normally be considered way too close to the fence. In this case, we’re using the digital microwave with the FSA turned on.  When we play the video, you can see the razor wire shaking in the wind, as well as see the fence moving within the zone. The blue line is showing activity so  it’s evident that the sensor is detecting that movement. However, that noise is reduced and the zone stays clear of an alarm. </a:t>
            </a:r>
          </a:p>
          <a:p>
            <a:pPr algn="l"/>
            <a:endParaRPr lang="en-US" dirty="0">
              <a:latin typeface="ITC Franklin Gothic Std Book" pitchFamily="34" charset="0"/>
            </a:endParaRPr>
          </a:p>
          <a:p>
            <a:pPr algn="l"/>
            <a:endParaRPr lang="en-US" dirty="0">
              <a:latin typeface="ITC Franklin Gothic Std Book" pitchFamily="34" charset="0"/>
            </a:endParaRPr>
          </a:p>
        </p:txBody>
      </p:sp>
      <p:sp>
        <p:nvSpPr>
          <p:cNvPr id="4" name="Slide Number Placeholder 3"/>
          <p:cNvSpPr>
            <a:spLocks noGrp="1"/>
          </p:cNvSpPr>
          <p:nvPr>
            <p:ph type="sldNum" sz="quarter" idx="10"/>
          </p:nvPr>
        </p:nvSpPr>
        <p:spPr/>
        <p:txBody>
          <a:bodyPr/>
          <a:lstStyle/>
          <a:p>
            <a:fld id="{8979585E-6FA7-4B32-89F8-E597D87DDBE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072600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l"/>
            <a:r>
              <a:rPr lang="en-US" dirty="0">
                <a:latin typeface="ITC Franklin Gothic Std Book" pitchFamily="34" charset="0"/>
              </a:rPr>
              <a:t>Here’s an example of the FSA in action. You’ll notice right away that the Microwave would normally be considered way too close to the fence. In this case, we’re using the digital microwave with the FSA turned on.  When we play the video, you can see the razor wire shaking in the wind, as well as see the fence moving within the zone. The blue line is showing activity so  it’s evident that the sensor is detecting that movement. However, that noise is reduced and the zone stays clear of an alarm. </a:t>
            </a:r>
          </a:p>
          <a:p>
            <a:pPr algn="l"/>
            <a:endParaRPr lang="en-US" dirty="0">
              <a:latin typeface="ITC Franklin Gothic Std Book" pitchFamily="34" charset="0"/>
            </a:endParaRPr>
          </a:p>
          <a:p>
            <a:pPr algn="l"/>
            <a:endParaRPr lang="en-US" dirty="0">
              <a:latin typeface="ITC Franklin Gothic Std Book" pitchFamily="34" charset="0"/>
            </a:endParaRPr>
          </a:p>
        </p:txBody>
      </p:sp>
      <p:sp>
        <p:nvSpPr>
          <p:cNvPr id="4" name="Slide Number Placeholder 3"/>
          <p:cNvSpPr>
            <a:spLocks noGrp="1"/>
          </p:cNvSpPr>
          <p:nvPr>
            <p:ph type="sldNum" sz="quarter" idx="10"/>
          </p:nvPr>
        </p:nvSpPr>
        <p:spPr/>
        <p:txBody>
          <a:bodyPr/>
          <a:lstStyle/>
          <a:p>
            <a:fld id="{8979585E-6FA7-4B32-89F8-E597D87DDBE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39928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l"/>
            <a:r>
              <a:rPr lang="en-US" dirty="0">
                <a:latin typeface="ITC Franklin Gothic Std Book" pitchFamily="34" charset="0"/>
              </a:rPr>
              <a:t>Here’s an example of the FSA in action. You’ll notice right away that the Microwave would normally be considered way too close to the fence. In this case, we’re using the digital microwave with the FSA turned on.  When we play the video, you can see the razor wire shaking in the wind, as well as see the fence moving within the zone. The blue line is showing activity so  it’s evident that the sensor is detecting that movement. However, that noise is reduced and the zone stays clear of an alarm. </a:t>
            </a:r>
          </a:p>
          <a:p>
            <a:pPr algn="l"/>
            <a:endParaRPr lang="en-US" dirty="0">
              <a:latin typeface="ITC Franklin Gothic Std Book" pitchFamily="34" charset="0"/>
            </a:endParaRPr>
          </a:p>
          <a:p>
            <a:pPr algn="l"/>
            <a:endParaRPr lang="en-US" dirty="0">
              <a:latin typeface="ITC Franklin Gothic Std Book" pitchFamily="34" charset="0"/>
            </a:endParaRPr>
          </a:p>
        </p:txBody>
      </p:sp>
      <p:sp>
        <p:nvSpPr>
          <p:cNvPr id="4" name="Slide Number Placeholder 3"/>
          <p:cNvSpPr>
            <a:spLocks noGrp="1"/>
          </p:cNvSpPr>
          <p:nvPr>
            <p:ph type="sldNum" sz="quarter" idx="10"/>
          </p:nvPr>
        </p:nvSpPr>
        <p:spPr/>
        <p:txBody>
          <a:bodyPr/>
          <a:lstStyle/>
          <a:p>
            <a:fld id="{8979585E-6FA7-4B32-89F8-E597D87DDBE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429703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l"/>
            <a:r>
              <a:rPr lang="en-US" dirty="0">
                <a:latin typeface="ITC Franklin Gothic Std Book" pitchFamily="34" charset="0"/>
              </a:rPr>
              <a:t>Here’s an example of the FSA in action. You’ll notice right away that the Microwave would normally be considered way too close to the fence. In this case, we’re using the digital microwave with the FSA turned on.  When we play the video, you can see the razor wire shaking in the wind, as well as see the fence moving within the zone. The blue line is showing activity so  it’s evident that the sensor is detecting that movement. However, that noise is reduced and the zone stays clear of an alarm. </a:t>
            </a:r>
          </a:p>
          <a:p>
            <a:pPr algn="l"/>
            <a:endParaRPr lang="en-US" dirty="0">
              <a:latin typeface="ITC Franklin Gothic Std Book" pitchFamily="34" charset="0"/>
            </a:endParaRPr>
          </a:p>
          <a:p>
            <a:pPr algn="l"/>
            <a:endParaRPr lang="en-US" dirty="0">
              <a:latin typeface="ITC Franklin Gothic Std Book" pitchFamily="34" charset="0"/>
            </a:endParaRPr>
          </a:p>
        </p:txBody>
      </p:sp>
      <p:sp>
        <p:nvSpPr>
          <p:cNvPr id="4" name="Slide Number Placeholder 3"/>
          <p:cNvSpPr>
            <a:spLocks noGrp="1"/>
          </p:cNvSpPr>
          <p:nvPr>
            <p:ph type="sldNum" sz="quarter" idx="10"/>
          </p:nvPr>
        </p:nvSpPr>
        <p:spPr/>
        <p:txBody>
          <a:bodyPr/>
          <a:lstStyle/>
          <a:p>
            <a:fld id="{8979585E-6FA7-4B32-89F8-E597D87DDBE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056131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l"/>
            <a:r>
              <a:rPr lang="en-US" dirty="0">
                <a:latin typeface="ITC Franklin Gothic Std Book" pitchFamily="34" charset="0"/>
              </a:rPr>
              <a:t>Here’s an example of the FSA in action. You’ll notice right away that the Microwave would normally be considered way too close to the fence. In this case, we’re using the digital microwave with the FSA turned on.  When we play the video, you can see the razor wire shaking in the wind, as well as see the fence moving within the zone. The blue line is showing activity so  it’s evident that the sensor is detecting that movement. However, that noise is reduced and the zone stays clear of an alarm. </a:t>
            </a:r>
          </a:p>
          <a:p>
            <a:pPr algn="l"/>
            <a:endParaRPr lang="en-US" dirty="0">
              <a:latin typeface="ITC Franklin Gothic Std Book" pitchFamily="34" charset="0"/>
            </a:endParaRPr>
          </a:p>
          <a:p>
            <a:pPr algn="l"/>
            <a:endParaRPr lang="en-US" dirty="0">
              <a:latin typeface="ITC Franklin Gothic Std Book" pitchFamily="34" charset="0"/>
            </a:endParaRPr>
          </a:p>
        </p:txBody>
      </p:sp>
      <p:sp>
        <p:nvSpPr>
          <p:cNvPr id="4" name="Slide Number Placeholder 3"/>
          <p:cNvSpPr>
            <a:spLocks noGrp="1"/>
          </p:cNvSpPr>
          <p:nvPr>
            <p:ph type="sldNum" sz="quarter" idx="10"/>
          </p:nvPr>
        </p:nvSpPr>
        <p:spPr/>
        <p:txBody>
          <a:bodyPr/>
          <a:lstStyle/>
          <a:p>
            <a:fld id="{8979585E-6FA7-4B32-89F8-E597D87DDBE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956476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1D7784B-15FD-4C60-9A91-D3AC1B41F421}" type="datetimeFigureOut">
              <a:rPr lang="en-US" smtClean="0">
                <a:solidFill>
                  <a:prstClr val="black">
                    <a:tint val="75000"/>
                  </a:prstClr>
                </a:solidFill>
              </a:rPr>
              <a:pPr/>
              <a:t>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063AC4-1E6C-440E-B5F2-97348039FA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7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4B618E50-4DEF-4735-84F0-F40B1B94B3F2}" type="datetimeFigureOut">
              <a:rPr lang="en-US" smtClean="0">
                <a:solidFill>
                  <a:prstClr val="black">
                    <a:tint val="75000"/>
                  </a:prstClr>
                </a:solidFill>
              </a:rPr>
              <a:pPr>
                <a:defRPr/>
              </a:pPr>
              <a:t>2/3/2020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880FB485-BB7A-427C-9B6E-32D7662C02B6}"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97512726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4"/>
            <a:ext cx="8229600" cy="4525963"/>
          </a:xfrm>
          <a:prstGeom prst="rect">
            <a:avLst/>
          </a:prstGeo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8EFC49-2F18-4425-B32D-9E714DA95DE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90029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1D7784B-15FD-4C60-9A91-D3AC1B41F421}" type="datetimeFigureOut">
              <a:rPr lang="en-US" smtClean="0">
                <a:solidFill>
                  <a:prstClr val="black">
                    <a:tint val="75000"/>
                  </a:prstClr>
                </a:solidFill>
              </a:rPr>
              <a:pPr/>
              <a:t>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063AC4-1E6C-440E-B5F2-97348039FA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3318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1D7784B-15FD-4C60-9A91-D3AC1B41F421}" type="datetimeFigureOut">
              <a:rPr lang="en-US" smtClean="0">
                <a:solidFill>
                  <a:prstClr val="black">
                    <a:tint val="75000"/>
                  </a:prstClr>
                </a:solidFill>
              </a:rPr>
              <a:pPr/>
              <a:t>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063AC4-1E6C-440E-B5F2-97348039FA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7388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1D7784B-15FD-4C60-9A91-D3AC1B41F421}" type="datetimeFigureOut">
              <a:rPr lang="en-US" smtClean="0">
                <a:solidFill>
                  <a:prstClr val="black">
                    <a:tint val="75000"/>
                  </a:prstClr>
                </a:solidFill>
              </a:rPr>
              <a:pPr/>
              <a:t>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063AC4-1E6C-440E-B5F2-97348039FA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576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1D7784B-15FD-4C60-9A91-D3AC1B41F421}" type="datetimeFigureOut">
              <a:rPr lang="en-US" smtClean="0">
                <a:solidFill>
                  <a:prstClr val="black">
                    <a:tint val="75000"/>
                  </a:prstClr>
                </a:solidFill>
              </a:rPr>
              <a:pPr/>
              <a:t>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063AC4-1E6C-440E-B5F2-97348039FA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559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1D7784B-15FD-4C60-9A91-D3AC1B41F421}" type="datetimeFigureOut">
              <a:rPr lang="en-US" smtClean="0">
                <a:solidFill>
                  <a:prstClr val="black">
                    <a:tint val="75000"/>
                  </a:prstClr>
                </a:solidFill>
              </a:rPr>
              <a:pPr/>
              <a:t>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063AC4-1E6C-440E-B5F2-97348039FA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509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1D7784B-15FD-4C60-9A91-D3AC1B41F421}" type="datetimeFigureOut">
              <a:rPr lang="en-US" smtClean="0">
                <a:solidFill>
                  <a:prstClr val="black">
                    <a:tint val="75000"/>
                  </a:prstClr>
                </a:solidFill>
              </a:rPr>
              <a:pPr/>
              <a:t>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063AC4-1E6C-440E-B5F2-97348039FA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726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1D7784B-15FD-4C60-9A91-D3AC1B41F421}" type="datetimeFigureOut">
              <a:rPr lang="en-US" smtClean="0">
                <a:solidFill>
                  <a:prstClr val="black">
                    <a:tint val="75000"/>
                  </a:prstClr>
                </a:solidFill>
              </a:rPr>
              <a:pPr/>
              <a:t>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063AC4-1E6C-440E-B5F2-97348039FA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563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1D7784B-15FD-4C60-9A91-D3AC1B41F421}" type="datetimeFigureOut">
              <a:rPr lang="en-US" smtClean="0">
                <a:solidFill>
                  <a:prstClr val="black">
                    <a:tint val="75000"/>
                  </a:prstClr>
                </a:solidFill>
              </a:rPr>
              <a:pPr/>
              <a:t>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063AC4-1E6C-440E-B5F2-97348039FA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000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514337"/>
            <a:fld id="{B5007C07-0967-46B9-8AB3-1E071DAB8ED2}" type="datetimeFigureOut">
              <a:rPr lang="en-US" smtClean="0">
                <a:solidFill>
                  <a:prstClr val="black">
                    <a:tint val="75000"/>
                  </a:prstClr>
                </a:solidFill>
              </a:rPr>
              <a:pPr defTabSz="514337"/>
              <a:t>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51433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514337"/>
            <a:fld id="{A0273F0D-E254-45BF-824B-AACD0C3BE139}" type="slidenum">
              <a:rPr lang="en-US" smtClean="0">
                <a:solidFill>
                  <a:prstClr val="black">
                    <a:tint val="75000"/>
                  </a:prstClr>
                </a:solidFill>
              </a:rPr>
              <a:pPr defTabSz="514337"/>
              <a:t>‹#›</a:t>
            </a:fld>
            <a:endParaRPr lang="en-US">
              <a:solidFill>
                <a:prstClr val="black">
                  <a:tint val="75000"/>
                </a:prstClr>
              </a:solidFill>
            </a:endParaRPr>
          </a:p>
        </p:txBody>
      </p:sp>
    </p:spTree>
    <p:extLst>
      <p:ext uri="{BB962C8B-B14F-4D97-AF65-F5344CB8AC3E}">
        <p14:creationId xmlns:p14="http://schemas.microsoft.com/office/powerpoint/2010/main" val="521119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1D7784B-15FD-4C60-9A91-D3AC1B41F421}" type="datetimeFigureOut">
              <a:rPr lang="en-US" smtClean="0">
                <a:solidFill>
                  <a:prstClr val="black">
                    <a:tint val="75000"/>
                  </a:prstClr>
                </a:solidFill>
              </a:rPr>
              <a:pPr/>
              <a:t>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063AC4-1E6C-440E-B5F2-97348039FA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531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1D7784B-15FD-4C60-9A91-D3AC1B41F421}" type="datetimeFigureOut">
              <a:rPr lang="en-US" smtClean="0">
                <a:solidFill>
                  <a:prstClr val="black">
                    <a:tint val="75000"/>
                  </a:prstClr>
                </a:solidFill>
              </a:rPr>
              <a:pPr/>
              <a:t>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063AC4-1E6C-440E-B5F2-97348039FA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4658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1D7784B-15FD-4C60-9A91-D3AC1B41F421}" type="datetimeFigureOut">
              <a:rPr lang="en-US" smtClean="0">
                <a:solidFill>
                  <a:prstClr val="black">
                    <a:tint val="75000"/>
                  </a:prstClr>
                </a:solidFill>
              </a:rPr>
              <a:pPr/>
              <a:t>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063AC4-1E6C-440E-B5F2-97348039FA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5623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007C07-0967-46B9-8AB3-1E071DAB8ED2}" type="datetimeFigureOut">
              <a:rPr lang="en-US" smtClean="0">
                <a:solidFill>
                  <a:prstClr val="black">
                    <a:tint val="75000"/>
                  </a:prstClr>
                </a:solidFill>
              </a:rPr>
              <a:pPr/>
              <a:t>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73F0D-E254-45BF-824B-AACD0C3BE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694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CBBA7-11D6-465F-8796-C35F595239D1}" type="datetimeFigureOut">
              <a:rPr lang="en-US" smtClean="0">
                <a:solidFill>
                  <a:prstClr val="black">
                    <a:tint val="75000"/>
                  </a:prstClr>
                </a:solidFill>
              </a:rPr>
              <a:pPr/>
              <a:t>2/3/2020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67C095-811D-4EDA-87B3-880FDFC3A2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5974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CBBA7-11D6-465F-8796-C35F595239D1}" type="datetimeFigureOut">
              <a:rPr lang="en-US" smtClean="0">
                <a:solidFill>
                  <a:prstClr val="black">
                    <a:tint val="75000"/>
                  </a:prstClr>
                </a:solidFill>
              </a:rPr>
              <a:pPr/>
              <a:t>2/3/2020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67C095-811D-4EDA-87B3-880FDFC3A2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34766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CBBA7-11D6-465F-8796-C35F595239D1}" type="datetimeFigureOut">
              <a:rPr lang="en-US" smtClean="0">
                <a:solidFill>
                  <a:prstClr val="black">
                    <a:tint val="75000"/>
                  </a:prstClr>
                </a:solidFill>
              </a:rPr>
              <a:pPr/>
              <a:t>2/3/2020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67C095-811D-4EDA-87B3-880FDFC3A2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73124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7B94EF-2D02-4B89-9A4A-AFF85B813B8A}" type="datetimeFigureOut">
              <a:rPr lang="en-US" smtClean="0">
                <a:solidFill>
                  <a:prstClr val="black">
                    <a:tint val="75000"/>
                  </a:prstClr>
                </a:solidFill>
              </a:rPr>
              <a:pPr/>
              <a:t>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6DB9A3-B711-4F60-A601-A083ED6825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0600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7B94EF-2D02-4B89-9A4A-AFF85B813B8A}" type="datetimeFigureOut">
              <a:rPr lang="en-US" smtClean="0">
                <a:solidFill>
                  <a:prstClr val="black">
                    <a:tint val="75000"/>
                  </a:prstClr>
                </a:solidFill>
              </a:rPr>
              <a:pPr/>
              <a:t>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6DB9A3-B711-4F60-A601-A083ED6825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072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7B94EF-2D02-4B89-9A4A-AFF85B813B8A}" type="datetimeFigureOut">
              <a:rPr lang="en-US" smtClean="0">
                <a:solidFill>
                  <a:prstClr val="black">
                    <a:tint val="75000"/>
                  </a:prstClr>
                </a:solidFill>
              </a:rPr>
              <a:pPr/>
              <a:t>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6DB9A3-B711-4F60-A601-A083ED6825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2572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BCE69B5-0485-4F72-A165-BEA295DDA2D6}" type="datetimeFigureOut">
              <a:rPr lang="en-US" smtClean="0">
                <a:solidFill>
                  <a:prstClr val="black">
                    <a:tint val="75000"/>
                  </a:prstClr>
                </a:solidFill>
              </a:rPr>
              <a:pPr>
                <a:defRPr/>
              </a:pPr>
              <a:t>2/3/2020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7C77F2CE-FBB4-4344-B9B1-0C8DB143AF4F}"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47821270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7B94EF-2D02-4B89-9A4A-AFF85B813B8A}" type="datetimeFigureOut">
              <a:rPr lang="en-US" smtClean="0">
                <a:solidFill>
                  <a:prstClr val="black">
                    <a:tint val="75000"/>
                  </a:prstClr>
                </a:solidFill>
              </a:rPr>
              <a:pPr/>
              <a:t>2/3/2020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06DB9A3-B711-4F60-A601-A083ED6825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67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7B94EF-2D02-4B89-9A4A-AFF85B813B8A}" type="datetimeFigureOut">
              <a:rPr lang="en-US" smtClean="0">
                <a:solidFill>
                  <a:prstClr val="black">
                    <a:tint val="75000"/>
                  </a:prstClr>
                </a:solidFill>
              </a:rPr>
              <a:pPr/>
              <a:t>2/3/2020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06DB9A3-B711-4F60-A601-A083ED6825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92914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7B94EF-2D02-4B89-9A4A-AFF85B813B8A}" type="datetimeFigureOut">
              <a:rPr lang="en-US" smtClean="0">
                <a:solidFill>
                  <a:prstClr val="black">
                    <a:tint val="75000"/>
                  </a:prstClr>
                </a:solidFill>
              </a:rPr>
              <a:pPr/>
              <a:t>2/3/2020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06DB9A3-B711-4F60-A601-A083ED6825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3733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7B94EF-2D02-4B89-9A4A-AFF85B813B8A}" type="datetimeFigureOut">
              <a:rPr lang="en-US" smtClean="0">
                <a:solidFill>
                  <a:prstClr val="black">
                    <a:tint val="75000"/>
                  </a:prstClr>
                </a:solidFill>
              </a:rPr>
              <a:pPr/>
              <a:t>2/3/2020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06DB9A3-B711-4F60-A601-A083ED6825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0244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7B94EF-2D02-4B89-9A4A-AFF85B813B8A}" type="datetimeFigureOut">
              <a:rPr lang="en-US" smtClean="0">
                <a:solidFill>
                  <a:prstClr val="black">
                    <a:tint val="75000"/>
                  </a:prstClr>
                </a:solidFill>
              </a:rPr>
              <a:pPr/>
              <a:t>2/3/2020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06DB9A3-B711-4F60-A601-A083ED6825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8275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7B94EF-2D02-4B89-9A4A-AFF85B813B8A}" type="datetimeFigureOut">
              <a:rPr lang="en-US" smtClean="0">
                <a:solidFill>
                  <a:prstClr val="black">
                    <a:tint val="75000"/>
                  </a:prstClr>
                </a:solidFill>
              </a:rPr>
              <a:pPr/>
              <a:t>2/3/2020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06DB9A3-B711-4F60-A601-A083ED6825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6012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7B94EF-2D02-4B89-9A4A-AFF85B813B8A}" type="datetimeFigureOut">
              <a:rPr lang="en-US" smtClean="0">
                <a:solidFill>
                  <a:prstClr val="black">
                    <a:tint val="75000"/>
                  </a:prstClr>
                </a:solidFill>
              </a:rPr>
              <a:pPr/>
              <a:t>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6DB9A3-B711-4F60-A601-A083ED6825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74108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7B94EF-2D02-4B89-9A4A-AFF85B813B8A}" type="datetimeFigureOut">
              <a:rPr lang="en-US" smtClean="0">
                <a:solidFill>
                  <a:prstClr val="black">
                    <a:tint val="75000"/>
                  </a:prstClr>
                </a:solidFill>
              </a:rPr>
              <a:pPr/>
              <a:t>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6DB9A3-B711-4F60-A601-A083ED6825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169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CBBA7-11D6-465F-8796-C35F595239D1}" type="datetimeFigureOut">
              <a:rPr lang="en-US" smtClean="0">
                <a:solidFill>
                  <a:prstClr val="black">
                    <a:tint val="75000"/>
                  </a:prstClr>
                </a:solidFill>
              </a:rPr>
              <a:pPr/>
              <a:t>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67C095-811D-4EDA-87B3-880FDFC3A2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91857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CBBA7-11D6-465F-8796-C35F595239D1}" type="datetimeFigureOut">
              <a:rPr lang="en-US" smtClean="0">
                <a:solidFill>
                  <a:prstClr val="black">
                    <a:tint val="75000"/>
                  </a:prstClr>
                </a:solidFill>
              </a:rPr>
              <a:pPr/>
              <a:t>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67C095-811D-4EDA-87B3-880FDFC3A2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642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7B94EF-2D02-4B89-9A4A-AFF85B813B8A}" type="datetimeFigureOut">
              <a:rPr lang="en-US" smtClean="0">
                <a:solidFill>
                  <a:prstClr val="black">
                    <a:tint val="75000"/>
                  </a:prstClr>
                </a:solidFill>
              </a:rPr>
              <a:pPr/>
              <a:t>2/3/2020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06DB9A3-B711-4F60-A601-A083ED6825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3006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CBBA7-11D6-465F-8796-C35F595239D1}" type="datetimeFigureOut">
              <a:rPr lang="en-US" smtClean="0">
                <a:solidFill>
                  <a:prstClr val="black">
                    <a:tint val="75000"/>
                  </a:prstClr>
                </a:solidFill>
              </a:rPr>
              <a:pPr/>
              <a:t>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67C095-811D-4EDA-87B3-880FDFC3A2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47889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CBBA7-11D6-465F-8796-C35F595239D1}" type="datetimeFigureOut">
              <a:rPr lang="en-US" smtClean="0">
                <a:solidFill>
                  <a:prstClr val="black">
                    <a:tint val="75000"/>
                  </a:prstClr>
                </a:solidFill>
              </a:rPr>
              <a:pPr/>
              <a:t>2/3/2020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67C095-811D-4EDA-87B3-880FDFC3A2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9902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CBBA7-11D6-465F-8796-C35F595239D1}" type="datetimeFigureOut">
              <a:rPr lang="en-US" smtClean="0">
                <a:solidFill>
                  <a:prstClr val="black">
                    <a:tint val="75000"/>
                  </a:prstClr>
                </a:solidFill>
              </a:rPr>
              <a:pPr/>
              <a:t>2/3/2020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67C095-811D-4EDA-87B3-880FDFC3A2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98257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CBBA7-11D6-465F-8796-C35F595239D1}" type="datetimeFigureOut">
              <a:rPr lang="en-US" smtClean="0">
                <a:solidFill>
                  <a:prstClr val="black">
                    <a:tint val="75000"/>
                  </a:prstClr>
                </a:solidFill>
              </a:rPr>
              <a:pPr/>
              <a:t>2/3/2020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67C095-811D-4EDA-87B3-880FDFC3A2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85511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CBBA7-11D6-465F-8796-C35F595239D1}" type="datetimeFigureOut">
              <a:rPr lang="en-US" smtClean="0">
                <a:solidFill>
                  <a:prstClr val="black">
                    <a:tint val="75000"/>
                  </a:prstClr>
                </a:solidFill>
              </a:rPr>
              <a:pPr/>
              <a:t>2/3/2020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67C095-811D-4EDA-87B3-880FDFC3A2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4129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4CBBA7-11D6-465F-8796-C35F595239D1}" type="datetimeFigureOut">
              <a:rPr lang="en-US" smtClean="0">
                <a:solidFill>
                  <a:prstClr val="black">
                    <a:tint val="75000"/>
                  </a:prstClr>
                </a:solidFill>
              </a:rPr>
              <a:pPr/>
              <a:t>2/3/2020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67C095-811D-4EDA-87B3-880FDFC3A2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05044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4CBBA7-11D6-465F-8796-C35F595239D1}" type="datetimeFigureOut">
              <a:rPr lang="en-US" smtClean="0">
                <a:solidFill>
                  <a:prstClr val="black">
                    <a:tint val="75000"/>
                  </a:prstClr>
                </a:solidFill>
              </a:rPr>
              <a:pPr/>
              <a:t>2/3/2020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67C095-811D-4EDA-87B3-880FDFC3A2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58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CBBA7-11D6-465F-8796-C35F595239D1}" type="datetimeFigureOut">
              <a:rPr lang="en-US" smtClean="0">
                <a:solidFill>
                  <a:prstClr val="black">
                    <a:tint val="75000"/>
                  </a:prstClr>
                </a:solidFill>
              </a:rPr>
              <a:pPr/>
              <a:t>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67C095-811D-4EDA-87B3-880FDFC3A2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4958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CBBA7-11D6-465F-8796-C35F595239D1}" type="datetimeFigureOut">
              <a:rPr lang="en-US" smtClean="0">
                <a:solidFill>
                  <a:prstClr val="black">
                    <a:tint val="75000"/>
                  </a:prstClr>
                </a:solidFill>
              </a:rPr>
              <a:pPr/>
              <a:t>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67C095-811D-4EDA-87B3-880FDFC3A2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535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1D7784B-15FD-4C60-9A91-D3AC1B41F421}" type="datetimeFigureOut">
              <a:rPr lang="en-US" smtClean="0">
                <a:solidFill>
                  <a:prstClr val="black">
                    <a:tint val="75000"/>
                  </a:prstClr>
                </a:solidFill>
              </a:rPr>
              <a:pPr/>
              <a:t>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063AC4-1E6C-440E-B5F2-97348039FA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411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1D7784B-15FD-4C60-9A91-D3AC1B41F421}" type="datetimeFigureOut">
              <a:rPr lang="en-US" smtClean="0">
                <a:solidFill>
                  <a:prstClr val="black">
                    <a:tint val="75000"/>
                  </a:prstClr>
                </a:solidFill>
              </a:rPr>
              <a:pPr/>
              <a:t>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063AC4-1E6C-440E-B5F2-97348039FA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139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2673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514337"/>
            <a:fld id="{B5007C07-0967-46B9-8AB3-1E071DAB8ED2}" type="datetimeFigureOut">
              <a:rPr lang="en-US" smtClean="0">
                <a:solidFill>
                  <a:prstClr val="black">
                    <a:tint val="75000"/>
                  </a:prstClr>
                </a:solidFill>
              </a:rPr>
              <a:pPr defTabSz="514337"/>
              <a:t>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51433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514337"/>
            <a:fld id="{A0273F0D-E254-45BF-824B-AACD0C3BE139}" type="slidenum">
              <a:rPr lang="en-US" smtClean="0">
                <a:solidFill>
                  <a:prstClr val="black">
                    <a:tint val="75000"/>
                  </a:prstClr>
                </a:solidFill>
              </a:rPr>
              <a:pPr defTabSz="514337"/>
              <a:t>‹#›</a:t>
            </a:fld>
            <a:endParaRPr lang="en-US">
              <a:solidFill>
                <a:prstClr val="black">
                  <a:tint val="75000"/>
                </a:prstClr>
              </a:solidFill>
            </a:endParaRPr>
          </a:p>
        </p:txBody>
      </p:sp>
    </p:spTree>
    <p:extLst>
      <p:ext uri="{BB962C8B-B14F-4D97-AF65-F5344CB8AC3E}">
        <p14:creationId xmlns:p14="http://schemas.microsoft.com/office/powerpoint/2010/main" val="261350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84743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theme" Target="../theme/theme2.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image" Target="../media/image2.png"/><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3.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6.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4.jp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7.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514337"/>
            <a:fld id="{21D7784B-15FD-4C60-9A91-D3AC1B41F421}" type="datetimeFigureOut">
              <a:rPr lang="en-US" smtClean="0">
                <a:solidFill>
                  <a:prstClr val="black">
                    <a:tint val="75000"/>
                  </a:prstClr>
                </a:solidFill>
              </a:rPr>
              <a:pPr defTabSz="514337"/>
              <a:t>2/3/2020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pPr defTabSz="514337"/>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514337"/>
            <a:fld id="{78063AC4-1E6C-440E-B5F2-97348039FA5A}" type="slidenum">
              <a:rPr lang="en-US" smtClean="0">
                <a:solidFill>
                  <a:prstClr val="black">
                    <a:tint val="75000"/>
                  </a:prstClr>
                </a:solidFill>
              </a:rPr>
              <a:pPr defTabSz="514337"/>
              <a:t>‹#›</a:t>
            </a:fld>
            <a:endParaRPr lang="en-US">
              <a:solidFill>
                <a:prstClr val="black">
                  <a:tint val="75000"/>
                </a:prstClr>
              </a:solidFill>
            </a:endParaRPr>
          </a:p>
        </p:txBody>
      </p:sp>
      <p:pic>
        <p:nvPicPr>
          <p:cNvPr id="7" name="Picture 6"/>
          <p:cNvPicPr>
            <a:picLocks noChangeAspect="1"/>
          </p:cNvPicPr>
          <p:nvPr userDrawn="1"/>
        </p:nvPicPr>
        <p:blipFill rotWithShape="1">
          <a:blip r:embed="rId5" cstate="print">
            <a:extLst>
              <a:ext uri="{28A0092B-C50C-407E-A947-70E740481C1C}">
                <a14:useLocalDpi xmlns:a14="http://schemas.microsoft.com/office/drawing/2010/main" val="0"/>
              </a:ext>
            </a:extLst>
          </a:blip>
          <a:srcRect t="27619" r="2005" b="20714"/>
          <a:stretch/>
        </p:blipFill>
        <p:spPr>
          <a:xfrm>
            <a:off x="1" y="1910443"/>
            <a:ext cx="9144000" cy="3219030"/>
          </a:xfrm>
          <a:prstGeom prst="rect">
            <a:avLst/>
          </a:prstGeom>
        </p:spPr>
      </p:pic>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345136" y="233366"/>
            <a:ext cx="1371600" cy="1041169"/>
          </a:xfrm>
          <a:prstGeom prst="rect">
            <a:avLst/>
          </a:prstGeom>
        </p:spPr>
      </p:pic>
    </p:spTree>
    <p:extLst>
      <p:ext uri="{BB962C8B-B14F-4D97-AF65-F5344CB8AC3E}">
        <p14:creationId xmlns:p14="http://schemas.microsoft.com/office/powerpoint/2010/main" val="9424054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514337"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4"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2"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1"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8"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4"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783"/>
            <a:fld id="{977B94EF-2D02-4B89-9A4A-AFF85B813B8A}" type="datetimeFigureOut">
              <a:rPr lang="en-US" smtClean="0">
                <a:solidFill>
                  <a:prstClr val="black">
                    <a:tint val="75000"/>
                  </a:prstClr>
                </a:solidFill>
              </a:rPr>
              <a:pPr defTabSz="685783"/>
              <a:t>2/3/2020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783"/>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783"/>
            <a:fld id="{906DB9A3-B711-4F60-A601-A083ED6825B7}" type="slidenum">
              <a:rPr lang="en-US" smtClean="0">
                <a:solidFill>
                  <a:prstClr val="black">
                    <a:tint val="75000"/>
                  </a:prstClr>
                </a:solidFill>
              </a:rPr>
              <a:pPr defTabSz="685783"/>
              <a:t>‹#›</a:t>
            </a:fld>
            <a:endParaRPr lang="en-US">
              <a:solidFill>
                <a:prstClr val="black">
                  <a:tint val="75000"/>
                </a:prstClr>
              </a:solidFill>
            </a:endParaRPr>
          </a:p>
        </p:txBody>
      </p:sp>
      <p:pic>
        <p:nvPicPr>
          <p:cNvPr id="12" name="Picture 11"/>
          <p:cNvPicPr>
            <a:picLocks noChangeAspect="1"/>
          </p:cNvPicPr>
          <p:nvPr userDrawn="1"/>
        </p:nvPicPr>
        <p:blipFill rotWithShape="1">
          <a:blip r:embed="rId22" cstate="print">
            <a:extLst>
              <a:ext uri="{28A0092B-C50C-407E-A947-70E740481C1C}">
                <a14:useLocalDpi xmlns:a14="http://schemas.microsoft.com/office/drawing/2010/main" val="0"/>
              </a:ext>
            </a:extLst>
          </a:blip>
          <a:srcRect t="27619" r="491" b="34927"/>
          <a:stretch/>
        </p:blipFill>
        <p:spPr>
          <a:xfrm>
            <a:off x="0" y="6213026"/>
            <a:ext cx="9144000" cy="644979"/>
          </a:xfrm>
          <a:prstGeom prst="rect">
            <a:avLst/>
          </a:prstGeom>
          <a:ln>
            <a:noFill/>
          </a:ln>
        </p:spPr>
      </p:pic>
      <p:grpSp>
        <p:nvGrpSpPr>
          <p:cNvPr id="2" name="Group 1"/>
          <p:cNvGrpSpPr/>
          <p:nvPr userDrawn="1"/>
        </p:nvGrpSpPr>
        <p:grpSpPr>
          <a:xfrm>
            <a:off x="2" y="1485816"/>
            <a:ext cx="6115048" cy="549218"/>
            <a:chOff x="-90617" y="1334917"/>
            <a:chExt cx="6623221" cy="549218"/>
          </a:xfrm>
        </p:grpSpPr>
        <p:sp>
          <p:nvSpPr>
            <p:cNvPr id="13" name="Rectangle 12"/>
            <p:cNvSpPr/>
            <p:nvPr userDrawn="1"/>
          </p:nvSpPr>
          <p:spPr>
            <a:xfrm>
              <a:off x="-90617" y="1334917"/>
              <a:ext cx="6376086" cy="548640"/>
            </a:xfrm>
            <a:prstGeom prst="rect">
              <a:avLst/>
            </a:prstGeom>
            <a:solidFill>
              <a:srgbClr val="D11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a:solidFill>
                  <a:prstClr val="white"/>
                </a:solidFill>
              </a:endParaRPr>
            </a:p>
          </p:txBody>
        </p:sp>
        <p:sp>
          <p:nvSpPr>
            <p:cNvPr id="14" name="Rounded Rectangle 13"/>
            <p:cNvSpPr/>
            <p:nvPr userDrawn="1"/>
          </p:nvSpPr>
          <p:spPr>
            <a:xfrm>
              <a:off x="6079523" y="1335495"/>
              <a:ext cx="453081" cy="548640"/>
            </a:xfrm>
            <a:prstGeom prst="roundRect">
              <a:avLst/>
            </a:prstGeom>
            <a:solidFill>
              <a:srgbClr val="D11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a:solidFill>
                  <a:prstClr val="white"/>
                </a:solidFill>
              </a:endParaRPr>
            </a:p>
          </p:txBody>
        </p:sp>
      </p:grpSp>
      <p:pic>
        <p:nvPicPr>
          <p:cNvPr id="11" name="Picture 10"/>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7345136" y="233366"/>
            <a:ext cx="1371600" cy="1041169"/>
          </a:xfrm>
          <a:prstGeom prst="rect">
            <a:avLst/>
          </a:prstGeom>
        </p:spPr>
      </p:pic>
    </p:spTree>
    <p:extLst>
      <p:ext uri="{BB962C8B-B14F-4D97-AF65-F5344CB8AC3E}">
        <p14:creationId xmlns:p14="http://schemas.microsoft.com/office/powerpoint/2010/main" val="162181003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514337"/>
            <a:fld id="{2C4CBBA7-11D6-465F-8796-C35F595239D1}" type="datetimeFigureOut">
              <a:rPr lang="en-US" smtClean="0">
                <a:solidFill>
                  <a:prstClr val="black">
                    <a:tint val="75000"/>
                  </a:prstClr>
                </a:solidFill>
              </a:rPr>
              <a:pPr defTabSz="514337"/>
              <a:t>2/3/2020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pPr defTabSz="514337"/>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514337"/>
            <a:fld id="{BD67C095-811D-4EDA-87B3-880FDFC3A2A0}" type="slidenum">
              <a:rPr lang="en-US" smtClean="0">
                <a:solidFill>
                  <a:prstClr val="black">
                    <a:tint val="75000"/>
                  </a:prstClr>
                </a:solidFill>
              </a:rPr>
              <a:pPr defTabSz="514337"/>
              <a:t>‹#›</a:t>
            </a:fld>
            <a:endParaRPr lang="en-US">
              <a:solidFill>
                <a:prstClr val="black">
                  <a:tint val="75000"/>
                </a:prstClr>
              </a:solidFill>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45136" y="233366"/>
            <a:ext cx="1371600" cy="1041169"/>
          </a:xfrm>
          <a:prstGeom prst="rect">
            <a:avLst/>
          </a:prstGeom>
        </p:spPr>
      </p:pic>
    </p:spTree>
    <p:extLst>
      <p:ext uri="{BB962C8B-B14F-4D97-AF65-F5344CB8AC3E}">
        <p14:creationId xmlns:p14="http://schemas.microsoft.com/office/powerpoint/2010/main" val="3449953587"/>
      </p:ext>
    </p:extLst>
  </p:cSld>
  <p:clrMap bg1="lt1" tx1="dk1" bg2="lt2" tx2="dk2" accent1="accent1" accent2="accent2" accent3="accent3" accent4="accent4" accent5="accent5" accent6="accent6" hlink="hlink" folHlink="folHlink"/>
  <p:sldLayoutIdLst>
    <p:sldLayoutId id="2147483698" r:id="rId1"/>
  </p:sldLayoutIdLst>
  <p:txStyles>
    <p:titleStyle>
      <a:lvl1pPr algn="l" defTabSz="514337"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4"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2"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1"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8"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4"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514337"/>
            <a:fld id="{2C4CBBA7-11D6-465F-8796-C35F595239D1}" type="datetimeFigureOut">
              <a:rPr lang="en-US" smtClean="0">
                <a:solidFill>
                  <a:prstClr val="black">
                    <a:tint val="75000"/>
                  </a:prstClr>
                </a:solidFill>
              </a:rPr>
              <a:pPr defTabSz="514337"/>
              <a:t>2/3/2020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pPr defTabSz="514337"/>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514337"/>
            <a:fld id="{BD67C095-811D-4EDA-87B3-880FDFC3A2A0}" type="slidenum">
              <a:rPr lang="en-US" smtClean="0">
                <a:solidFill>
                  <a:prstClr val="black">
                    <a:tint val="75000"/>
                  </a:prstClr>
                </a:solidFill>
              </a:rPr>
              <a:pPr defTabSz="514337"/>
              <a:t>‹#›</a:t>
            </a:fld>
            <a:endParaRPr lang="en-US">
              <a:solidFill>
                <a:prstClr val="black">
                  <a:tint val="75000"/>
                </a:prstClr>
              </a:solidFill>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45136" y="233366"/>
            <a:ext cx="1371600" cy="1041169"/>
          </a:xfrm>
          <a:prstGeom prst="rect">
            <a:avLst/>
          </a:prstGeom>
        </p:spPr>
      </p:pic>
    </p:spTree>
    <p:extLst>
      <p:ext uri="{BB962C8B-B14F-4D97-AF65-F5344CB8AC3E}">
        <p14:creationId xmlns:p14="http://schemas.microsoft.com/office/powerpoint/2010/main" val="1296293844"/>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514337"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4"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2"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1"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8"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4"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514337"/>
            <a:fld id="{2C4CBBA7-11D6-465F-8796-C35F595239D1}" type="datetimeFigureOut">
              <a:rPr lang="en-US" smtClean="0">
                <a:solidFill>
                  <a:prstClr val="black">
                    <a:tint val="75000"/>
                  </a:prstClr>
                </a:solidFill>
              </a:rPr>
              <a:pPr defTabSz="514337"/>
              <a:t>2/3/2020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pPr defTabSz="514337"/>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514337"/>
            <a:fld id="{BD67C095-811D-4EDA-87B3-880FDFC3A2A0}" type="slidenum">
              <a:rPr lang="en-US" smtClean="0">
                <a:solidFill>
                  <a:prstClr val="black">
                    <a:tint val="75000"/>
                  </a:prstClr>
                </a:solidFill>
              </a:rPr>
              <a:pPr defTabSz="514337"/>
              <a:t>‹#›</a:t>
            </a:fld>
            <a:endParaRPr lang="en-US">
              <a:solidFill>
                <a:prstClr val="black">
                  <a:tint val="75000"/>
                </a:prstClr>
              </a:solidFill>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45136" y="233366"/>
            <a:ext cx="1371600" cy="1041169"/>
          </a:xfrm>
          <a:prstGeom prst="rect">
            <a:avLst/>
          </a:prstGeom>
        </p:spPr>
      </p:pic>
    </p:spTree>
    <p:extLst>
      <p:ext uri="{BB962C8B-B14F-4D97-AF65-F5344CB8AC3E}">
        <p14:creationId xmlns:p14="http://schemas.microsoft.com/office/powerpoint/2010/main" val="3354557257"/>
      </p:ext>
    </p:extLst>
  </p:cSld>
  <p:clrMap bg1="lt1" tx1="dk1" bg2="lt2" tx2="dk2" accent1="accent1" accent2="accent2" accent3="accent3" accent4="accent4" accent5="accent5" accent6="accent6" hlink="hlink" folHlink="folHlink"/>
  <p:sldLayoutIdLst>
    <p:sldLayoutId id="2147483702" r:id="rId1"/>
  </p:sldLayoutIdLst>
  <p:txStyles>
    <p:titleStyle>
      <a:lvl1pPr algn="l" defTabSz="514337"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4"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2"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1"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8"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4"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7B94EF-2D02-4B89-9A4A-AFF85B813B8A}" type="datetimeFigureOut">
              <a:rPr lang="en-US" smtClean="0">
                <a:solidFill>
                  <a:prstClr val="black">
                    <a:tint val="75000"/>
                  </a:prstClr>
                </a:solidFill>
              </a:rPr>
              <a:pPr/>
              <a:t>2/3/2020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6DB9A3-B711-4F60-A601-A083ED6825B7}"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rotWithShape="1">
          <a:blip r:embed="rId13" cstate="print">
            <a:extLst>
              <a:ext uri="{28A0092B-C50C-407E-A947-70E740481C1C}">
                <a14:useLocalDpi xmlns:a14="http://schemas.microsoft.com/office/drawing/2010/main" val="0"/>
              </a:ext>
            </a:extLst>
          </a:blip>
          <a:srcRect t="27619" r="491" b="34927"/>
          <a:stretch/>
        </p:blipFill>
        <p:spPr>
          <a:xfrm>
            <a:off x="0" y="6213022"/>
            <a:ext cx="9144000" cy="644979"/>
          </a:xfrm>
          <a:prstGeom prst="rect">
            <a:avLst/>
          </a:prstGeom>
          <a:ln>
            <a:noFill/>
          </a:ln>
        </p:spPr>
      </p:pic>
      <p:grpSp>
        <p:nvGrpSpPr>
          <p:cNvPr id="9" name="Group 8"/>
          <p:cNvGrpSpPr/>
          <p:nvPr userDrawn="1"/>
        </p:nvGrpSpPr>
        <p:grpSpPr>
          <a:xfrm>
            <a:off x="0" y="546923"/>
            <a:ext cx="4899453" cy="549218"/>
            <a:chOff x="-90617" y="1334917"/>
            <a:chExt cx="6623221" cy="549218"/>
          </a:xfrm>
        </p:grpSpPr>
        <p:sp>
          <p:nvSpPr>
            <p:cNvPr id="10" name="Rectangle 9"/>
            <p:cNvSpPr/>
            <p:nvPr userDrawn="1"/>
          </p:nvSpPr>
          <p:spPr>
            <a:xfrm>
              <a:off x="-90617" y="1334917"/>
              <a:ext cx="6376086" cy="548640"/>
            </a:xfrm>
            <a:prstGeom prst="rect">
              <a:avLst/>
            </a:prstGeom>
            <a:solidFill>
              <a:srgbClr val="D11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ounded Rectangle 10"/>
            <p:cNvSpPr/>
            <p:nvPr userDrawn="1"/>
          </p:nvSpPr>
          <p:spPr>
            <a:xfrm>
              <a:off x="6079523" y="1335495"/>
              <a:ext cx="453081" cy="548640"/>
            </a:xfrm>
            <a:prstGeom prst="roundRect">
              <a:avLst/>
            </a:prstGeom>
            <a:solidFill>
              <a:srgbClr val="D11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2" name="Picture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345136" y="233362"/>
            <a:ext cx="1371600" cy="1041169"/>
          </a:xfrm>
          <a:prstGeom prst="rect">
            <a:avLst/>
          </a:prstGeom>
        </p:spPr>
      </p:pic>
    </p:spTree>
    <p:extLst>
      <p:ext uri="{BB962C8B-B14F-4D97-AF65-F5344CB8AC3E}">
        <p14:creationId xmlns:p14="http://schemas.microsoft.com/office/powerpoint/2010/main" val="297328064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7B94EF-2D02-4B89-9A4A-AFF85B813B8A}" type="datetimeFigureOut">
              <a:rPr lang="en-US" smtClean="0">
                <a:solidFill>
                  <a:prstClr val="black">
                    <a:tint val="75000"/>
                  </a:prstClr>
                </a:solidFill>
              </a:rPr>
              <a:pPr/>
              <a:t>2/3/2020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6DB9A3-B711-4F60-A601-A083ED6825B7}"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t="31626" b="41136"/>
          <a:stretch/>
        </p:blipFill>
        <p:spPr>
          <a:xfrm>
            <a:off x="0" y="6356350"/>
            <a:ext cx="9144000" cy="501650"/>
          </a:xfrm>
          <a:prstGeom prst="rect">
            <a:avLst/>
          </a:prstGeom>
        </p:spPr>
      </p:pic>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345136" y="233362"/>
            <a:ext cx="1371600" cy="1041169"/>
          </a:xfrm>
          <a:prstGeom prst="rect">
            <a:avLst/>
          </a:prstGeom>
        </p:spPr>
      </p:pic>
    </p:spTree>
    <p:extLst>
      <p:ext uri="{BB962C8B-B14F-4D97-AF65-F5344CB8AC3E}">
        <p14:creationId xmlns:p14="http://schemas.microsoft.com/office/powerpoint/2010/main" val="185545529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southwestmicrowave.com/site-estimating-form/" TargetMode="Externa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hyperlink" Target="mailto:jeffd@southwestmicrowave.com" TargetMode="External"/><Relationship Id="rId2" Type="http://schemas.openxmlformats.org/officeDocument/2006/relationships/hyperlink" Target="mailto:amyl@southwestmicrowave.com" TargetMode="External"/><Relationship Id="rId1" Type="http://schemas.openxmlformats.org/officeDocument/2006/relationships/slideLayout" Target="../slideLayouts/slideLayout33.xml"/><Relationship Id="rId4" Type="http://schemas.openxmlformats.org/officeDocument/2006/relationships/hyperlink" Target="mailto:support@midches.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southwestmicrowave.com/pdfs/INTREPID-Model-336-POE-Data-Sheet-EN.pdf" TargetMode="External"/><Relationship Id="rId7" Type="http://schemas.openxmlformats.org/officeDocument/2006/relationships/image" Target="../media/image16.png"/><Relationship Id="rId2" Type="http://schemas.openxmlformats.org/officeDocument/2006/relationships/hyperlink" Target="http://www.southwestmicrowave.com/pdfs/INTREPID-MicroPoint-POE-Data-Sheet-EN.pdf" TargetMode="External"/><Relationship Id="rId1" Type="http://schemas.openxmlformats.org/officeDocument/2006/relationships/slideLayout" Target="../slideLayouts/slideLayout33.xml"/><Relationship Id="rId6" Type="http://schemas.openxmlformats.org/officeDocument/2006/relationships/image" Target="../media/image15.png"/><Relationship Id="rId5" Type="http://schemas.openxmlformats.org/officeDocument/2006/relationships/hyperlink" Target="http://www.southwestmicrowave.com/pdfs/INTREPID-POE-System-Controllers-Data-Sheet-EN.pdf" TargetMode="External"/><Relationship Id="rId4" Type="http://schemas.openxmlformats.org/officeDocument/2006/relationships/hyperlink" Target="http://www.southwestmicrowave.com/pdfs/INTREPID-Model-334-POE-Data-Sheet-EN.pdf" TargetMode="External"/><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168775" y="2901137"/>
            <a:ext cx="4975225" cy="1384300"/>
          </a:xfrm>
          <a:prstGeom prst="rect">
            <a:avLst/>
          </a:prstGeom>
        </p:spPr>
        <p:txBody>
          <a:bodyPr>
            <a:normAutofit/>
          </a:bodyPr>
          <a:lstStyle/>
          <a:p>
            <a:pPr algn="ctr">
              <a:buNone/>
            </a:pPr>
            <a:r>
              <a:rPr lang="en-US" sz="2700" b="1" dirty="0">
                <a:solidFill>
                  <a:schemeClr val="bg1"/>
                </a:solidFill>
                <a:latin typeface="Arial" panose="020B0604020202020204" pitchFamily="34" charset="0"/>
                <a:ea typeface="Franklin Gothic Demi" charset="0"/>
                <a:cs typeface="Arial" panose="020B0604020202020204" pitchFamily="34" charset="0"/>
              </a:rPr>
              <a:t>POWER OVER ETHERNET SENSOR SUITE</a:t>
            </a:r>
          </a:p>
        </p:txBody>
      </p:sp>
      <p:pic>
        <p:nvPicPr>
          <p:cNvPr id="4" name="Picture 3"/>
          <p:cNvPicPr>
            <a:picLocks noChangeAspect="1"/>
          </p:cNvPicPr>
          <p:nvPr/>
        </p:nvPicPr>
        <p:blipFill>
          <a:blip r:embed="rId3"/>
          <a:stretch>
            <a:fillRect/>
          </a:stretch>
        </p:blipFill>
        <p:spPr>
          <a:xfrm>
            <a:off x="476886" y="2403455"/>
            <a:ext cx="3691889" cy="2262645"/>
          </a:xfrm>
          <a:prstGeom prst="rect">
            <a:avLst/>
          </a:prstGeom>
          <a:ln w="38100">
            <a:solidFill>
              <a:schemeClr val="tx1"/>
            </a:solidFill>
          </a:ln>
        </p:spPr>
      </p:pic>
    </p:spTree>
    <p:extLst>
      <p:ext uri="{BB962C8B-B14F-4D97-AF65-F5344CB8AC3E}">
        <p14:creationId xmlns:p14="http://schemas.microsoft.com/office/powerpoint/2010/main" val="3161798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508" y="171566"/>
            <a:ext cx="7361434" cy="954107"/>
          </a:xfrm>
          <a:prstGeom prst="rect">
            <a:avLst/>
          </a:prstGeom>
        </p:spPr>
        <p:txBody>
          <a:bodyPr wrap="square">
            <a:spAutoFit/>
          </a:bodyPr>
          <a:lstStyle/>
          <a:p>
            <a:pPr algn="ctr">
              <a:defRPr/>
            </a:pPr>
            <a:r>
              <a:rPr lang="en-US" sz="28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POE / IP-Based Fence Sensor </a:t>
            </a:r>
          </a:p>
          <a:p>
            <a:pPr algn="ctr">
              <a:defRPr/>
            </a:pPr>
            <a:r>
              <a:rPr lang="en-US" sz="28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2800" b="1" dirty="0" err="1">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MicroPoint</a:t>
            </a:r>
            <a:r>
              <a:rPr lang="en-US" sz="28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-POE) Simplified Infrastructure</a:t>
            </a:r>
          </a:p>
        </p:txBody>
      </p:sp>
      <p:pic>
        <p:nvPicPr>
          <p:cNvPr id="5" name="Picture 4"/>
          <p:cNvPicPr>
            <a:picLocks noChangeAspect="1"/>
          </p:cNvPicPr>
          <p:nvPr/>
        </p:nvPicPr>
        <p:blipFill>
          <a:blip r:embed="rId3"/>
          <a:stretch>
            <a:fillRect/>
          </a:stretch>
        </p:blipFill>
        <p:spPr>
          <a:xfrm>
            <a:off x="179294" y="1193501"/>
            <a:ext cx="8827247" cy="5664499"/>
          </a:xfrm>
          <a:prstGeom prst="rect">
            <a:avLst/>
          </a:prstGeom>
        </p:spPr>
      </p:pic>
    </p:spTree>
    <p:extLst>
      <p:ext uri="{BB962C8B-B14F-4D97-AF65-F5344CB8AC3E}">
        <p14:creationId xmlns:p14="http://schemas.microsoft.com/office/powerpoint/2010/main" val="804925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5129377" y="1228299"/>
            <a:ext cx="3803082" cy="4652818"/>
          </a:xfrm>
          <a:prstGeom prst="rect">
            <a:avLst/>
          </a:prstGeom>
          <a:noFill/>
          <a:ln w="9525">
            <a:noFill/>
            <a:miter lim="800000"/>
            <a:headEnd/>
            <a:tailEnd/>
          </a:ln>
        </p:spPr>
        <p:txBody>
          <a:bodyPr lIns="92075" tIns="46038" rIns="92075" bIns="46038" anchor="ctr"/>
          <a:lstStyle/>
          <a:p>
            <a:pPr algn="ctr" defTabSz="457200">
              <a:defRPr/>
            </a:pPr>
            <a:endParaRPr lang="en-US" sz="1400" b="1" dirty="0">
              <a:solidFill>
                <a:prstClr val="black"/>
              </a:solidFill>
              <a:effectLst>
                <a:outerShdw blurRad="38100" dist="38100" dir="2700000" algn="tl">
                  <a:srgbClr val="000000">
                    <a:alpha val="43137"/>
                  </a:srgbClr>
                </a:outerShdw>
              </a:effectLst>
              <a:latin typeface="Arial" pitchFamily="34" charset="0"/>
              <a:ea typeface="ＭＳ Ｐゴシック" charset="-128"/>
            </a:endParaRPr>
          </a:p>
          <a:p>
            <a:pPr defTabSz="457200">
              <a:defRPr/>
            </a:pPr>
            <a:r>
              <a:rPr lang="en-US" sz="3000" dirty="0">
                <a:solidFill>
                  <a:prstClr val="black"/>
                </a:solidFill>
                <a:latin typeface="Arial" pitchFamily="34" charset="0"/>
                <a:ea typeface="ＭＳ Ｐゴシック" charset="-128"/>
              </a:rPr>
              <a:t>1. Submit a </a:t>
            </a:r>
          </a:p>
          <a:p>
            <a:pPr defTabSz="457200">
              <a:defRPr/>
            </a:pPr>
            <a:r>
              <a:rPr lang="en-US" sz="3000" dirty="0">
                <a:solidFill>
                  <a:prstClr val="black"/>
                </a:solidFill>
                <a:latin typeface="Arial" pitchFamily="34" charset="0"/>
                <a:ea typeface="ＭＳ Ｐゴシック" charset="-128"/>
                <a:hlinkClick r:id="rId2"/>
              </a:rPr>
              <a:t>Site Estimating Form</a:t>
            </a:r>
            <a:endParaRPr lang="en-US" sz="3000" dirty="0">
              <a:solidFill>
                <a:prstClr val="black"/>
              </a:solidFill>
              <a:latin typeface="Arial" pitchFamily="34" charset="0"/>
              <a:ea typeface="ＭＳ Ｐゴシック" charset="-128"/>
            </a:endParaRPr>
          </a:p>
          <a:p>
            <a:pPr defTabSz="457200">
              <a:defRPr/>
            </a:pPr>
            <a:endParaRPr lang="en-US" sz="1200" dirty="0">
              <a:solidFill>
                <a:srgbClr val="FF0000"/>
              </a:solidFill>
              <a:latin typeface="Arial" pitchFamily="34" charset="0"/>
              <a:ea typeface="ＭＳ Ｐゴシック" charset="-128"/>
            </a:endParaRPr>
          </a:p>
          <a:p>
            <a:pPr defTabSz="457200">
              <a:defRPr/>
            </a:pPr>
            <a:endParaRPr lang="en-US" sz="1200" dirty="0">
              <a:solidFill>
                <a:prstClr val="black"/>
              </a:solidFill>
              <a:latin typeface="Arial" pitchFamily="34" charset="0"/>
              <a:ea typeface="ＭＳ Ｐゴシック" charset="-128"/>
            </a:endParaRPr>
          </a:p>
          <a:p>
            <a:pPr defTabSz="457200">
              <a:defRPr/>
            </a:pPr>
            <a:r>
              <a:rPr lang="en-US" sz="3000" dirty="0">
                <a:solidFill>
                  <a:prstClr val="black"/>
                </a:solidFill>
                <a:latin typeface="Arial" pitchFamily="34" charset="0"/>
                <a:ea typeface="ＭＳ Ｐゴシック" charset="-128"/>
              </a:rPr>
              <a:t>2. Upload a drawing</a:t>
            </a:r>
          </a:p>
          <a:p>
            <a:pPr defTabSz="457200">
              <a:defRPr/>
            </a:pPr>
            <a:endParaRPr lang="en-US" sz="1200" dirty="0">
              <a:solidFill>
                <a:prstClr val="black"/>
              </a:solidFill>
              <a:latin typeface="Arial" pitchFamily="34" charset="0"/>
              <a:ea typeface="ＭＳ Ｐゴシック" charset="-128"/>
            </a:endParaRPr>
          </a:p>
          <a:p>
            <a:pPr defTabSz="457200">
              <a:defRPr/>
            </a:pPr>
            <a:r>
              <a:rPr lang="en-US" sz="3000" dirty="0">
                <a:solidFill>
                  <a:prstClr val="black"/>
                </a:solidFill>
                <a:latin typeface="Arial" pitchFamily="34" charset="0"/>
                <a:ea typeface="ＭＳ Ｐゴシック" charset="-128"/>
              </a:rPr>
              <a:t>3. Expect prompt reply from our Sales Engineers to review your project needs and provide a proposal package</a:t>
            </a:r>
          </a:p>
        </p:txBody>
      </p:sp>
      <p:pic>
        <p:nvPicPr>
          <p:cNvPr id="4" name="Picture 3"/>
          <p:cNvPicPr>
            <a:picLocks noChangeAspect="1"/>
          </p:cNvPicPr>
          <p:nvPr/>
        </p:nvPicPr>
        <p:blipFill>
          <a:blip r:embed="rId3"/>
          <a:stretch>
            <a:fillRect/>
          </a:stretch>
        </p:blipFill>
        <p:spPr>
          <a:xfrm>
            <a:off x="215477" y="493541"/>
            <a:ext cx="4560146" cy="5580543"/>
          </a:xfrm>
          <a:prstGeom prst="rect">
            <a:avLst/>
          </a:prstGeom>
          <a:solidFill>
            <a:srgbClr val="000000">
              <a:shade val="95000"/>
            </a:srgbClr>
          </a:solidFill>
          <a:ln w="28575"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82040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271" y="603621"/>
            <a:ext cx="5971666" cy="400110"/>
          </a:xfrm>
          <a:prstGeom prst="rect">
            <a:avLst/>
          </a:prstGeom>
          <a:noFill/>
        </p:spPr>
        <p:txBody>
          <a:bodyPr wrap="square" rtlCol="0">
            <a:spAutoFit/>
          </a:bodyPr>
          <a:lstStyle/>
          <a:p>
            <a:r>
              <a:rPr lang="en-US" sz="2000" b="1" cap="all" dirty="0">
                <a:solidFill>
                  <a:prstClr val="white"/>
                </a:solidFill>
                <a:latin typeface="Arial" panose="020B0604020202020204" pitchFamily="34" charset="0"/>
                <a:cs typeface="Arial" panose="020B0604020202020204" pitchFamily="34" charset="0"/>
              </a:rPr>
              <a:t>Local Support</a:t>
            </a:r>
          </a:p>
        </p:txBody>
      </p:sp>
      <p:sp>
        <p:nvSpPr>
          <p:cNvPr id="3" name="Rectangle 2"/>
          <p:cNvSpPr/>
          <p:nvPr/>
        </p:nvSpPr>
        <p:spPr>
          <a:xfrm>
            <a:off x="331066" y="2236799"/>
            <a:ext cx="6923976" cy="3385542"/>
          </a:xfrm>
          <a:prstGeom prst="rect">
            <a:avLst/>
          </a:prstGeom>
        </p:spPr>
        <p:txBody>
          <a:bodyPr wrap="square">
            <a:spAutoFit/>
          </a:bodyPr>
          <a:lstStyle/>
          <a:p>
            <a:r>
              <a:rPr lang="en-US" b="0" i="0" u="none" strike="noStrike" dirty="0">
                <a:effectLst/>
                <a:latin typeface="Arial" panose="020B0604020202020204" pitchFamily="34" charset="0"/>
              </a:rPr>
              <a:t>Amy Leslie, Regional Sales Manager, </a:t>
            </a:r>
            <a:r>
              <a:rPr lang="en-US" dirty="0">
                <a:latin typeface="Arial" panose="020B0604020202020204" pitchFamily="34" charset="0"/>
              </a:rPr>
              <a:t>Southwest Microwave</a:t>
            </a:r>
          </a:p>
          <a:p>
            <a:pPr marL="285750" indent="-285750">
              <a:buFont typeface="Arial" panose="020B0604020202020204" pitchFamily="34" charset="0"/>
              <a:buChar char="•"/>
            </a:pPr>
            <a:r>
              <a:rPr lang="en-US" sz="1400" dirty="0">
                <a:solidFill>
                  <a:srgbClr val="D1151C"/>
                </a:solidFill>
                <a:latin typeface="Arial" panose="020B0604020202020204" pitchFamily="34" charset="0"/>
                <a:hlinkClick r:id="rId2"/>
              </a:rPr>
              <a:t>amyl@southwestmicrowave.com</a:t>
            </a:r>
            <a:r>
              <a:rPr lang="en-US" sz="1400" dirty="0">
                <a:solidFill>
                  <a:srgbClr val="D1151C"/>
                </a:solidFill>
                <a:latin typeface="Arial" panose="020B0604020202020204" pitchFamily="34" charset="0"/>
              </a:rPr>
              <a:t> </a:t>
            </a:r>
          </a:p>
          <a:p>
            <a:endParaRPr lang="en-US" dirty="0">
              <a:solidFill>
                <a:srgbClr val="D1151C"/>
              </a:solidFill>
              <a:latin typeface="Arial" panose="020B0604020202020204" pitchFamily="34" charset="0"/>
            </a:endParaRPr>
          </a:p>
          <a:p>
            <a:endParaRPr lang="en-US" dirty="0">
              <a:solidFill>
                <a:srgbClr val="D1151C"/>
              </a:solidFill>
              <a:latin typeface="Arial" panose="020B0604020202020204" pitchFamily="34" charset="0"/>
            </a:endParaRPr>
          </a:p>
          <a:p>
            <a:r>
              <a:rPr lang="en-US" dirty="0">
                <a:latin typeface="Arial" panose="020B0604020202020204" pitchFamily="34" charset="0"/>
                <a:cs typeface="Arial" panose="020B0604020202020204" pitchFamily="34" charset="0"/>
              </a:rPr>
              <a:t>Jeff Drews, Sr. Sales Manager - Federal / Military / Nuclear Systems, Southwest Microwave</a:t>
            </a:r>
          </a:p>
          <a:p>
            <a:pPr marL="285750" indent="-285750">
              <a:buFont typeface="Arial" panose="020B0604020202020204" pitchFamily="34" charset="0"/>
              <a:buChar char="•"/>
            </a:pPr>
            <a:r>
              <a:rPr lang="en-US" sz="1400" dirty="0">
                <a:solidFill>
                  <a:srgbClr val="D1151C"/>
                </a:solidFill>
                <a:latin typeface="Arial" panose="020B0604020202020204" pitchFamily="34" charset="0"/>
                <a:hlinkClick r:id="rId3"/>
              </a:rPr>
              <a:t>jeffd@southwestmicrowave.com</a:t>
            </a:r>
            <a:endParaRPr lang="en-US" sz="1400" dirty="0">
              <a:solidFill>
                <a:srgbClr val="D1151C"/>
              </a:solidFill>
              <a:latin typeface="Arial" panose="020B0604020202020204" pitchFamily="34" charset="0"/>
            </a:endParaRPr>
          </a:p>
          <a:p>
            <a:endParaRPr lang="en-US" dirty="0">
              <a:solidFill>
                <a:srgbClr val="D1151C"/>
              </a:solidFill>
              <a:latin typeface="Arial" panose="020B0604020202020204" pitchFamily="34" charset="0"/>
            </a:endParaRPr>
          </a:p>
          <a:p>
            <a:endParaRPr lang="en-US" dirty="0">
              <a:solidFill>
                <a:srgbClr val="D1151C"/>
              </a:solidFill>
              <a:latin typeface="Arial" panose="020B0604020202020204" pitchFamily="34" charset="0"/>
            </a:endParaRPr>
          </a:p>
          <a:p>
            <a:r>
              <a:rPr lang="en-US" dirty="0">
                <a:latin typeface="Arial" panose="020B0604020202020204" pitchFamily="34" charset="0"/>
              </a:rPr>
              <a:t>Chesapeake and Midlantic Marketing (MidChes)</a:t>
            </a:r>
          </a:p>
          <a:p>
            <a:pPr marL="285750" indent="-285750">
              <a:buFont typeface="Arial" panose="020B0604020202020204" pitchFamily="34" charset="0"/>
              <a:buChar char="•"/>
            </a:pPr>
            <a:r>
              <a:rPr lang="en-US" sz="1400" dirty="0">
                <a:solidFill>
                  <a:srgbClr val="D1151C"/>
                </a:solidFill>
                <a:latin typeface="Arial" panose="020B0604020202020204" pitchFamily="34" charset="0"/>
                <a:hlinkClick r:id="rId4"/>
              </a:rPr>
              <a:t>support@midches.com</a:t>
            </a:r>
            <a:endParaRPr lang="en-US" sz="1400" dirty="0">
              <a:solidFill>
                <a:srgbClr val="D1151C"/>
              </a:solidFill>
              <a:latin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rPr>
              <a:t>(410) 612-9640</a:t>
            </a:r>
          </a:p>
          <a:p>
            <a:pPr marL="285750" indent="-285750">
              <a:buFont typeface="Arial" panose="020B0604020202020204" pitchFamily="34" charset="0"/>
              <a:buChar char="•"/>
            </a:pPr>
            <a:r>
              <a:rPr lang="en-US" sz="1400" dirty="0">
                <a:latin typeface="Arial" panose="020B0604020202020204" pitchFamily="34" charset="0"/>
              </a:rPr>
              <a:t>(610) 361-0500</a:t>
            </a:r>
            <a:endParaRPr lang="en-US" sz="1400" dirty="0"/>
          </a:p>
        </p:txBody>
      </p:sp>
    </p:spTree>
    <p:extLst>
      <p:ext uri="{BB962C8B-B14F-4D97-AF65-F5344CB8AC3E}">
        <p14:creationId xmlns:p14="http://schemas.microsoft.com/office/powerpoint/2010/main" val="988134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271" y="603621"/>
            <a:ext cx="5971666" cy="400110"/>
          </a:xfrm>
          <a:prstGeom prst="rect">
            <a:avLst/>
          </a:prstGeom>
          <a:noFill/>
        </p:spPr>
        <p:txBody>
          <a:bodyPr wrap="square" rtlCol="0">
            <a:spAutoFit/>
          </a:bodyPr>
          <a:lstStyle/>
          <a:p>
            <a:r>
              <a:rPr lang="en-US" sz="2000" b="1" cap="all" dirty="0">
                <a:solidFill>
                  <a:prstClr val="white"/>
                </a:solidFill>
                <a:latin typeface="Arial" panose="020B0604020202020204" pitchFamily="34" charset="0"/>
                <a:cs typeface="Arial" panose="020B0604020202020204" pitchFamily="34" charset="0"/>
              </a:rPr>
              <a:t>WEB LINKS TO POE DATA SHEETS </a:t>
            </a:r>
          </a:p>
        </p:txBody>
      </p:sp>
      <p:sp>
        <p:nvSpPr>
          <p:cNvPr id="3" name="Rectangle 2"/>
          <p:cNvSpPr/>
          <p:nvPr/>
        </p:nvSpPr>
        <p:spPr>
          <a:xfrm>
            <a:off x="331066" y="2236799"/>
            <a:ext cx="5012267" cy="646331"/>
          </a:xfrm>
          <a:prstGeom prst="rect">
            <a:avLst/>
          </a:prstGeom>
        </p:spPr>
        <p:txBody>
          <a:bodyPr wrap="square">
            <a:spAutoFit/>
          </a:bodyPr>
          <a:lstStyle/>
          <a:p>
            <a:r>
              <a:rPr lang="en-US" b="0" i="0" u="none" strike="noStrike" dirty="0">
                <a:solidFill>
                  <a:srgbClr val="D1151C"/>
                </a:solidFill>
                <a:effectLst/>
                <a:latin typeface="Arial" panose="020B0604020202020204" pitchFamily="34" charset="0"/>
                <a:hlinkClick r:id="rId2"/>
              </a:rPr>
              <a:t>INTREPID™ </a:t>
            </a:r>
            <a:r>
              <a:rPr lang="en-US" b="0" i="0" u="none" strike="noStrike" dirty="0" err="1">
                <a:solidFill>
                  <a:srgbClr val="D1151C"/>
                </a:solidFill>
                <a:effectLst/>
                <a:latin typeface="Arial" panose="020B0604020202020204" pitchFamily="34" charset="0"/>
                <a:hlinkClick r:id="rId2"/>
              </a:rPr>
              <a:t>MicroPoint</a:t>
            </a:r>
            <a:r>
              <a:rPr lang="en-US" b="0" i="0" u="none" strike="noStrike" dirty="0">
                <a:solidFill>
                  <a:srgbClr val="D1151C"/>
                </a:solidFill>
                <a:effectLst/>
                <a:latin typeface="Arial" panose="020B0604020202020204" pitchFamily="34" charset="0"/>
                <a:hlinkClick r:id="rId2"/>
              </a:rPr>
              <a:t>™-POE-S Fence Detection Sensor Data Sheet</a:t>
            </a:r>
            <a:endParaRPr lang="en-US" dirty="0"/>
          </a:p>
        </p:txBody>
      </p:sp>
      <p:sp>
        <p:nvSpPr>
          <p:cNvPr id="4" name="Rectangle 3"/>
          <p:cNvSpPr/>
          <p:nvPr/>
        </p:nvSpPr>
        <p:spPr>
          <a:xfrm>
            <a:off x="331066" y="2984931"/>
            <a:ext cx="5494867" cy="646331"/>
          </a:xfrm>
          <a:prstGeom prst="rect">
            <a:avLst/>
          </a:prstGeom>
        </p:spPr>
        <p:txBody>
          <a:bodyPr wrap="square">
            <a:spAutoFit/>
          </a:bodyPr>
          <a:lstStyle/>
          <a:p>
            <a:r>
              <a:rPr lang="en-US" b="0" i="0" u="none" strike="noStrike" dirty="0">
                <a:solidFill>
                  <a:srgbClr val="D1151C"/>
                </a:solidFill>
                <a:effectLst/>
                <a:latin typeface="Arial" panose="020B0604020202020204" pitchFamily="34" charset="0"/>
                <a:hlinkClick r:id="rId3"/>
              </a:rPr>
              <a:t>INTREPID™ Model 336-POE Digital Microwave </a:t>
            </a:r>
            <a:r>
              <a:rPr lang="en-US" b="0" i="0" u="none" strike="noStrike">
                <a:solidFill>
                  <a:srgbClr val="D1151C"/>
                </a:solidFill>
                <a:effectLst/>
                <a:latin typeface="Arial" panose="020B0604020202020204" pitchFamily="34" charset="0"/>
                <a:hlinkClick r:id="rId3"/>
              </a:rPr>
              <a:t>Link Data </a:t>
            </a:r>
            <a:r>
              <a:rPr lang="en-US" b="0" i="0" u="none" strike="noStrike" dirty="0">
                <a:solidFill>
                  <a:srgbClr val="D1151C"/>
                </a:solidFill>
                <a:effectLst/>
                <a:latin typeface="Arial" panose="020B0604020202020204" pitchFamily="34" charset="0"/>
                <a:hlinkClick r:id="rId3"/>
              </a:rPr>
              <a:t>Sheet</a:t>
            </a:r>
            <a:endParaRPr lang="en-US" dirty="0"/>
          </a:p>
        </p:txBody>
      </p:sp>
      <p:sp>
        <p:nvSpPr>
          <p:cNvPr id="5" name="Rectangle 4"/>
          <p:cNvSpPr/>
          <p:nvPr/>
        </p:nvSpPr>
        <p:spPr>
          <a:xfrm>
            <a:off x="331066" y="3777734"/>
            <a:ext cx="5012267" cy="646331"/>
          </a:xfrm>
          <a:prstGeom prst="rect">
            <a:avLst/>
          </a:prstGeom>
        </p:spPr>
        <p:txBody>
          <a:bodyPr wrap="square">
            <a:spAutoFit/>
          </a:bodyPr>
          <a:lstStyle/>
          <a:p>
            <a:r>
              <a:rPr lang="en-US" b="0" i="0" u="none" strike="noStrike" dirty="0">
                <a:solidFill>
                  <a:srgbClr val="D1151C"/>
                </a:solidFill>
                <a:effectLst/>
                <a:latin typeface="Arial" panose="020B0604020202020204" pitchFamily="34" charset="0"/>
                <a:hlinkClick r:id="rId4"/>
              </a:rPr>
              <a:t>INTREPID™ Model 334-POE-S Digital Microwave Link Data Sheet</a:t>
            </a:r>
            <a:endParaRPr lang="en-US" dirty="0"/>
          </a:p>
        </p:txBody>
      </p:sp>
      <p:sp>
        <p:nvSpPr>
          <p:cNvPr id="7" name="Rectangle 6"/>
          <p:cNvSpPr/>
          <p:nvPr/>
        </p:nvSpPr>
        <p:spPr>
          <a:xfrm>
            <a:off x="331066" y="4570537"/>
            <a:ext cx="6333067" cy="369332"/>
          </a:xfrm>
          <a:prstGeom prst="rect">
            <a:avLst/>
          </a:prstGeom>
        </p:spPr>
        <p:txBody>
          <a:bodyPr wrap="square">
            <a:spAutoFit/>
          </a:bodyPr>
          <a:lstStyle/>
          <a:p>
            <a:r>
              <a:rPr lang="en-US" b="0" i="0" u="none" strike="noStrike" dirty="0">
                <a:solidFill>
                  <a:srgbClr val="D1151C"/>
                </a:solidFill>
                <a:effectLst/>
                <a:latin typeface="Arial" panose="020B0604020202020204" pitchFamily="34" charset="0"/>
                <a:hlinkClick r:id="rId5"/>
              </a:rPr>
              <a:t>INTREPID™ POE System Controllers Data Sheet</a:t>
            </a:r>
            <a:endParaRPr lang="en-US" dirty="0"/>
          </a:p>
        </p:txBody>
      </p:sp>
      <p:pic>
        <p:nvPicPr>
          <p:cNvPr id="10" name="Picture 9"/>
          <p:cNvPicPr>
            <a:picLocks noChangeAspect="1"/>
          </p:cNvPicPr>
          <p:nvPr/>
        </p:nvPicPr>
        <p:blipFill>
          <a:blip r:embed="rId6"/>
          <a:stretch>
            <a:fillRect/>
          </a:stretch>
        </p:blipFill>
        <p:spPr>
          <a:xfrm>
            <a:off x="5391660" y="1077934"/>
            <a:ext cx="1745361" cy="2389677"/>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7"/>
          <a:stretch>
            <a:fillRect/>
          </a:stretch>
        </p:blipFill>
        <p:spPr>
          <a:xfrm>
            <a:off x="6321789" y="1859936"/>
            <a:ext cx="1727118" cy="2399952"/>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8"/>
          <a:stretch>
            <a:fillRect/>
          </a:stretch>
        </p:blipFill>
        <p:spPr>
          <a:xfrm>
            <a:off x="6882253" y="2838212"/>
            <a:ext cx="1717143" cy="2418018"/>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9"/>
          <a:stretch>
            <a:fillRect/>
          </a:stretch>
        </p:blipFill>
        <p:spPr>
          <a:xfrm>
            <a:off x="5692159" y="3631262"/>
            <a:ext cx="1736165" cy="24267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489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7701" y="647847"/>
            <a:ext cx="3891430" cy="400110"/>
          </a:xfrm>
          <a:prstGeom prst="rect">
            <a:avLst/>
          </a:prstGeom>
          <a:noFill/>
        </p:spPr>
        <p:txBody>
          <a:bodyPr wrap="square" rtlCol="0">
            <a:spAutoFit/>
          </a:bodyPr>
          <a:lstStyle/>
          <a:p>
            <a:r>
              <a:rPr lang="en-US" sz="2000" b="1" cap="all" dirty="0">
                <a:solidFill>
                  <a:prstClr val="white"/>
                </a:solidFill>
                <a:latin typeface="Arial" panose="020B0604020202020204" pitchFamily="34" charset="0"/>
                <a:cs typeface="Arial" panose="020B0604020202020204" pitchFamily="34" charset="0"/>
              </a:rPr>
              <a:t>VALUE PROP: POE SENSORS</a:t>
            </a:r>
          </a:p>
        </p:txBody>
      </p:sp>
      <p:sp>
        <p:nvSpPr>
          <p:cNvPr id="15" name="TextBox 14"/>
          <p:cNvSpPr txBox="1"/>
          <p:nvPr/>
        </p:nvSpPr>
        <p:spPr>
          <a:xfrm>
            <a:off x="291993" y="1339350"/>
            <a:ext cx="4142847" cy="1231106"/>
          </a:xfrm>
          <a:prstGeom prst="rect">
            <a:avLst/>
          </a:prstGeom>
          <a:noFill/>
        </p:spPr>
        <p:txBody>
          <a:bodyPr wrap="square" rtlCol="0">
            <a:spAutoFit/>
          </a:bodyPr>
          <a:lstStyle/>
          <a:p>
            <a:endParaRPr lang="en-US" sz="2000" dirty="0">
              <a:solidFill>
                <a:srgbClr val="FF0000"/>
              </a:solidFill>
              <a:latin typeface="Arial" panose="020B0604020202020204" pitchFamily="34" charset="0"/>
              <a:cs typeface="Arial" panose="020B0604020202020204" pitchFamily="34" charset="0"/>
            </a:endParaRPr>
          </a:p>
          <a:p>
            <a:endParaRPr lang="en-US" dirty="0">
              <a:solidFill>
                <a:prstClr val="black"/>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US" dirty="0">
              <a:solidFill>
                <a:prstClr val="black"/>
              </a:solidFill>
              <a:latin typeface="Arial" panose="020B0604020202020204" pitchFamily="34" charset="0"/>
              <a:cs typeface="Arial" panose="020B0604020202020204" pitchFamily="34" charset="0"/>
            </a:endParaRPr>
          </a:p>
          <a:p>
            <a:endParaRPr lang="en-US" dirty="0">
              <a:solidFill>
                <a:prstClr val="black"/>
              </a:solidFill>
              <a:latin typeface="Arial" panose="020B0604020202020204" pitchFamily="34" charset="0"/>
              <a:cs typeface="Arial" panose="020B0604020202020204" pitchFamily="34" charset="0"/>
            </a:endParaRPr>
          </a:p>
        </p:txBody>
      </p:sp>
      <p:sp>
        <p:nvSpPr>
          <p:cNvPr id="16" name="Rectangle 15"/>
          <p:cNvSpPr/>
          <p:nvPr/>
        </p:nvSpPr>
        <p:spPr>
          <a:xfrm>
            <a:off x="169544" y="1522026"/>
            <a:ext cx="8847456" cy="3724096"/>
          </a:xfrm>
          <a:prstGeom prst="rect">
            <a:avLst/>
          </a:prstGeom>
        </p:spPr>
        <p:txBody>
          <a:bodyPr wrap="square">
            <a:spAutoFit/>
          </a:bodyPr>
          <a:lstStyle/>
          <a:p>
            <a:pPr marL="388620" marR="45720" indent="-342900">
              <a:buFont typeface="Wingdings" panose="05000000000000000000" pitchFamily="2" charset="2"/>
              <a:buChar char="Ø"/>
            </a:pP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PoE for Fence and Microwave PIDS Solutions</a:t>
            </a:r>
          </a:p>
          <a:p>
            <a:pPr marL="45720" marR="45720"/>
            <a:endParaRPr lang="en-US" sz="26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88620" marR="45720" indent="-342900">
              <a:buFont typeface="Wingdings" panose="05000000000000000000" pitchFamily="2" charset="2"/>
              <a:buChar char="Ø"/>
            </a:pP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On-board network servers enable new capabilities:</a:t>
            </a:r>
            <a:endParaRPr lang="en-US" sz="2400" i="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914400" marR="45720" indent="-342900">
              <a:buFont typeface="Wingdings" panose="05000000000000000000" pitchFamily="2" charset="2"/>
              <a:buChar char="§"/>
            </a:pPr>
            <a:r>
              <a:rPr lang="en-US" sz="1600" i="1" dirty="0">
                <a:solidFill>
                  <a:prstClr val="black"/>
                </a:solidFill>
                <a:latin typeface="Arial" panose="020B0604020202020204" pitchFamily="34" charset="0"/>
                <a:ea typeface="Calibri" panose="020F0502020204030204" pitchFamily="34" charset="0"/>
                <a:cs typeface="Arial" panose="020B0604020202020204" pitchFamily="34" charset="0"/>
              </a:rPr>
              <a:t>Sensor set-up / administration from a browser on any connected PC or mobile device</a:t>
            </a:r>
          </a:p>
          <a:p>
            <a:pPr marL="914400" marR="45720" indent="-342900">
              <a:buFont typeface="Wingdings" panose="05000000000000000000" pitchFamily="2" charset="2"/>
              <a:buChar char="§"/>
            </a:pPr>
            <a:r>
              <a:rPr lang="en-US" sz="1600" i="1" dirty="0">
                <a:solidFill>
                  <a:prstClr val="black"/>
                </a:solidFill>
                <a:latin typeface="Arial" panose="020B0604020202020204" pitchFamily="34" charset="0"/>
                <a:ea typeface="Calibri" panose="020F0502020204030204" pitchFamily="34" charset="0"/>
                <a:cs typeface="Arial" panose="020B0604020202020204" pitchFamily="34" charset="0"/>
              </a:rPr>
              <a:t>Real time alarm reporting to multiple controller types</a:t>
            </a:r>
          </a:p>
          <a:p>
            <a:pPr marL="914400" marR="45720" indent="-342900">
              <a:buFont typeface="Wingdings" panose="05000000000000000000" pitchFamily="2" charset="2"/>
              <a:buChar char="§"/>
            </a:pPr>
            <a:r>
              <a:rPr lang="en-US" sz="1600" i="1" dirty="0">
                <a:solidFill>
                  <a:prstClr val="black"/>
                </a:solidFill>
                <a:latin typeface="Arial" panose="020B0604020202020204" pitchFamily="34" charset="0"/>
                <a:ea typeface="Calibri" panose="020F0502020204030204" pitchFamily="34" charset="0"/>
                <a:cs typeface="Arial" panose="020B0604020202020204" pitchFamily="34" charset="0"/>
              </a:rPr>
              <a:t>Standard IP-network hardware for all connections</a:t>
            </a:r>
          </a:p>
          <a:p>
            <a:pPr marL="45720" marR="45720"/>
            <a:endParaRPr lang="en-US"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88620" marR="45720" indent="-342900">
              <a:buFont typeface="Wingdings" panose="05000000000000000000" pitchFamily="2" charset="2"/>
              <a:buChar char="Ø"/>
            </a:pP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Power &amp; data over Ethernet reduces hardware requirements:</a:t>
            </a:r>
          </a:p>
          <a:p>
            <a:pPr marL="914400" marR="45720" indent="-342900">
              <a:buFont typeface="Wingdings" panose="05000000000000000000" pitchFamily="2" charset="2"/>
              <a:buChar char="§"/>
            </a:pPr>
            <a:r>
              <a:rPr lang="en-US" sz="1600" i="1" dirty="0">
                <a:solidFill>
                  <a:prstClr val="black"/>
                </a:solidFill>
                <a:latin typeface="Arial" panose="020B0604020202020204" pitchFamily="34" charset="0"/>
                <a:ea typeface="Calibri" panose="020F0502020204030204" pitchFamily="34" charset="0"/>
                <a:cs typeface="Arial" panose="020B0604020202020204" pitchFamily="34" charset="0"/>
              </a:rPr>
              <a:t>No DC power supply or battery, EMI/RFI line filters, JB70A, data cables or power cables</a:t>
            </a:r>
          </a:p>
          <a:p>
            <a:pPr marL="45720" marR="45720"/>
            <a:endParaRPr lang="en-US"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88620" marR="45720" indent="-342900">
              <a:buFont typeface="Wingdings" panose="05000000000000000000" pitchFamily="2" charset="2"/>
              <a:buChar char="Ø"/>
            </a:pP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Reduces labor, cost for device setup, and integration</a:t>
            </a:r>
          </a:p>
        </p:txBody>
      </p:sp>
    </p:spTree>
    <p:extLst>
      <p:ext uri="{BB962C8B-B14F-4D97-AF65-F5344CB8AC3E}">
        <p14:creationId xmlns:p14="http://schemas.microsoft.com/office/powerpoint/2010/main" val="3049397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536" y="3213099"/>
            <a:ext cx="2725874" cy="1703672"/>
          </a:xfrm>
          <a:prstGeom prst="rect">
            <a:avLst/>
          </a:prstGeom>
          <a:ln w="12700">
            <a:solidFill>
              <a:schemeClr val="tx1"/>
            </a:solidFill>
          </a:ln>
        </p:spPr>
      </p:pic>
      <p:sp>
        <p:nvSpPr>
          <p:cNvPr id="9" name="TextBox 8"/>
          <p:cNvSpPr txBox="1"/>
          <p:nvPr/>
        </p:nvSpPr>
        <p:spPr>
          <a:xfrm>
            <a:off x="533397" y="1554836"/>
            <a:ext cx="4540408" cy="400110"/>
          </a:xfrm>
          <a:prstGeom prst="rect">
            <a:avLst/>
          </a:prstGeom>
          <a:noFill/>
        </p:spPr>
        <p:txBody>
          <a:bodyPr wrap="square" rtlCol="0">
            <a:spAutoFit/>
          </a:bodyPr>
          <a:lstStyle/>
          <a:p>
            <a:pPr defTabSz="457200"/>
            <a:r>
              <a:rPr lang="en-US" sz="2000" b="1" cap="all" dirty="0">
                <a:solidFill>
                  <a:prstClr val="white"/>
                </a:solidFill>
                <a:latin typeface="Arial" panose="020B0604020202020204" pitchFamily="34" charset="0"/>
                <a:cs typeface="Arial" panose="020B0604020202020204" pitchFamily="34" charset="0"/>
              </a:rPr>
              <a:t>POE DIGITAL MICROWAVE LINKS</a:t>
            </a:r>
          </a:p>
        </p:txBody>
      </p:sp>
      <p:sp>
        <p:nvSpPr>
          <p:cNvPr id="17" name="Content Placeholder 2"/>
          <p:cNvSpPr txBox="1">
            <a:spLocks/>
          </p:cNvSpPr>
          <p:nvPr/>
        </p:nvSpPr>
        <p:spPr>
          <a:xfrm>
            <a:off x="415344" y="2475571"/>
            <a:ext cx="5515899" cy="3347980"/>
          </a:xfrm>
          <a:prstGeom prst="rect">
            <a:avLst/>
          </a:prstGeom>
        </p:spPr>
        <p:txBody>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56032" indent="-256032">
              <a:spcBef>
                <a:spcPts val="600"/>
              </a:spcBef>
              <a:spcAft>
                <a:spcPts val="600"/>
              </a:spcAft>
            </a:pPr>
            <a:r>
              <a:rPr lang="en-US" sz="1800" dirty="0">
                <a:solidFill>
                  <a:prstClr val="black"/>
                </a:solidFill>
                <a:latin typeface="Arial" panose="020B0604020202020204" pitchFamily="34" charset="0"/>
                <a:ea typeface="Franklin Gothic Book" charset="0"/>
                <a:cs typeface="Arial" panose="020B0604020202020204" pitchFamily="34" charset="0"/>
              </a:rPr>
              <a:t>X-band (334-POE) and K-band (336-POE) models</a:t>
            </a:r>
          </a:p>
          <a:p>
            <a:pPr marL="256032" indent="-256032">
              <a:spcBef>
                <a:spcPts val="600"/>
              </a:spcBef>
              <a:spcAft>
                <a:spcPts val="600"/>
              </a:spcAft>
            </a:pPr>
            <a:r>
              <a:rPr lang="en-US" sz="1800" u="sng" dirty="0">
                <a:solidFill>
                  <a:prstClr val="black"/>
                </a:solidFill>
                <a:latin typeface="Arial" panose="020B0604020202020204" pitchFamily="34" charset="0"/>
                <a:ea typeface="Franklin Gothic Book" charset="0"/>
                <a:cs typeface="Arial" panose="020B0604020202020204" pitchFamily="34" charset="0"/>
              </a:rPr>
              <a:t>Same key features as digital microwave sensors</a:t>
            </a:r>
          </a:p>
          <a:p>
            <a:pPr marL="256032" indent="-256032">
              <a:spcBef>
                <a:spcPts val="600"/>
              </a:spcBef>
              <a:spcAft>
                <a:spcPts val="600"/>
              </a:spcAft>
            </a:pPr>
            <a:r>
              <a:rPr lang="en-US" sz="1800" dirty="0">
                <a:solidFill>
                  <a:prstClr val="black"/>
                </a:solidFill>
                <a:latin typeface="Arial" panose="020B0604020202020204" pitchFamily="34" charset="0"/>
                <a:cs typeface="Arial" panose="020B0604020202020204" pitchFamily="34" charset="0"/>
              </a:rPr>
              <a:t>Power over Ethernet (IEEE 802.3af, Class 1)</a:t>
            </a:r>
            <a:endParaRPr lang="en-US" sz="1800" dirty="0">
              <a:solidFill>
                <a:prstClr val="black"/>
              </a:solidFill>
              <a:latin typeface="Arial" panose="020B0604020202020204" pitchFamily="34" charset="0"/>
              <a:ea typeface="Franklin Gothic Book" charset="0"/>
              <a:cs typeface="Arial" panose="020B0604020202020204" pitchFamily="34" charset="0"/>
            </a:endParaRPr>
          </a:p>
          <a:p>
            <a:pPr marL="256032" indent="-256032">
              <a:lnSpc>
                <a:spcPct val="100000"/>
              </a:lnSpc>
              <a:spcBef>
                <a:spcPts val="600"/>
              </a:spcBef>
              <a:spcAft>
                <a:spcPts val="600"/>
              </a:spcAft>
            </a:pPr>
            <a:r>
              <a:rPr lang="en-US" sz="1800" dirty="0">
                <a:solidFill>
                  <a:prstClr val="black"/>
                </a:solidFill>
                <a:latin typeface="Arial" panose="020B0604020202020204" pitchFamily="34" charset="0"/>
                <a:ea typeface="Franklin Gothic Book" charset="0"/>
                <a:cs typeface="Arial" panose="020B0604020202020204" pitchFamily="34" charset="0"/>
              </a:rPr>
              <a:t>Integration with IP / POE-enabled security devices</a:t>
            </a:r>
          </a:p>
          <a:p>
            <a:pPr marL="256032" indent="-256032">
              <a:spcBef>
                <a:spcPts val="600"/>
              </a:spcBef>
              <a:spcAft>
                <a:spcPts val="600"/>
              </a:spcAft>
            </a:pPr>
            <a:r>
              <a:rPr lang="en-US" sz="1800" dirty="0">
                <a:solidFill>
                  <a:prstClr val="black"/>
                </a:solidFill>
                <a:latin typeface="Arial" panose="020B0604020202020204" pitchFamily="34" charset="0"/>
                <a:ea typeface="Franklin Gothic Book" charset="0"/>
                <a:cs typeface="Arial" panose="020B0604020202020204" pitchFamily="34" charset="0"/>
              </a:rPr>
              <a:t>Alarm monitoring via server-based controller or third-party High Level Interface</a:t>
            </a:r>
          </a:p>
          <a:p>
            <a:pPr marL="256032" indent="-256032">
              <a:lnSpc>
                <a:spcPct val="100000"/>
              </a:lnSpc>
              <a:spcBef>
                <a:spcPts val="600"/>
              </a:spcBef>
              <a:spcAft>
                <a:spcPts val="600"/>
              </a:spcAft>
            </a:pPr>
            <a:r>
              <a:rPr lang="en-US" sz="1800" dirty="0">
                <a:solidFill>
                  <a:prstClr val="black"/>
                </a:solidFill>
                <a:latin typeface="Arial" panose="020B0604020202020204" pitchFamily="34" charset="0"/>
                <a:ea typeface="Franklin Gothic Book" charset="0"/>
                <a:cs typeface="Arial" panose="020B0604020202020204" pitchFamily="34" charset="0"/>
              </a:rPr>
              <a:t>Convenient, browser-based local or remote device management</a:t>
            </a:r>
          </a:p>
          <a:p>
            <a:pPr marL="256032" indent="-256032"/>
            <a:r>
              <a:rPr lang="en-US" sz="1800" dirty="0">
                <a:solidFill>
                  <a:prstClr val="black"/>
                </a:solidFill>
                <a:latin typeface="Arial" panose="020B0604020202020204" pitchFamily="34" charset="0"/>
                <a:cs typeface="Arial" panose="020B0604020202020204" pitchFamily="34" charset="0"/>
              </a:rPr>
              <a:t>IP-based infrastructure lowers installation time and cost</a:t>
            </a:r>
          </a:p>
        </p:txBody>
      </p:sp>
    </p:spTree>
    <p:extLst>
      <p:ext uri="{BB962C8B-B14F-4D97-AF65-F5344CB8AC3E}">
        <p14:creationId xmlns:p14="http://schemas.microsoft.com/office/powerpoint/2010/main" val="416329042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9809" y="392947"/>
            <a:ext cx="6400800" cy="954107"/>
          </a:xfrm>
          <a:prstGeom prst="rect">
            <a:avLst/>
          </a:prstGeom>
        </p:spPr>
        <p:txBody>
          <a:bodyPr wrap="square">
            <a:spAutoFit/>
          </a:bodyPr>
          <a:lstStyle/>
          <a:p>
            <a:pPr algn="ctr">
              <a:defRPr/>
            </a:pPr>
            <a:r>
              <a:rPr lang="en-US" sz="28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POE / IP-Based Microwave Sensors Simplified Infrastructure</a:t>
            </a:r>
          </a:p>
        </p:txBody>
      </p:sp>
      <p:pic>
        <p:nvPicPr>
          <p:cNvPr id="2" name="Picture 1"/>
          <p:cNvPicPr>
            <a:picLocks noChangeAspect="1"/>
          </p:cNvPicPr>
          <p:nvPr/>
        </p:nvPicPr>
        <p:blipFill>
          <a:blip r:embed="rId3"/>
          <a:stretch>
            <a:fillRect/>
          </a:stretch>
        </p:blipFill>
        <p:spPr>
          <a:xfrm>
            <a:off x="154003" y="1753021"/>
            <a:ext cx="8922619" cy="4226852"/>
          </a:xfrm>
          <a:prstGeom prst="rect">
            <a:avLst/>
          </a:prstGeom>
        </p:spPr>
      </p:pic>
    </p:spTree>
    <p:extLst>
      <p:ext uri="{BB962C8B-B14F-4D97-AF65-F5344CB8AC3E}">
        <p14:creationId xmlns:p14="http://schemas.microsoft.com/office/powerpoint/2010/main" val="434745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800" y="1281595"/>
            <a:ext cx="8627687" cy="5496277"/>
          </a:xfrm>
          <a:prstGeom prst="rect">
            <a:avLst/>
          </a:prstGeom>
        </p:spPr>
      </p:pic>
      <p:sp>
        <p:nvSpPr>
          <p:cNvPr id="3" name="Rectangle 2"/>
          <p:cNvSpPr/>
          <p:nvPr/>
        </p:nvSpPr>
        <p:spPr>
          <a:xfrm>
            <a:off x="859809" y="171566"/>
            <a:ext cx="6400800" cy="954107"/>
          </a:xfrm>
          <a:prstGeom prst="rect">
            <a:avLst/>
          </a:prstGeom>
        </p:spPr>
        <p:txBody>
          <a:bodyPr wrap="square">
            <a:spAutoFit/>
          </a:bodyPr>
          <a:lstStyle/>
          <a:p>
            <a:pPr algn="ctr">
              <a:defRPr/>
            </a:pPr>
            <a:r>
              <a:rPr lang="en-US" sz="28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POE / IP-Based Microwave Sensors Simplified Infrastructure</a:t>
            </a:r>
          </a:p>
        </p:txBody>
      </p:sp>
    </p:spTree>
    <p:extLst>
      <p:ext uri="{BB962C8B-B14F-4D97-AF65-F5344CB8AC3E}">
        <p14:creationId xmlns:p14="http://schemas.microsoft.com/office/powerpoint/2010/main" val="2844380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9809" y="171566"/>
            <a:ext cx="6400800" cy="954107"/>
          </a:xfrm>
          <a:prstGeom prst="rect">
            <a:avLst/>
          </a:prstGeom>
        </p:spPr>
        <p:txBody>
          <a:bodyPr wrap="square">
            <a:spAutoFit/>
          </a:bodyPr>
          <a:lstStyle/>
          <a:p>
            <a:pPr algn="ctr">
              <a:defRPr/>
            </a:pPr>
            <a:r>
              <a:rPr lang="en-US" sz="28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POE / IP-Based Microwave Sensors Simplified Infrastructure</a:t>
            </a:r>
          </a:p>
        </p:txBody>
      </p:sp>
      <p:pic>
        <p:nvPicPr>
          <p:cNvPr id="2" name="Picture 1"/>
          <p:cNvPicPr>
            <a:picLocks noChangeAspect="1"/>
          </p:cNvPicPr>
          <p:nvPr/>
        </p:nvPicPr>
        <p:blipFill>
          <a:blip r:embed="rId3"/>
          <a:stretch>
            <a:fillRect/>
          </a:stretch>
        </p:blipFill>
        <p:spPr>
          <a:xfrm>
            <a:off x="607644" y="1125673"/>
            <a:ext cx="8074344" cy="5676564"/>
          </a:xfrm>
          <a:prstGeom prst="rect">
            <a:avLst/>
          </a:prstGeom>
        </p:spPr>
      </p:pic>
    </p:spTree>
    <p:extLst>
      <p:ext uri="{BB962C8B-B14F-4D97-AF65-F5344CB8AC3E}">
        <p14:creationId xmlns:p14="http://schemas.microsoft.com/office/powerpoint/2010/main" val="3115520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9809" y="171566"/>
            <a:ext cx="6400800" cy="954107"/>
          </a:xfrm>
          <a:prstGeom prst="rect">
            <a:avLst/>
          </a:prstGeom>
        </p:spPr>
        <p:txBody>
          <a:bodyPr wrap="square">
            <a:spAutoFit/>
          </a:bodyPr>
          <a:lstStyle/>
          <a:p>
            <a:pPr algn="ctr">
              <a:defRPr/>
            </a:pPr>
            <a:r>
              <a:rPr lang="en-US" sz="28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POE / IP-Based Microwave Sensors Simplified Infrastructure</a:t>
            </a:r>
          </a:p>
        </p:txBody>
      </p:sp>
      <p:pic>
        <p:nvPicPr>
          <p:cNvPr id="4" name="Picture 3"/>
          <p:cNvPicPr>
            <a:picLocks noChangeAspect="1"/>
          </p:cNvPicPr>
          <p:nvPr/>
        </p:nvPicPr>
        <p:blipFill>
          <a:blip r:embed="rId3"/>
          <a:stretch>
            <a:fillRect/>
          </a:stretch>
        </p:blipFill>
        <p:spPr>
          <a:xfrm>
            <a:off x="143837" y="1168124"/>
            <a:ext cx="8892283" cy="5689876"/>
          </a:xfrm>
          <a:prstGeom prst="rect">
            <a:avLst/>
          </a:prstGeom>
        </p:spPr>
      </p:pic>
    </p:spTree>
    <p:extLst>
      <p:ext uri="{BB962C8B-B14F-4D97-AF65-F5344CB8AC3E}">
        <p14:creationId xmlns:p14="http://schemas.microsoft.com/office/powerpoint/2010/main" val="1983587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271" y="603621"/>
            <a:ext cx="5971666" cy="400110"/>
          </a:xfrm>
          <a:prstGeom prst="rect">
            <a:avLst/>
          </a:prstGeom>
          <a:noFill/>
        </p:spPr>
        <p:txBody>
          <a:bodyPr wrap="square" rtlCol="0">
            <a:spAutoFit/>
          </a:bodyPr>
          <a:lstStyle/>
          <a:p>
            <a:r>
              <a:rPr lang="en-US" sz="2000" b="1" cap="all" dirty="0">
                <a:solidFill>
                  <a:prstClr val="white"/>
                </a:solidFill>
                <a:latin typeface="Arial" panose="020B0604020202020204" pitchFamily="34" charset="0"/>
                <a:cs typeface="Arial" panose="020B0604020202020204" pitchFamily="34" charset="0"/>
              </a:rPr>
              <a:t>MICROPOINT-POE FENCE SENSOR</a:t>
            </a:r>
          </a:p>
        </p:txBody>
      </p:sp>
      <p:sp>
        <p:nvSpPr>
          <p:cNvPr id="6" name="Content Placeholder 2"/>
          <p:cNvSpPr txBox="1">
            <a:spLocks/>
          </p:cNvSpPr>
          <p:nvPr/>
        </p:nvSpPr>
        <p:spPr>
          <a:xfrm>
            <a:off x="187297" y="1171389"/>
            <a:ext cx="5969640" cy="4805082"/>
          </a:xfrm>
          <a:prstGeom prst="rect">
            <a:avLst/>
          </a:prstGeom>
        </p:spPr>
        <p:txBody>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600"/>
              </a:spcBef>
              <a:spcAft>
                <a:spcPts val="600"/>
              </a:spcAft>
            </a:pPr>
            <a:r>
              <a:rPr lang="en-US" sz="2000" u="sng" dirty="0">
                <a:solidFill>
                  <a:prstClr val="black"/>
                </a:solidFill>
                <a:latin typeface="Arial" panose="020B0604020202020204" pitchFamily="34" charset="0"/>
                <a:ea typeface="Franklin Gothic Book" charset="0"/>
                <a:cs typeface="Arial" panose="020B0604020202020204" pitchFamily="34" charset="0"/>
              </a:rPr>
              <a:t>Same key features as INTREPID </a:t>
            </a:r>
            <a:r>
              <a:rPr lang="en-US" sz="2000" u="sng" dirty="0" err="1">
                <a:solidFill>
                  <a:prstClr val="black"/>
                </a:solidFill>
                <a:latin typeface="Arial" panose="020B0604020202020204" pitchFamily="34" charset="0"/>
                <a:ea typeface="Franklin Gothic Book" charset="0"/>
                <a:cs typeface="Arial" panose="020B0604020202020204" pitchFamily="34" charset="0"/>
              </a:rPr>
              <a:t>MicroPoint</a:t>
            </a:r>
            <a:r>
              <a:rPr lang="en-US" sz="2000" u="sng" dirty="0">
                <a:solidFill>
                  <a:prstClr val="black"/>
                </a:solidFill>
                <a:latin typeface="Arial" panose="020B0604020202020204" pitchFamily="34" charset="0"/>
                <a:ea typeface="Franklin Gothic Book" charset="0"/>
                <a:cs typeface="Arial" panose="020B0604020202020204" pitchFamily="34" charset="0"/>
              </a:rPr>
              <a:t> II</a:t>
            </a:r>
            <a:r>
              <a:rPr lang="en-US" sz="2000" dirty="0">
                <a:solidFill>
                  <a:prstClr val="black"/>
                </a:solidFill>
                <a:latin typeface="Arial" panose="020B0604020202020204" pitchFamily="34" charset="0"/>
                <a:ea typeface="Franklin Gothic Book" charset="0"/>
                <a:cs typeface="Arial" panose="020B0604020202020204" pitchFamily="34" charset="0"/>
              </a:rPr>
              <a:t>:</a:t>
            </a:r>
          </a:p>
          <a:p>
            <a:pPr marL="514350" indent="-169863">
              <a:lnSpc>
                <a:spcPct val="100000"/>
              </a:lnSpc>
              <a:spcBef>
                <a:spcPts val="0"/>
              </a:spcBef>
              <a:buFont typeface="Wingdings" panose="05000000000000000000" pitchFamily="2" charset="2"/>
              <a:buChar char="§"/>
            </a:pPr>
            <a:r>
              <a:rPr lang="en-US" sz="2000" dirty="0">
                <a:solidFill>
                  <a:prstClr val="black"/>
                </a:solidFill>
                <a:latin typeface="Arial" panose="020B0604020202020204" pitchFamily="34" charset="0"/>
                <a:ea typeface="Franklin Gothic Book" charset="0"/>
                <a:cs typeface="Arial" panose="020B0604020202020204" pitchFamily="34" charset="0"/>
              </a:rPr>
              <a:t>Intrusion location to within 3m</a:t>
            </a:r>
          </a:p>
          <a:p>
            <a:pPr marL="514350" indent="-169863">
              <a:lnSpc>
                <a:spcPct val="100000"/>
              </a:lnSpc>
              <a:spcBef>
                <a:spcPts val="0"/>
              </a:spcBef>
              <a:buFont typeface="Wingdings" panose="05000000000000000000" pitchFamily="2" charset="2"/>
              <a:buChar char="§"/>
            </a:pPr>
            <a:r>
              <a:rPr lang="en-US" sz="2000" dirty="0">
                <a:solidFill>
                  <a:prstClr val="black"/>
                </a:solidFill>
                <a:latin typeface="Arial" panose="020B0604020202020204" pitchFamily="34" charset="0"/>
                <a:ea typeface="Franklin Gothic Book" charset="0"/>
                <a:cs typeface="Arial" panose="020B0604020202020204" pitchFamily="34" charset="0"/>
              </a:rPr>
              <a:t>Calibration in 1m increments for uniform detection along </a:t>
            </a:r>
            <a:r>
              <a:rPr lang="en-US" sz="2000" dirty="0" err="1">
                <a:solidFill>
                  <a:prstClr val="black"/>
                </a:solidFill>
                <a:latin typeface="Arial" panose="020B0604020202020204" pitchFamily="34" charset="0"/>
                <a:ea typeface="Franklin Gothic Book" charset="0"/>
                <a:cs typeface="Arial" panose="020B0604020202020204" pitchFamily="34" charset="0"/>
              </a:rPr>
              <a:t>fenceline</a:t>
            </a:r>
            <a:r>
              <a:rPr lang="en-US" sz="2000" dirty="0">
                <a:solidFill>
                  <a:prstClr val="black"/>
                </a:solidFill>
                <a:latin typeface="Arial" panose="020B0604020202020204" pitchFamily="34" charset="0"/>
                <a:ea typeface="Franklin Gothic Book" charset="0"/>
                <a:cs typeface="Arial" panose="020B0604020202020204" pitchFamily="34" charset="0"/>
              </a:rPr>
              <a:t> (Sensitivity Leveling)</a:t>
            </a:r>
          </a:p>
          <a:p>
            <a:pPr marL="514350" indent="-169863">
              <a:lnSpc>
                <a:spcPct val="100000"/>
              </a:lnSpc>
              <a:spcBef>
                <a:spcPts val="0"/>
              </a:spcBef>
              <a:buFont typeface="Wingdings" panose="05000000000000000000" pitchFamily="2" charset="2"/>
              <a:buChar char="§"/>
            </a:pPr>
            <a:r>
              <a:rPr lang="en-US" sz="2000" dirty="0">
                <a:solidFill>
                  <a:prstClr val="black"/>
                </a:solidFill>
                <a:latin typeface="Arial" panose="020B0604020202020204" pitchFamily="34" charset="0"/>
                <a:ea typeface="Franklin Gothic Book" charset="0"/>
                <a:cs typeface="Arial" panose="020B0604020202020204" pitchFamily="34" charset="0"/>
              </a:rPr>
              <a:t>Alarms on ‘point impacts’, ignores harmless environmental disturbances</a:t>
            </a:r>
          </a:p>
          <a:p>
            <a:pPr marL="514350" indent="-169863">
              <a:spcBef>
                <a:spcPts val="600"/>
              </a:spcBef>
              <a:spcAft>
                <a:spcPts val="600"/>
              </a:spcAft>
              <a:buFont typeface="Wingdings" panose="05000000000000000000" pitchFamily="2" charset="2"/>
              <a:buChar char="§"/>
            </a:pPr>
            <a:r>
              <a:rPr lang="en-US" sz="2000" dirty="0">
                <a:solidFill>
                  <a:prstClr val="black"/>
                </a:solidFill>
                <a:latin typeface="Arial" panose="020B0604020202020204" pitchFamily="34" charset="0"/>
                <a:cs typeface="Arial" panose="020B0604020202020204" pitchFamily="34" charset="0"/>
              </a:rPr>
              <a:t>Power over Ethernet (IEEE 802.3af, Class 1)</a:t>
            </a:r>
            <a:endParaRPr lang="en-US" sz="2000" dirty="0">
              <a:solidFill>
                <a:prstClr val="black"/>
              </a:solidFill>
              <a:latin typeface="Arial" panose="020B0604020202020204" pitchFamily="34" charset="0"/>
              <a:ea typeface="Franklin Gothic Book" charset="0"/>
              <a:cs typeface="Arial" panose="020B0604020202020204" pitchFamily="34" charset="0"/>
            </a:endParaRPr>
          </a:p>
          <a:p>
            <a:pPr marL="256032" indent="-256032">
              <a:lnSpc>
                <a:spcPct val="100000"/>
              </a:lnSpc>
              <a:spcBef>
                <a:spcPts val="600"/>
              </a:spcBef>
              <a:spcAft>
                <a:spcPts val="600"/>
              </a:spcAft>
            </a:pPr>
            <a:r>
              <a:rPr lang="en-US" sz="2000" dirty="0">
                <a:solidFill>
                  <a:prstClr val="black"/>
                </a:solidFill>
                <a:latin typeface="Arial" panose="020B0604020202020204" pitchFamily="34" charset="0"/>
                <a:ea typeface="Franklin Gothic Book" charset="0"/>
                <a:cs typeface="Arial" panose="020B0604020202020204" pitchFamily="34" charset="0"/>
              </a:rPr>
              <a:t>Integration with IP / POE-enabled security devices</a:t>
            </a:r>
          </a:p>
          <a:p>
            <a:pPr marL="256032" indent="-256032">
              <a:spcBef>
                <a:spcPts val="600"/>
              </a:spcBef>
              <a:spcAft>
                <a:spcPts val="600"/>
              </a:spcAft>
            </a:pPr>
            <a:r>
              <a:rPr lang="en-US" sz="2000" dirty="0">
                <a:solidFill>
                  <a:prstClr val="black"/>
                </a:solidFill>
                <a:latin typeface="Arial" panose="020B0604020202020204" pitchFamily="34" charset="0"/>
                <a:ea typeface="Franklin Gothic Book" charset="0"/>
                <a:cs typeface="Arial" panose="020B0604020202020204" pitchFamily="34" charset="0"/>
              </a:rPr>
              <a:t>Convenient, browser-based local or remote device management via PC or mobile device</a:t>
            </a:r>
          </a:p>
          <a:p>
            <a:pPr marL="256032" indent="-256032">
              <a:spcBef>
                <a:spcPts val="600"/>
              </a:spcBef>
              <a:spcAft>
                <a:spcPts val="600"/>
              </a:spcAft>
            </a:pPr>
            <a:r>
              <a:rPr lang="en-US" sz="2000" dirty="0">
                <a:solidFill>
                  <a:prstClr val="black"/>
                </a:solidFill>
                <a:latin typeface="Arial" panose="020B0604020202020204" pitchFamily="34" charset="0"/>
                <a:ea typeface="Franklin Gothic Book" charset="0"/>
                <a:cs typeface="Arial" panose="020B0604020202020204" pitchFamily="34" charset="0"/>
              </a:rPr>
              <a:t>Alarm monitoring via server-based controller or third-party High Level Interface</a:t>
            </a:r>
          </a:p>
          <a:p>
            <a:pPr marL="256032" indent="-256032"/>
            <a:r>
              <a:rPr lang="en-US" sz="2000" dirty="0">
                <a:solidFill>
                  <a:prstClr val="black"/>
                </a:solidFill>
                <a:latin typeface="Arial" panose="020B0604020202020204" pitchFamily="34" charset="0"/>
                <a:cs typeface="Arial" panose="020B0604020202020204" pitchFamily="34" charset="0"/>
              </a:rPr>
              <a:t>IP-based infrastructure lowers installation time and cost</a:t>
            </a:r>
          </a:p>
        </p:txBody>
      </p:sp>
      <p:pic>
        <p:nvPicPr>
          <p:cNvPr id="8" name="Picture 7"/>
          <p:cNvPicPr>
            <a:picLocks noChangeAspect="1"/>
          </p:cNvPicPr>
          <p:nvPr/>
        </p:nvPicPr>
        <p:blipFill>
          <a:blip r:embed="rId2"/>
          <a:stretch>
            <a:fillRect/>
          </a:stretch>
        </p:blipFill>
        <p:spPr>
          <a:xfrm>
            <a:off x="5962852" y="2690106"/>
            <a:ext cx="3078430" cy="2281235"/>
          </a:xfrm>
          <a:prstGeom prst="rect">
            <a:avLst/>
          </a:prstGeom>
          <a:ln w="12700">
            <a:solidFill>
              <a:schemeClr val="tx1"/>
            </a:solidFill>
          </a:ln>
        </p:spPr>
      </p:pic>
    </p:spTree>
    <p:extLst>
      <p:ext uri="{BB962C8B-B14F-4D97-AF65-F5344CB8AC3E}">
        <p14:creationId xmlns:p14="http://schemas.microsoft.com/office/powerpoint/2010/main" val="1584441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9809" y="171566"/>
            <a:ext cx="6400800" cy="954107"/>
          </a:xfrm>
          <a:prstGeom prst="rect">
            <a:avLst/>
          </a:prstGeom>
        </p:spPr>
        <p:txBody>
          <a:bodyPr wrap="square">
            <a:spAutoFit/>
          </a:bodyPr>
          <a:lstStyle/>
          <a:p>
            <a:pPr algn="ctr">
              <a:defRPr/>
            </a:pPr>
            <a:r>
              <a:rPr lang="en-US" sz="28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POE / IP-Based Fence Sensor Simplified Infrastructure</a:t>
            </a:r>
          </a:p>
        </p:txBody>
      </p:sp>
      <p:pic>
        <p:nvPicPr>
          <p:cNvPr id="2" name="Picture 1"/>
          <p:cNvPicPr>
            <a:picLocks noChangeAspect="1"/>
          </p:cNvPicPr>
          <p:nvPr/>
        </p:nvPicPr>
        <p:blipFill>
          <a:blip r:embed="rId3"/>
          <a:stretch>
            <a:fillRect/>
          </a:stretch>
        </p:blipFill>
        <p:spPr>
          <a:xfrm>
            <a:off x="0" y="1429508"/>
            <a:ext cx="9144000" cy="4989583"/>
          </a:xfrm>
          <a:prstGeom prst="rect">
            <a:avLst/>
          </a:prstGeom>
        </p:spPr>
      </p:pic>
    </p:spTree>
    <p:extLst>
      <p:ext uri="{BB962C8B-B14F-4D97-AF65-F5344CB8AC3E}">
        <p14:creationId xmlns:p14="http://schemas.microsoft.com/office/powerpoint/2010/main" val="2191073829"/>
      </p:ext>
    </p:extLst>
  </p:cSld>
  <p:clrMapOvr>
    <a:masterClrMapping/>
  </p:clrMapOvr>
</p:sld>
</file>

<file path=ppt/theme/theme1.xml><?xml version="1.0" encoding="utf-8"?>
<a:theme xmlns:a="http://schemas.openxmlformats.org/drawingml/2006/main" name="1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8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2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TotalTime>
  <Words>1036</Words>
  <Application>Microsoft Office PowerPoint</Application>
  <PresentationFormat>On-screen Show (4:3)</PresentationFormat>
  <Paragraphs>80</Paragraphs>
  <Slides>13</Slides>
  <Notes>8</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13</vt:i4>
      </vt:variant>
    </vt:vector>
  </HeadingPairs>
  <TitlesOfParts>
    <vt:vector size="25" baseType="lpstr">
      <vt:lpstr>Arial</vt:lpstr>
      <vt:lpstr>Calibri</vt:lpstr>
      <vt:lpstr>Calibri Light</vt:lpstr>
      <vt:lpstr>ITC Franklin Gothic Std Book</vt:lpstr>
      <vt:lpstr>Wingdings</vt:lpstr>
      <vt:lpstr>15_Custom Design</vt:lpstr>
      <vt:lpstr>13_Custom Design</vt:lpstr>
      <vt:lpstr>14_Custom Design</vt:lpstr>
      <vt:lpstr>17_Custom Design</vt:lpstr>
      <vt:lpstr>16_Custom Design</vt:lpstr>
      <vt:lpstr>18_Custom Design</vt:lpstr>
      <vt:lpstr>12_Custom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Maira Zanrosso</dc:creator>
  <cp:lastModifiedBy>Abingdon Fire Company, Inc.</cp:lastModifiedBy>
  <cp:revision>10</cp:revision>
  <dcterms:created xsi:type="dcterms:W3CDTF">2020-01-24T15:24:27Z</dcterms:created>
  <dcterms:modified xsi:type="dcterms:W3CDTF">2020-02-03T17:13:30Z</dcterms:modified>
</cp:coreProperties>
</file>