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800" r:id="rId2"/>
    <p:sldMasterId id="2147483812" r:id="rId3"/>
    <p:sldMasterId id="2147483894" r:id="rId4"/>
    <p:sldMasterId id="2147483988" r:id="rId5"/>
    <p:sldMasterId id="2147484000" r:id="rId6"/>
    <p:sldMasterId id="2147484036" r:id="rId7"/>
    <p:sldMasterId id="2147484060" r:id="rId8"/>
    <p:sldMasterId id="2147484084" r:id="rId9"/>
  </p:sldMasterIdLst>
  <p:notesMasterIdLst>
    <p:notesMasterId r:id="rId32"/>
  </p:notesMasterIdLst>
  <p:handoutMasterIdLst>
    <p:handoutMasterId r:id="rId33"/>
  </p:handoutMasterIdLst>
  <p:sldIdLst>
    <p:sldId id="271" r:id="rId10"/>
    <p:sldId id="496" r:id="rId11"/>
    <p:sldId id="622" r:id="rId12"/>
    <p:sldId id="623" r:id="rId13"/>
    <p:sldId id="520" r:id="rId14"/>
    <p:sldId id="603" r:id="rId15"/>
    <p:sldId id="631" r:id="rId16"/>
    <p:sldId id="695" r:id="rId17"/>
    <p:sldId id="502" r:id="rId18"/>
    <p:sldId id="696" r:id="rId19"/>
    <p:sldId id="699" r:id="rId20"/>
    <p:sldId id="700" r:id="rId21"/>
    <p:sldId id="614" r:id="rId22"/>
    <p:sldId id="617" r:id="rId23"/>
    <p:sldId id="616" r:id="rId24"/>
    <p:sldId id="627" r:id="rId25"/>
    <p:sldId id="503" r:id="rId26"/>
    <p:sldId id="701" r:id="rId27"/>
    <p:sldId id="626" r:id="rId28"/>
    <p:sldId id="620" r:id="rId29"/>
    <p:sldId id="597" r:id="rId30"/>
    <p:sldId id="492" r:id="rId31"/>
  </p:sldIdLst>
  <p:sldSz cx="9144000" cy="5143500" type="screen16x9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 clrMode="bw" hidden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399" autoAdjust="0"/>
    <p:restoredTop sz="94918" autoAdjust="0"/>
  </p:normalViewPr>
  <p:slideViewPr>
    <p:cSldViewPr>
      <p:cViewPr varScale="1">
        <p:scale>
          <a:sx n="129" d="100"/>
          <a:sy n="129" d="100"/>
        </p:scale>
        <p:origin x="-624" y="-11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8" d="100"/>
        <a:sy n="98" d="100"/>
      </p:scale>
      <p:origin x="0" y="0"/>
    </p:cViewPr>
  </p:sorterViewPr>
  <p:notesViewPr>
    <p:cSldViewPr snapToGrid="0" snapToObjects="1">
      <p:cViewPr varScale="1">
        <p:scale>
          <a:sx n="116" d="100"/>
          <a:sy n="116" d="100"/>
        </p:scale>
        <p:origin x="-4120" y="-96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1.xml"/><Relationship Id="rId21" Type="http://schemas.openxmlformats.org/officeDocument/2006/relationships/slide" Target="slides/slide12.xml"/><Relationship Id="rId22" Type="http://schemas.openxmlformats.org/officeDocument/2006/relationships/slide" Target="slides/slide13.xml"/><Relationship Id="rId23" Type="http://schemas.openxmlformats.org/officeDocument/2006/relationships/slide" Target="slides/slide14.xml"/><Relationship Id="rId24" Type="http://schemas.openxmlformats.org/officeDocument/2006/relationships/slide" Target="slides/slide15.xml"/><Relationship Id="rId25" Type="http://schemas.openxmlformats.org/officeDocument/2006/relationships/slide" Target="slides/slide16.xml"/><Relationship Id="rId26" Type="http://schemas.openxmlformats.org/officeDocument/2006/relationships/slide" Target="slides/slide17.xml"/><Relationship Id="rId27" Type="http://schemas.openxmlformats.org/officeDocument/2006/relationships/slide" Target="slides/slide18.xml"/><Relationship Id="rId28" Type="http://schemas.openxmlformats.org/officeDocument/2006/relationships/slide" Target="slides/slide19.xml"/><Relationship Id="rId29" Type="http://schemas.openxmlformats.org/officeDocument/2006/relationships/slide" Target="slides/slide20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30" Type="http://schemas.openxmlformats.org/officeDocument/2006/relationships/slide" Target="slides/slide21.xml"/><Relationship Id="rId31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9" Type="http://schemas.openxmlformats.org/officeDocument/2006/relationships/slideMaster" Target="slideMasters/slideMaster9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33" Type="http://schemas.openxmlformats.org/officeDocument/2006/relationships/handoutMaster" Target="handoutMasters/handoutMaster1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1.xml"/><Relationship Id="rId11" Type="http://schemas.openxmlformats.org/officeDocument/2006/relationships/slide" Target="slides/slide2.xml"/><Relationship Id="rId12" Type="http://schemas.openxmlformats.org/officeDocument/2006/relationships/slide" Target="slides/slide3.xml"/><Relationship Id="rId13" Type="http://schemas.openxmlformats.org/officeDocument/2006/relationships/slide" Target="slides/slide4.xml"/><Relationship Id="rId14" Type="http://schemas.openxmlformats.org/officeDocument/2006/relationships/slide" Target="slides/slide5.xml"/><Relationship Id="rId15" Type="http://schemas.openxmlformats.org/officeDocument/2006/relationships/slide" Target="slides/slide6.xml"/><Relationship Id="rId16" Type="http://schemas.openxmlformats.org/officeDocument/2006/relationships/slide" Target="slides/slide7.xml"/><Relationship Id="rId17" Type="http://schemas.openxmlformats.org/officeDocument/2006/relationships/slide" Target="slides/slide8.xml"/><Relationship Id="rId18" Type="http://schemas.openxmlformats.org/officeDocument/2006/relationships/slide" Target="slides/slide9.xml"/><Relationship Id="rId19" Type="http://schemas.openxmlformats.org/officeDocument/2006/relationships/slide" Target="slides/slide10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C7298086-507A-4BBD-9197-02FFDD7C7083}" type="datetimeFigureOut">
              <a:rPr lang="en-US" smtClean="0"/>
              <a:pPr/>
              <a:t>4/27/15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5AF21548-C880-4A1A-8784-39B7E031777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79754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27CA5F38-4050-474D-85E4-B43CED9A862D}" type="datetimeFigureOut">
              <a:rPr lang="en-US" smtClean="0"/>
              <a:pPr/>
              <a:t>4/27/15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AEE2BC3-4B0E-4D7E-8E3B-77E89E23324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31335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EE2BC3-4B0E-4D7E-8E3B-77E89E233246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25412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pitchFamily="34" charset="0"/>
              <a:buNone/>
            </a:pPr>
            <a:endParaRPr lang="en-US" sz="14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EE2BC3-4B0E-4D7E-8E3B-77E89E23324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11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855661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pitchFamily="34" charset="0"/>
              <a:buNone/>
            </a:pPr>
            <a:endParaRPr lang="en-US" sz="14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EE2BC3-4B0E-4D7E-8E3B-77E89E23324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12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855661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pitchFamily="34" charset="0"/>
              <a:buNone/>
            </a:pP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ComNet has four main product lines that serve the Security, Transportation, Gov’t and Military markets.</a:t>
            </a:r>
          </a:p>
          <a:p>
            <a:pPr>
              <a:buFont typeface="Arial" pitchFamily="34" charset="0"/>
              <a:buNone/>
            </a:pP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We design and manufacture a complete line of the legacy fiber optic transmission products that transmit video, serial data, audio and CC’s over MM or SM fiber.</a:t>
            </a:r>
          </a:p>
          <a:p>
            <a:pPr>
              <a:buFont typeface="Arial" pitchFamily="34" charset="0"/>
              <a:buNone/>
            </a:pP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We can send one signal, or we can send up to 32 video and 8 data all over one fiber – and everything in between.</a:t>
            </a:r>
          </a:p>
          <a:p>
            <a:pPr>
              <a:buFont typeface="Arial" pitchFamily="34" charset="0"/>
              <a:buNone/>
            </a:pP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These products are far superior to anything made previously.</a:t>
            </a:r>
          </a:p>
          <a:p>
            <a:pPr>
              <a:buFont typeface="Arial" pitchFamily="34" charset="0"/>
              <a:buNone/>
            </a:pP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Hardened Ethernet, because that is our heritage – putting equipment into nasty places and making sure it works. We wanted to apply the same mentality to Ethernet products.</a:t>
            </a:r>
          </a:p>
          <a:p>
            <a:pPr>
              <a:buFont typeface="Arial" pitchFamily="34" charset="0"/>
              <a:buNone/>
            </a:pP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We offer two port media converters, managed and unmanaged Layer 2 switches up to 26 ports.</a:t>
            </a:r>
          </a:p>
          <a:p>
            <a:pPr>
              <a:buFont typeface="Arial" pitchFamily="34" charset="0"/>
              <a:buNone/>
            </a:pP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Commercial-grade switches – because we don’t want installers putting in consumer-grade product in places in doesn’t belong!</a:t>
            </a:r>
          </a:p>
          <a:p>
            <a:pPr>
              <a:buFont typeface="Arial" pitchFamily="34" charset="0"/>
              <a:buNone/>
            </a:pP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And our newest offering – Retrofit Network products that allow you to reduce both risks and costs while upgrading to an IP solution.</a:t>
            </a:r>
          </a:p>
          <a:p>
            <a:pPr>
              <a:buFont typeface="Arial" pitchFamily="34" charset="0"/>
              <a:buNone/>
            </a:pPr>
            <a:endParaRPr lang="en-US" sz="14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None/>
            </a:pP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We want to be your One Stop Shopping for all transmission and communication products.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EE2BC3-4B0E-4D7E-8E3B-77E89E23324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13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087492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pitchFamily="34" charset="0"/>
              <a:buNone/>
            </a:pP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ComNet has four main product lines that serve the Security, Transportation, Gov’t and Military markets.</a:t>
            </a:r>
          </a:p>
          <a:p>
            <a:pPr>
              <a:buFont typeface="Arial" pitchFamily="34" charset="0"/>
              <a:buNone/>
            </a:pP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We design and manufacture a complete line of the legacy fiber optic transmission products that transmit video, serial data, audio and CC’s over MM or SM fiber.</a:t>
            </a:r>
          </a:p>
          <a:p>
            <a:pPr>
              <a:buFont typeface="Arial" pitchFamily="34" charset="0"/>
              <a:buNone/>
            </a:pP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We can send one signal, or we can send up to 32 video and 8 data all over one fiber – and everything in between.</a:t>
            </a:r>
          </a:p>
          <a:p>
            <a:pPr>
              <a:buFont typeface="Arial" pitchFamily="34" charset="0"/>
              <a:buNone/>
            </a:pP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These products are far superior to anything made previously.</a:t>
            </a:r>
          </a:p>
          <a:p>
            <a:pPr>
              <a:buFont typeface="Arial" pitchFamily="34" charset="0"/>
              <a:buNone/>
            </a:pP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Hardened Ethernet, because that is our heritage – putting equipment into nasty places and making sure it works. We wanted to apply the same mentality to Ethernet products.</a:t>
            </a:r>
          </a:p>
          <a:p>
            <a:pPr>
              <a:buFont typeface="Arial" pitchFamily="34" charset="0"/>
              <a:buNone/>
            </a:pP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We offer two port media converters, managed and unmanaged Layer 2 switches up to 26 ports.</a:t>
            </a:r>
          </a:p>
          <a:p>
            <a:pPr>
              <a:buFont typeface="Arial" pitchFamily="34" charset="0"/>
              <a:buNone/>
            </a:pP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Commercial-grade switches – because we don’t want installers putting in consumer-grade product in places in doesn’t belong!</a:t>
            </a:r>
          </a:p>
          <a:p>
            <a:pPr>
              <a:buFont typeface="Arial" pitchFamily="34" charset="0"/>
              <a:buNone/>
            </a:pP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And our newest offering – Retrofit Network products that allow you to reduce both risks and costs while upgrading to an IP solution.</a:t>
            </a:r>
          </a:p>
          <a:p>
            <a:pPr>
              <a:buFont typeface="Arial" pitchFamily="34" charset="0"/>
              <a:buNone/>
            </a:pPr>
            <a:endParaRPr lang="en-US" sz="14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None/>
            </a:pP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We want to be your One Stop Shopping for all transmission and communication products.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EE2BC3-4B0E-4D7E-8E3B-77E89E23324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14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986565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pitchFamily="34" charset="0"/>
              <a:buNone/>
            </a:pP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ComNet has four main product lines that serve the Security, Transportation, Gov’t and Military markets.</a:t>
            </a:r>
          </a:p>
          <a:p>
            <a:pPr>
              <a:buFont typeface="Arial" pitchFamily="34" charset="0"/>
              <a:buNone/>
            </a:pP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We design and manufacture a complete line of the legacy fiber optic transmission products that transmit video, serial data, audio and CC’s over MM or SM fiber.</a:t>
            </a:r>
          </a:p>
          <a:p>
            <a:pPr>
              <a:buFont typeface="Arial" pitchFamily="34" charset="0"/>
              <a:buNone/>
            </a:pP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We can send one signal, or we can send up to 32 video and 8 data all over one fiber – and everything in between.</a:t>
            </a:r>
          </a:p>
          <a:p>
            <a:pPr>
              <a:buFont typeface="Arial" pitchFamily="34" charset="0"/>
              <a:buNone/>
            </a:pP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These products are far superior to anything made previously.</a:t>
            </a:r>
          </a:p>
          <a:p>
            <a:pPr>
              <a:buFont typeface="Arial" pitchFamily="34" charset="0"/>
              <a:buNone/>
            </a:pP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Hardened Ethernet, because that is our heritage – putting equipment into nasty places and making sure it works. We wanted to apply the same mentality to Ethernet products.</a:t>
            </a:r>
          </a:p>
          <a:p>
            <a:pPr>
              <a:buFont typeface="Arial" pitchFamily="34" charset="0"/>
              <a:buNone/>
            </a:pP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We offer two port media converters, managed and unmanaged Layer 2 switches up to 26 ports.</a:t>
            </a:r>
          </a:p>
          <a:p>
            <a:pPr>
              <a:buFont typeface="Arial" pitchFamily="34" charset="0"/>
              <a:buNone/>
            </a:pP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Commercial-grade switches – because we don’t want installers putting in consumer-grade product in places in doesn’t belong!</a:t>
            </a:r>
          </a:p>
          <a:p>
            <a:pPr>
              <a:buFont typeface="Arial" pitchFamily="34" charset="0"/>
              <a:buNone/>
            </a:pP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And our newest offering – Retrofit Network products that allow you to reduce both risks and costs while upgrading to an IP solution.</a:t>
            </a:r>
          </a:p>
          <a:p>
            <a:pPr>
              <a:buFont typeface="Arial" pitchFamily="34" charset="0"/>
              <a:buNone/>
            </a:pPr>
            <a:endParaRPr lang="en-US" sz="14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None/>
            </a:pP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We want to be your One Stop Shopping for all transmission and communication products.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EE2BC3-4B0E-4D7E-8E3B-77E89E23324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15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474071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665E2E-9F5B-44DA-9D28-5120E917905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16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055171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EE2BC3-4B0E-4D7E-8E3B-77E89E23324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17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647871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pitchFamily="34" charset="0"/>
              <a:buNone/>
            </a:pPr>
            <a:endParaRPr lang="en-US" sz="14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EE2BC3-4B0E-4D7E-8E3B-77E89E23324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18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855661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pitchFamily="34" charset="0"/>
              <a:buNone/>
            </a:pP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ComNet has four main product lines that serve the Security, Transportation, Gov’t and Military markets.</a:t>
            </a:r>
          </a:p>
          <a:p>
            <a:pPr>
              <a:buFont typeface="Arial" pitchFamily="34" charset="0"/>
              <a:buNone/>
            </a:pP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We design and manufacture a complete line of the legacy fiber optic transmission products that transmit video, serial data, audio and CC’s over MM or SM fiber.</a:t>
            </a:r>
          </a:p>
          <a:p>
            <a:pPr>
              <a:buFont typeface="Arial" pitchFamily="34" charset="0"/>
              <a:buNone/>
            </a:pP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We can send one signal, or we can send up to 32 video and 8 data all over one fiber – and everything in between.</a:t>
            </a:r>
          </a:p>
          <a:p>
            <a:pPr>
              <a:buFont typeface="Arial" pitchFamily="34" charset="0"/>
              <a:buNone/>
            </a:pP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These products are far superior to anything made previously.</a:t>
            </a:r>
          </a:p>
          <a:p>
            <a:pPr>
              <a:buFont typeface="Arial" pitchFamily="34" charset="0"/>
              <a:buNone/>
            </a:pP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Hardened Ethernet, because that is our heritage – putting equipment into nasty places and making sure it works. We wanted to apply the same mentality to Ethernet products.</a:t>
            </a:r>
          </a:p>
          <a:p>
            <a:pPr>
              <a:buFont typeface="Arial" pitchFamily="34" charset="0"/>
              <a:buNone/>
            </a:pP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We offer two port media converters, managed and unmanaged Layer 2 switches up to 26 ports.</a:t>
            </a:r>
          </a:p>
          <a:p>
            <a:pPr>
              <a:buFont typeface="Arial" pitchFamily="34" charset="0"/>
              <a:buNone/>
            </a:pP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Commercial-grade switches – because we don’t want installers putting in consumer-grade product in places in doesn’t belong!</a:t>
            </a:r>
          </a:p>
          <a:p>
            <a:pPr>
              <a:buFont typeface="Arial" pitchFamily="34" charset="0"/>
              <a:buNone/>
            </a:pP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And our newest offering – Retrofit Network products that allow you to reduce both risks and costs while upgrading to an IP solution.</a:t>
            </a:r>
          </a:p>
          <a:p>
            <a:pPr>
              <a:buFont typeface="Arial" pitchFamily="34" charset="0"/>
              <a:buNone/>
            </a:pPr>
            <a:endParaRPr lang="en-US" sz="14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None/>
            </a:pP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We want to be your One Stop Shopping for all transmission and communication products.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EE2BC3-4B0E-4D7E-8E3B-77E89E23324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19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6099793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pitchFamily="34" charset="0"/>
              <a:buNone/>
            </a:pP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ComNet has four main product lines that serve the Security, Transportation, Gov’t and Military markets.</a:t>
            </a:r>
          </a:p>
          <a:p>
            <a:pPr>
              <a:buFont typeface="Arial" pitchFamily="34" charset="0"/>
              <a:buNone/>
            </a:pP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We design and manufacture a complete line of the legacy fiber optic transmission products that transmit video, serial data, audio and CC’s over MM or SM fiber.</a:t>
            </a:r>
          </a:p>
          <a:p>
            <a:pPr>
              <a:buFont typeface="Arial" pitchFamily="34" charset="0"/>
              <a:buNone/>
            </a:pP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We can send one signal, or we can send up to 32 video and 8 data all over one fiber – and everything in between.</a:t>
            </a:r>
          </a:p>
          <a:p>
            <a:pPr>
              <a:buFont typeface="Arial" pitchFamily="34" charset="0"/>
              <a:buNone/>
            </a:pP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These products are far superior to anything made previously.</a:t>
            </a:r>
          </a:p>
          <a:p>
            <a:pPr>
              <a:buFont typeface="Arial" pitchFamily="34" charset="0"/>
              <a:buNone/>
            </a:pP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Hardened Ethernet, because that is our heritage – putting equipment into nasty places and making sure it works. We wanted to apply the same mentality to Ethernet products.</a:t>
            </a:r>
          </a:p>
          <a:p>
            <a:pPr>
              <a:buFont typeface="Arial" pitchFamily="34" charset="0"/>
              <a:buNone/>
            </a:pP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We offer two port media converters, managed and unmanaged Layer 2 switches up to 26 ports.</a:t>
            </a:r>
          </a:p>
          <a:p>
            <a:pPr>
              <a:buFont typeface="Arial" pitchFamily="34" charset="0"/>
              <a:buNone/>
            </a:pP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Commercial-grade switches – because we don’t want installers putting in consumer-grade product in places in doesn’t belong!</a:t>
            </a:r>
          </a:p>
          <a:p>
            <a:pPr>
              <a:buFont typeface="Arial" pitchFamily="34" charset="0"/>
              <a:buNone/>
            </a:pP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And our newest offering – Retrofit Network products that allow you to reduce both risks and costs while upgrading to an IP solution.</a:t>
            </a:r>
          </a:p>
          <a:p>
            <a:pPr>
              <a:buFont typeface="Arial" pitchFamily="34" charset="0"/>
              <a:buNone/>
            </a:pPr>
            <a:endParaRPr lang="en-US" sz="14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None/>
            </a:pP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We want to be your One Stop Shopping for all transmission and communication products.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EE2BC3-4B0E-4D7E-8E3B-77E89E23324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20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745668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EE2BC3-4B0E-4D7E-8E3B-77E89E233246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372912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66612">
              <a:defRPr/>
            </a:pPr>
            <a:r>
              <a:rPr lang="en-US" dirty="0" smtClean="0"/>
              <a:t>Show distance/bandwidth</a:t>
            </a:r>
            <a:r>
              <a:rPr lang="en-US" baseline="0" dirty="0" smtClean="0"/>
              <a:t> capabilities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EE2BC3-4B0E-4D7E-8E3B-77E89E233246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5010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pitchFamily="34" charset="0"/>
              <a:buNone/>
            </a:pP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ComNet has four main product lines that serve the Security, Transportation, Gov’t and Military markets.</a:t>
            </a:r>
          </a:p>
          <a:p>
            <a:pPr>
              <a:buFont typeface="Arial" pitchFamily="34" charset="0"/>
              <a:buNone/>
            </a:pP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We design and manufacture a complete line of the legacy fiber optic transmission products that transmit video, serial data, audio and CC’s over MM or SM fiber.</a:t>
            </a:r>
          </a:p>
          <a:p>
            <a:pPr>
              <a:buFont typeface="Arial" pitchFamily="34" charset="0"/>
              <a:buNone/>
            </a:pP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We can send one signal, or we can send up to 32 video and 8 data all over one fiber – and everything in between.</a:t>
            </a:r>
          </a:p>
          <a:p>
            <a:pPr>
              <a:buFont typeface="Arial" pitchFamily="34" charset="0"/>
              <a:buNone/>
            </a:pP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These products are far superior to anything made previously.</a:t>
            </a:r>
          </a:p>
          <a:p>
            <a:pPr>
              <a:buFont typeface="Arial" pitchFamily="34" charset="0"/>
              <a:buNone/>
            </a:pP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Hardened Ethernet, because that is our heritage – putting equipment into nasty places and making sure it works. We wanted to apply the same mentality to Ethernet products.</a:t>
            </a:r>
          </a:p>
          <a:p>
            <a:pPr>
              <a:buFont typeface="Arial" pitchFamily="34" charset="0"/>
              <a:buNone/>
            </a:pP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We offer two port media converters, managed and unmanaged Layer 2 switches up to 26 ports.</a:t>
            </a:r>
          </a:p>
          <a:p>
            <a:pPr>
              <a:buFont typeface="Arial" pitchFamily="34" charset="0"/>
              <a:buNone/>
            </a:pP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Commercial-grade switches – because we don’t want installers putting in consumer-grade product in places in doesn’t belong!</a:t>
            </a:r>
          </a:p>
          <a:p>
            <a:pPr>
              <a:buFont typeface="Arial" pitchFamily="34" charset="0"/>
              <a:buNone/>
            </a:pP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And our newest offering – Retrofit Network products that allow you to reduce both risks and costs while upgrading to an IP solution.</a:t>
            </a:r>
          </a:p>
          <a:p>
            <a:pPr>
              <a:buFont typeface="Arial" pitchFamily="34" charset="0"/>
              <a:buNone/>
            </a:pPr>
            <a:endParaRPr lang="en-US" sz="14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None/>
            </a:pP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We want to be your One Stop Shopping for all transmission and communication products.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EE2BC3-4B0E-4D7E-8E3B-77E89E23324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3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43531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pitchFamily="34" charset="0"/>
              <a:buNone/>
            </a:pP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ComNet has four main product lines that serve the Security, Transportation, Gov’t and Military markets.</a:t>
            </a:r>
          </a:p>
          <a:p>
            <a:pPr>
              <a:buFont typeface="Arial" pitchFamily="34" charset="0"/>
              <a:buNone/>
            </a:pP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We design and manufacture a complete line of the legacy fiber optic transmission products that transmit video, serial data, audio and CC’s over MM or SM fiber.</a:t>
            </a:r>
          </a:p>
          <a:p>
            <a:pPr>
              <a:buFont typeface="Arial" pitchFamily="34" charset="0"/>
              <a:buNone/>
            </a:pP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We can send one signal, or we can send up to 32 video and 8 data all over one fiber – and everything in between.</a:t>
            </a:r>
          </a:p>
          <a:p>
            <a:pPr>
              <a:buFont typeface="Arial" pitchFamily="34" charset="0"/>
              <a:buNone/>
            </a:pP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These products are far superior to anything made previously.</a:t>
            </a:r>
          </a:p>
          <a:p>
            <a:pPr>
              <a:buFont typeface="Arial" pitchFamily="34" charset="0"/>
              <a:buNone/>
            </a:pP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Hardened Ethernet, because that is our heritage – putting equipment into nasty places and making sure it works. We wanted to apply the same mentality to Ethernet products.</a:t>
            </a:r>
          </a:p>
          <a:p>
            <a:pPr>
              <a:buFont typeface="Arial" pitchFamily="34" charset="0"/>
              <a:buNone/>
            </a:pP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We offer two port media converters, managed and unmanaged Layer 2 switches up to 26 ports.</a:t>
            </a:r>
          </a:p>
          <a:p>
            <a:pPr>
              <a:buFont typeface="Arial" pitchFamily="34" charset="0"/>
              <a:buNone/>
            </a:pP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Commercial-grade switches – because we don’t want installers putting in consumer-grade product in places in doesn’t belong!</a:t>
            </a:r>
          </a:p>
          <a:p>
            <a:pPr>
              <a:buFont typeface="Arial" pitchFamily="34" charset="0"/>
              <a:buNone/>
            </a:pP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And our newest offering – Retrofit Network products that allow you to reduce both risks and costs while upgrading to an IP solution.</a:t>
            </a:r>
          </a:p>
          <a:p>
            <a:pPr>
              <a:buFont typeface="Arial" pitchFamily="34" charset="0"/>
              <a:buNone/>
            </a:pPr>
            <a:endParaRPr lang="en-US" sz="14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None/>
            </a:pP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We want to be your One Stop Shopping for all transmission and communication products.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EE2BC3-4B0E-4D7E-8E3B-77E89E23324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4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925484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Our next application</a:t>
            </a:r>
            <a:r>
              <a:rPr lang="en-US" baseline="0" dirty="0" smtClean="0"/>
              <a:t> is another common situation.  In this scenario we have an existing campus that has 8 channels of home run PTZ video at the edge and terminating back at a security operations center.  Historically analog video over fiber has always been a point to point solution.  </a:t>
            </a:r>
          </a:p>
          <a:p>
            <a:endParaRPr lang="en-US" baseline="0" dirty="0" smtClean="0"/>
          </a:p>
          <a:p>
            <a:r>
              <a:rPr lang="en-US" baseline="0" dirty="0" smtClean="0"/>
              <a:t>Often the integrator is tasked looking for a solution to incorporate new IP elements, but are limited on fiber.  With our new SHR solution it now allows you to take the Analog video in a drop and repeat or self healing ring topology.  This now allows for additional fibers to be allocated for other uses.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EE2BC3-4B0E-4D7E-8E3B-77E89E23324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5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59555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EE2BC3-4B0E-4D7E-8E3B-77E89E23324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7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177348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pitchFamily="34" charset="0"/>
              <a:buNone/>
            </a:pPr>
            <a:endParaRPr lang="en-US" sz="14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EE2BC3-4B0E-4D7E-8E3B-77E89E23324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8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855661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EE2BC3-4B0E-4D7E-8E3B-77E89E23324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9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705289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pitchFamily="34" charset="0"/>
              <a:buNone/>
            </a:pPr>
            <a:endParaRPr lang="en-US" sz="14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EE2BC3-4B0E-4D7E-8E3B-77E89E23324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10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85566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68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00C9C-7C70-4A86-A157-2E15AB7D2B35}" type="datetimeFigureOut">
              <a:rPr lang="en-US" smtClean="0"/>
              <a:pPr/>
              <a:t>4/27/15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13C5-BE51-40C8-B284-CDFB969348C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00C9C-7C70-4A86-A157-2E15AB7D2B35}" type="datetimeFigureOut">
              <a:rPr lang="en-US" smtClean="0"/>
              <a:pPr/>
              <a:t>4/27/15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13C5-BE51-40C8-B284-CDFB969348C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3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3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00C9C-7C70-4A86-A157-2E15AB7D2B35}" type="datetimeFigureOut">
              <a:rPr lang="en-US" smtClean="0"/>
              <a:pPr/>
              <a:t>4/27/15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13C5-BE51-40C8-B284-CDFB969348C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68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00C9C-7C70-4A86-A157-2E15AB7D2B3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4/27/15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13C5-BE51-40C8-B284-CDFB969348C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274535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00C9C-7C70-4A86-A157-2E15AB7D2B3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4/27/15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13C5-BE51-40C8-B284-CDFB969348C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552028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00C9C-7C70-4A86-A157-2E15AB7D2B3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4/27/15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13C5-BE51-40C8-B284-CDFB969348C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999832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00C9C-7C70-4A86-A157-2E15AB7D2B3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4/27/15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13C5-BE51-40C8-B284-CDFB969348C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914773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00C9C-7C70-4A86-A157-2E15AB7D2B3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4/27/15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13C5-BE51-40C8-B284-CDFB969348C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085092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00C9C-7C70-4A86-A157-2E15AB7D2B3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4/27/15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13C5-BE51-40C8-B284-CDFB969348C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773962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00C9C-7C70-4A86-A157-2E15AB7D2B3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4/27/15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13C5-BE51-40C8-B284-CDFB969348C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310820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37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00C9C-7C70-4A86-A157-2E15AB7D2B3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4/27/15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13C5-BE51-40C8-B284-CDFB969348C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66177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00C9C-7C70-4A86-A157-2E15AB7D2B35}" type="datetimeFigureOut">
              <a:rPr lang="en-US" smtClean="0"/>
              <a:pPr/>
              <a:t>4/27/15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13C5-BE51-40C8-B284-CDFB969348C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52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00C9C-7C70-4A86-A157-2E15AB7D2B3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4/27/15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13C5-BE51-40C8-B284-CDFB969348C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718914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00C9C-7C70-4A86-A157-2E15AB7D2B3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4/27/15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13C5-BE51-40C8-B284-CDFB969348C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38454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3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3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00C9C-7C70-4A86-A157-2E15AB7D2B3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4/27/15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13C5-BE51-40C8-B284-CDFB969348C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720902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68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00C9C-7C70-4A86-A157-2E15AB7D2B3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4/27/15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13C5-BE51-40C8-B284-CDFB969348C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274535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00C9C-7C70-4A86-A157-2E15AB7D2B3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4/27/15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13C5-BE51-40C8-B284-CDFB969348C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552028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00C9C-7C70-4A86-A157-2E15AB7D2B3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4/27/15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13C5-BE51-40C8-B284-CDFB969348C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999832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00C9C-7C70-4A86-A157-2E15AB7D2B3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4/27/15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13C5-BE51-40C8-B284-CDFB969348C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914773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00C9C-7C70-4A86-A157-2E15AB7D2B3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4/27/15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13C5-BE51-40C8-B284-CDFB969348C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085092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00C9C-7C70-4A86-A157-2E15AB7D2B3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4/27/15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13C5-BE51-40C8-B284-CDFB969348C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773962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00C9C-7C70-4A86-A157-2E15AB7D2B3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4/27/15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13C5-BE51-40C8-B284-CDFB969348C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31082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00C9C-7C70-4A86-A157-2E15AB7D2B35}" type="datetimeFigureOut">
              <a:rPr lang="en-US" smtClean="0"/>
              <a:pPr/>
              <a:t>4/27/15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13C5-BE51-40C8-B284-CDFB969348C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37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00C9C-7C70-4A86-A157-2E15AB7D2B3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4/27/15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13C5-BE51-40C8-B284-CDFB969348C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6617799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52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00C9C-7C70-4A86-A157-2E15AB7D2B3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4/27/15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13C5-BE51-40C8-B284-CDFB969348C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7189148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00C9C-7C70-4A86-A157-2E15AB7D2B3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4/27/15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13C5-BE51-40C8-B284-CDFB969348C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384549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3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3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00C9C-7C70-4A86-A157-2E15AB7D2B3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4/27/15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13C5-BE51-40C8-B284-CDFB969348C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720902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5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00C9C-7C70-4A86-A157-2E15AB7D2B3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4/27/15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13C5-BE51-40C8-B284-CDFB969348C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4366798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00C9C-7C70-4A86-A157-2E15AB7D2B3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4/27/15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13C5-BE51-40C8-B284-CDFB969348C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9394918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00C9C-7C70-4A86-A157-2E15AB7D2B3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4/27/15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13C5-BE51-40C8-B284-CDFB969348C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8467516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00C9C-7C70-4A86-A157-2E15AB7D2B3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4/27/15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13C5-BE51-40C8-B284-CDFB969348C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9227061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00C9C-7C70-4A86-A157-2E15AB7D2B3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4/27/15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13C5-BE51-40C8-B284-CDFB969348C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1331093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00C9C-7C70-4A86-A157-2E15AB7D2B3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4/27/15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13C5-BE51-40C8-B284-CDFB969348C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19052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00C9C-7C70-4A86-A157-2E15AB7D2B35}" type="datetimeFigureOut">
              <a:rPr lang="en-US" smtClean="0"/>
              <a:pPr/>
              <a:t>4/27/15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13C5-BE51-40C8-B284-CDFB969348C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00C9C-7C70-4A86-A157-2E15AB7D2B3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4/27/15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13C5-BE51-40C8-B284-CDFB969348C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9323142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2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00C9C-7C70-4A86-A157-2E15AB7D2B3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4/27/15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13C5-BE51-40C8-B284-CDFB969348C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9757432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4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00C9C-7C70-4A86-A157-2E15AB7D2B3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4/27/15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13C5-BE51-40C8-B284-CDFB969348C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5756970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00C9C-7C70-4A86-A157-2E15AB7D2B3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4/27/15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13C5-BE51-40C8-B284-CDFB969348C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1512657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3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3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00C9C-7C70-4A86-A157-2E15AB7D2B3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4/27/15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13C5-BE51-40C8-B284-CDFB969348C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8554076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457200"/>
            <a:fld id="{7373CAEE-0349-C742-B607-0AD2167E0B10}" type="datetimeFigureOut">
              <a:rPr lang="en-US" smtClean="0">
                <a:solidFill>
                  <a:prstClr val="black"/>
                </a:solidFill>
                <a:latin typeface="Calibri"/>
              </a:rPr>
              <a:pPr defTabSz="457200"/>
              <a:t>4/27/15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457200"/>
            <a:fld id="{BF9E8086-E489-8F4D-8F3D-CA4D09355DF5}" type="slidenum">
              <a:rPr lang="en-US" smtClean="0">
                <a:solidFill>
                  <a:prstClr val="black"/>
                </a:solidFill>
                <a:latin typeface="Calibri"/>
              </a:rPr>
              <a:pPr defTabSz="457200"/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8347103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457200"/>
            <a:fld id="{7373CAEE-0349-C742-B607-0AD2167E0B10}" type="datetimeFigureOut">
              <a:rPr lang="en-US" smtClean="0">
                <a:solidFill>
                  <a:prstClr val="black"/>
                </a:solidFill>
                <a:latin typeface="Calibri"/>
              </a:rPr>
              <a:pPr defTabSz="457200"/>
              <a:t>4/27/15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457200"/>
            <a:fld id="{BF9E8086-E489-8F4D-8F3D-CA4D09355DF5}" type="slidenum">
              <a:rPr lang="en-US" smtClean="0">
                <a:solidFill>
                  <a:prstClr val="black"/>
                </a:solidFill>
                <a:latin typeface="Calibri"/>
              </a:rPr>
              <a:pPr defTabSz="457200"/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6008609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457200"/>
            <a:fld id="{7373CAEE-0349-C742-B607-0AD2167E0B10}" type="datetimeFigureOut">
              <a:rPr lang="en-US" smtClean="0">
                <a:solidFill>
                  <a:prstClr val="black"/>
                </a:solidFill>
                <a:latin typeface="Calibri"/>
              </a:rPr>
              <a:pPr defTabSz="457200"/>
              <a:t>4/27/15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457200"/>
            <a:fld id="{BF9E8086-E489-8F4D-8F3D-CA4D09355DF5}" type="slidenum">
              <a:rPr lang="en-US" smtClean="0">
                <a:solidFill>
                  <a:prstClr val="black"/>
                </a:solidFill>
                <a:latin typeface="Calibri"/>
              </a:rPr>
              <a:pPr defTabSz="457200"/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6111121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457200"/>
            <a:fld id="{7373CAEE-0349-C742-B607-0AD2167E0B10}" type="datetimeFigureOut">
              <a:rPr lang="en-US" smtClean="0">
                <a:solidFill>
                  <a:prstClr val="black"/>
                </a:solidFill>
                <a:latin typeface="Calibri"/>
              </a:rPr>
              <a:pPr defTabSz="457200"/>
              <a:t>4/27/15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457200"/>
            <a:fld id="{BF9E8086-E489-8F4D-8F3D-CA4D09355DF5}" type="slidenum">
              <a:rPr lang="en-US" smtClean="0">
                <a:solidFill>
                  <a:prstClr val="black"/>
                </a:solidFill>
                <a:latin typeface="Calibri"/>
              </a:rPr>
              <a:pPr defTabSz="457200"/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4788592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457200"/>
            <a:fld id="{7373CAEE-0349-C742-B607-0AD2167E0B10}" type="datetimeFigureOut">
              <a:rPr lang="en-US" smtClean="0">
                <a:solidFill>
                  <a:prstClr val="black"/>
                </a:solidFill>
                <a:latin typeface="Calibri"/>
              </a:rPr>
              <a:pPr defTabSz="457200"/>
              <a:t>4/27/15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457200"/>
            <a:fld id="{BF9E8086-E489-8F4D-8F3D-CA4D09355DF5}" type="slidenum">
              <a:rPr lang="en-US" smtClean="0">
                <a:solidFill>
                  <a:prstClr val="black"/>
                </a:solidFill>
                <a:latin typeface="Calibri"/>
              </a:rPr>
              <a:pPr defTabSz="457200"/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9633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00C9C-7C70-4A86-A157-2E15AB7D2B35}" type="datetimeFigureOut">
              <a:rPr lang="en-US" smtClean="0"/>
              <a:pPr/>
              <a:t>4/27/15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13C5-BE51-40C8-B284-CDFB969348C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457200"/>
            <a:fld id="{7373CAEE-0349-C742-B607-0AD2167E0B10}" type="datetimeFigureOut">
              <a:rPr lang="en-US" smtClean="0">
                <a:solidFill>
                  <a:prstClr val="black"/>
                </a:solidFill>
                <a:latin typeface="Calibri"/>
              </a:rPr>
              <a:pPr defTabSz="457200"/>
              <a:t>4/27/15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457200"/>
            <a:fld id="{BF9E8086-E489-8F4D-8F3D-CA4D09355DF5}" type="slidenum">
              <a:rPr lang="en-US" smtClean="0">
                <a:solidFill>
                  <a:prstClr val="black"/>
                </a:solidFill>
                <a:latin typeface="Calibri"/>
              </a:rPr>
              <a:pPr defTabSz="457200"/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7078339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457200"/>
            <a:fld id="{7373CAEE-0349-C742-B607-0AD2167E0B10}" type="datetimeFigureOut">
              <a:rPr lang="en-US" smtClean="0">
                <a:solidFill>
                  <a:prstClr val="black"/>
                </a:solidFill>
                <a:latin typeface="Calibri"/>
              </a:rPr>
              <a:pPr defTabSz="457200"/>
              <a:t>4/27/15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457200"/>
            <a:fld id="{BF9E8086-E489-8F4D-8F3D-CA4D09355DF5}" type="slidenum">
              <a:rPr lang="en-US" smtClean="0">
                <a:solidFill>
                  <a:prstClr val="black"/>
                </a:solidFill>
                <a:latin typeface="Calibri"/>
              </a:rPr>
              <a:pPr defTabSz="457200"/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2315041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457200"/>
            <a:fld id="{7373CAEE-0349-C742-B607-0AD2167E0B10}" type="datetimeFigureOut">
              <a:rPr lang="en-US" smtClean="0">
                <a:solidFill>
                  <a:prstClr val="black"/>
                </a:solidFill>
                <a:latin typeface="Calibri"/>
              </a:rPr>
              <a:pPr defTabSz="457200"/>
              <a:t>4/27/15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457200"/>
            <a:fld id="{BF9E8086-E489-8F4D-8F3D-CA4D09355DF5}" type="slidenum">
              <a:rPr lang="en-US" smtClean="0">
                <a:solidFill>
                  <a:prstClr val="black"/>
                </a:solidFill>
                <a:latin typeface="Calibri"/>
              </a:rPr>
              <a:pPr defTabSz="457200"/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493352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457200"/>
            <a:fld id="{7373CAEE-0349-C742-B607-0AD2167E0B10}" type="datetimeFigureOut">
              <a:rPr lang="en-US" smtClean="0">
                <a:solidFill>
                  <a:prstClr val="black"/>
                </a:solidFill>
                <a:latin typeface="Calibri"/>
              </a:rPr>
              <a:pPr defTabSz="457200"/>
              <a:t>4/27/15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457200"/>
            <a:fld id="{BF9E8086-E489-8F4D-8F3D-CA4D09355DF5}" type="slidenum">
              <a:rPr lang="en-US" smtClean="0">
                <a:solidFill>
                  <a:prstClr val="black"/>
                </a:solidFill>
                <a:latin typeface="Calibri"/>
              </a:rPr>
              <a:pPr defTabSz="457200"/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686830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457200"/>
            <a:fld id="{7373CAEE-0349-C742-B607-0AD2167E0B10}" type="datetimeFigureOut">
              <a:rPr lang="en-US" smtClean="0">
                <a:solidFill>
                  <a:prstClr val="black"/>
                </a:solidFill>
                <a:latin typeface="Calibri"/>
              </a:rPr>
              <a:pPr defTabSz="457200"/>
              <a:t>4/27/15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457200"/>
            <a:fld id="{BF9E8086-E489-8F4D-8F3D-CA4D09355DF5}" type="slidenum">
              <a:rPr lang="en-US" smtClean="0">
                <a:solidFill>
                  <a:prstClr val="black"/>
                </a:solidFill>
                <a:latin typeface="Calibri"/>
              </a:rPr>
              <a:pPr defTabSz="457200"/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7741209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457200"/>
            <a:fld id="{7373CAEE-0349-C742-B607-0AD2167E0B10}" type="datetimeFigureOut">
              <a:rPr lang="en-US" smtClean="0">
                <a:solidFill>
                  <a:prstClr val="black"/>
                </a:solidFill>
                <a:latin typeface="Calibri"/>
              </a:rPr>
              <a:pPr defTabSz="457200"/>
              <a:t>4/27/15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457200"/>
            <a:fld id="{BF9E8086-E489-8F4D-8F3D-CA4D09355DF5}" type="slidenum">
              <a:rPr lang="en-US" smtClean="0">
                <a:solidFill>
                  <a:prstClr val="black"/>
                </a:solidFill>
                <a:latin typeface="Calibri"/>
              </a:rPr>
              <a:pPr defTabSz="457200"/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4753701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00C9C-7C70-4A86-A157-2E15AB7D2B3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4/27/15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13C5-BE51-40C8-B284-CDFB969348C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1846209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00C9C-7C70-4A86-A157-2E15AB7D2B3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4/27/15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13C5-BE51-40C8-B284-CDFB969348C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8309510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00C9C-7C70-4A86-A157-2E15AB7D2B3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4/27/15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13C5-BE51-40C8-B284-CDFB969348C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972454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00C9C-7C70-4A86-A157-2E15AB7D2B3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4/27/15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13C5-BE51-40C8-B284-CDFB969348C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26239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00C9C-7C70-4A86-A157-2E15AB7D2B35}" type="datetimeFigureOut">
              <a:rPr lang="en-US" smtClean="0"/>
              <a:pPr/>
              <a:t>4/27/15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13C5-BE51-40C8-B284-CDFB969348C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00C9C-7C70-4A86-A157-2E15AB7D2B3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4/27/15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13C5-BE51-40C8-B284-CDFB969348C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994241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00C9C-7C70-4A86-A157-2E15AB7D2B3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4/27/15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13C5-BE51-40C8-B284-CDFB969348C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9814193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00C9C-7C70-4A86-A157-2E15AB7D2B3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4/27/15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13C5-BE51-40C8-B284-CDFB969348C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154536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00C9C-7C70-4A86-A157-2E15AB7D2B3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4/27/15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13C5-BE51-40C8-B284-CDFB969348C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1742019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00C9C-7C70-4A86-A157-2E15AB7D2B3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4/27/15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13C5-BE51-40C8-B284-CDFB969348C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8831010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00C9C-7C70-4A86-A157-2E15AB7D2B3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4/27/15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13C5-BE51-40C8-B284-CDFB969348C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6617790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2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2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00C9C-7C70-4A86-A157-2E15AB7D2B3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4/27/15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13C5-BE51-40C8-B284-CDFB969348C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224227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457200"/>
            <a:fld id="{7373CAEE-0349-C742-B607-0AD2167E0B10}" type="datetimeFigureOut">
              <a:rPr lang="en-US" smtClean="0">
                <a:solidFill>
                  <a:prstClr val="black"/>
                </a:solidFill>
                <a:latin typeface="Calibri"/>
              </a:rPr>
              <a:pPr defTabSz="457200"/>
              <a:t>4/27/15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457200"/>
            <a:fld id="{BF9E8086-E489-8F4D-8F3D-CA4D09355DF5}" type="slidenum">
              <a:rPr lang="en-US" smtClean="0">
                <a:solidFill>
                  <a:prstClr val="black"/>
                </a:solidFill>
                <a:latin typeface="Calibri"/>
              </a:rPr>
              <a:pPr defTabSz="457200"/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6598294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457200"/>
            <a:fld id="{7373CAEE-0349-C742-B607-0AD2167E0B10}" type="datetimeFigureOut">
              <a:rPr lang="en-US" smtClean="0">
                <a:solidFill>
                  <a:prstClr val="black"/>
                </a:solidFill>
                <a:latin typeface="Calibri"/>
              </a:rPr>
              <a:pPr defTabSz="457200"/>
              <a:t>4/27/15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457200"/>
            <a:fld id="{BF9E8086-E489-8F4D-8F3D-CA4D09355DF5}" type="slidenum">
              <a:rPr lang="en-US" smtClean="0">
                <a:solidFill>
                  <a:prstClr val="black"/>
                </a:solidFill>
                <a:latin typeface="Calibri"/>
              </a:rPr>
              <a:pPr defTabSz="457200"/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0045081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457200"/>
            <a:fld id="{7373CAEE-0349-C742-B607-0AD2167E0B10}" type="datetimeFigureOut">
              <a:rPr lang="en-US" smtClean="0">
                <a:solidFill>
                  <a:prstClr val="black"/>
                </a:solidFill>
                <a:latin typeface="Calibri"/>
              </a:rPr>
              <a:pPr defTabSz="457200"/>
              <a:t>4/27/15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457200"/>
            <a:fld id="{BF9E8086-E489-8F4D-8F3D-CA4D09355DF5}" type="slidenum">
              <a:rPr lang="en-US" smtClean="0">
                <a:solidFill>
                  <a:prstClr val="black"/>
                </a:solidFill>
                <a:latin typeface="Calibri"/>
              </a:rPr>
              <a:pPr defTabSz="457200"/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81672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00C9C-7C70-4A86-A157-2E15AB7D2B35}" type="datetimeFigureOut">
              <a:rPr lang="en-US" smtClean="0"/>
              <a:pPr/>
              <a:t>4/27/15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13C5-BE51-40C8-B284-CDFB969348C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457200"/>
            <a:fld id="{7373CAEE-0349-C742-B607-0AD2167E0B10}" type="datetimeFigureOut">
              <a:rPr lang="en-US" smtClean="0">
                <a:solidFill>
                  <a:prstClr val="black"/>
                </a:solidFill>
                <a:latin typeface="Calibri"/>
              </a:rPr>
              <a:pPr defTabSz="457200"/>
              <a:t>4/27/15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457200"/>
            <a:fld id="{BF9E8086-E489-8F4D-8F3D-CA4D09355DF5}" type="slidenum">
              <a:rPr lang="en-US" smtClean="0">
                <a:solidFill>
                  <a:prstClr val="black"/>
                </a:solidFill>
                <a:latin typeface="Calibri"/>
              </a:rPr>
              <a:pPr defTabSz="457200"/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0307112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457200"/>
            <a:fld id="{7373CAEE-0349-C742-B607-0AD2167E0B10}" type="datetimeFigureOut">
              <a:rPr lang="en-US" smtClean="0">
                <a:solidFill>
                  <a:prstClr val="black"/>
                </a:solidFill>
                <a:latin typeface="Calibri"/>
              </a:rPr>
              <a:pPr defTabSz="457200"/>
              <a:t>4/27/15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457200"/>
            <a:fld id="{BF9E8086-E489-8F4D-8F3D-CA4D09355DF5}" type="slidenum">
              <a:rPr lang="en-US" smtClean="0">
                <a:solidFill>
                  <a:prstClr val="black"/>
                </a:solidFill>
                <a:latin typeface="Calibri"/>
              </a:rPr>
              <a:pPr defTabSz="457200"/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9703775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457200"/>
            <a:fld id="{7373CAEE-0349-C742-B607-0AD2167E0B10}" type="datetimeFigureOut">
              <a:rPr lang="en-US" smtClean="0">
                <a:solidFill>
                  <a:prstClr val="black"/>
                </a:solidFill>
                <a:latin typeface="Calibri"/>
              </a:rPr>
              <a:pPr defTabSz="457200"/>
              <a:t>4/27/15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457200"/>
            <a:fld id="{BF9E8086-E489-8F4D-8F3D-CA4D09355DF5}" type="slidenum">
              <a:rPr lang="en-US" smtClean="0">
                <a:solidFill>
                  <a:prstClr val="black"/>
                </a:solidFill>
                <a:latin typeface="Calibri"/>
              </a:rPr>
              <a:pPr defTabSz="457200"/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0080410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457200"/>
            <a:fld id="{7373CAEE-0349-C742-B607-0AD2167E0B10}" type="datetimeFigureOut">
              <a:rPr lang="en-US" smtClean="0">
                <a:solidFill>
                  <a:prstClr val="black"/>
                </a:solidFill>
                <a:latin typeface="Calibri"/>
              </a:rPr>
              <a:pPr defTabSz="457200"/>
              <a:t>4/27/15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457200"/>
            <a:fld id="{BF9E8086-E489-8F4D-8F3D-CA4D09355DF5}" type="slidenum">
              <a:rPr lang="en-US" smtClean="0">
                <a:solidFill>
                  <a:prstClr val="black"/>
                </a:solidFill>
                <a:latin typeface="Calibri"/>
              </a:rPr>
              <a:pPr defTabSz="457200"/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4219476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457200"/>
            <a:fld id="{7373CAEE-0349-C742-B607-0AD2167E0B10}" type="datetimeFigureOut">
              <a:rPr lang="en-US" smtClean="0">
                <a:solidFill>
                  <a:prstClr val="black"/>
                </a:solidFill>
                <a:latin typeface="Calibri"/>
              </a:rPr>
              <a:pPr defTabSz="457200"/>
              <a:t>4/27/15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457200"/>
            <a:fld id="{BF9E8086-E489-8F4D-8F3D-CA4D09355DF5}" type="slidenum">
              <a:rPr lang="en-US" smtClean="0">
                <a:solidFill>
                  <a:prstClr val="black"/>
                </a:solidFill>
                <a:latin typeface="Calibri"/>
              </a:rPr>
              <a:pPr defTabSz="457200"/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2899385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457200"/>
            <a:fld id="{7373CAEE-0349-C742-B607-0AD2167E0B10}" type="datetimeFigureOut">
              <a:rPr lang="en-US" smtClean="0">
                <a:solidFill>
                  <a:prstClr val="black"/>
                </a:solidFill>
                <a:latin typeface="Calibri"/>
              </a:rPr>
              <a:pPr defTabSz="457200"/>
              <a:t>4/27/15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457200"/>
            <a:fld id="{BF9E8086-E489-8F4D-8F3D-CA4D09355DF5}" type="slidenum">
              <a:rPr lang="en-US" smtClean="0">
                <a:solidFill>
                  <a:prstClr val="black"/>
                </a:solidFill>
                <a:latin typeface="Calibri"/>
              </a:rPr>
              <a:pPr defTabSz="457200"/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8263461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457200"/>
            <a:fld id="{7373CAEE-0349-C742-B607-0AD2167E0B10}" type="datetimeFigureOut">
              <a:rPr lang="en-US" smtClean="0">
                <a:solidFill>
                  <a:prstClr val="black"/>
                </a:solidFill>
                <a:latin typeface="Calibri"/>
              </a:rPr>
              <a:pPr defTabSz="457200"/>
              <a:t>4/27/15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457200"/>
            <a:fld id="{BF9E8086-E489-8F4D-8F3D-CA4D09355DF5}" type="slidenum">
              <a:rPr lang="en-US" smtClean="0">
                <a:solidFill>
                  <a:prstClr val="black"/>
                </a:solidFill>
                <a:latin typeface="Calibri"/>
              </a:rPr>
              <a:pPr defTabSz="457200"/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6771955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457200"/>
            <a:fld id="{7373CAEE-0349-C742-B607-0AD2167E0B10}" type="datetimeFigureOut">
              <a:rPr lang="en-US" smtClean="0">
                <a:solidFill>
                  <a:prstClr val="black"/>
                </a:solidFill>
                <a:latin typeface="Calibri"/>
              </a:rPr>
              <a:pPr defTabSz="457200"/>
              <a:t>4/27/15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457200"/>
            <a:fld id="{BF9E8086-E489-8F4D-8F3D-CA4D09355DF5}" type="slidenum">
              <a:rPr lang="en-US" smtClean="0">
                <a:solidFill>
                  <a:prstClr val="black"/>
                </a:solidFill>
                <a:latin typeface="Calibri"/>
              </a:rPr>
              <a:pPr defTabSz="457200"/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5687852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68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00C9C-7C70-4A86-A157-2E15AB7D2B3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4/27/15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13C5-BE51-40C8-B284-CDFB969348C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4385724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00C9C-7C70-4A86-A157-2E15AB7D2B3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4/27/15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13C5-BE51-40C8-B284-CDFB969348C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67431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37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00C9C-7C70-4A86-A157-2E15AB7D2B35}" type="datetimeFigureOut">
              <a:rPr lang="en-US" smtClean="0"/>
              <a:pPr/>
              <a:t>4/27/15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13C5-BE51-40C8-B284-CDFB969348C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00C9C-7C70-4A86-A157-2E15AB7D2B3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4/27/15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13C5-BE51-40C8-B284-CDFB969348C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8622007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00C9C-7C70-4A86-A157-2E15AB7D2B3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4/27/15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13C5-BE51-40C8-B284-CDFB969348C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3492411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00C9C-7C70-4A86-A157-2E15AB7D2B3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4/27/15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13C5-BE51-40C8-B284-CDFB969348C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3564028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00C9C-7C70-4A86-A157-2E15AB7D2B3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4/27/15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13C5-BE51-40C8-B284-CDFB969348C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9245559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00C9C-7C70-4A86-A157-2E15AB7D2B3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4/27/15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13C5-BE51-40C8-B284-CDFB969348C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4752836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37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00C9C-7C70-4A86-A157-2E15AB7D2B3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4/27/15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13C5-BE51-40C8-B284-CDFB969348C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2850670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52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00C9C-7C70-4A86-A157-2E15AB7D2B3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4/27/15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13C5-BE51-40C8-B284-CDFB969348C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7888235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00C9C-7C70-4A86-A157-2E15AB7D2B3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4/27/15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13C5-BE51-40C8-B284-CDFB969348C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6473201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3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3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00C9C-7C70-4A86-A157-2E15AB7D2B3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4/27/15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13C5-BE51-40C8-B284-CDFB969348C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5296230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00C9C-7C70-4A86-A157-2E15AB7D2B3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4/27/15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13C5-BE51-40C8-B284-CDFB969348C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92419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52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00C9C-7C70-4A86-A157-2E15AB7D2B35}" type="datetimeFigureOut">
              <a:rPr lang="en-US" smtClean="0"/>
              <a:pPr/>
              <a:t>4/27/15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13C5-BE51-40C8-B284-CDFB969348C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00C9C-7C70-4A86-A157-2E15AB7D2B3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4/27/15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13C5-BE51-40C8-B284-CDFB969348C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2046996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00C9C-7C70-4A86-A157-2E15AB7D2B3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4/27/15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13C5-BE51-40C8-B284-CDFB969348C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1546556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00C9C-7C70-4A86-A157-2E15AB7D2B3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4/27/15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13C5-BE51-40C8-B284-CDFB969348C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3850184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00C9C-7C70-4A86-A157-2E15AB7D2B3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4/27/15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13C5-BE51-40C8-B284-CDFB969348C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5167325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00C9C-7C70-4A86-A157-2E15AB7D2B3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4/27/15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13C5-BE51-40C8-B284-CDFB969348C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0554792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00C9C-7C70-4A86-A157-2E15AB7D2B3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4/27/15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13C5-BE51-40C8-B284-CDFB969348C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3972451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00C9C-7C70-4A86-A157-2E15AB7D2B3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4/27/15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13C5-BE51-40C8-B284-CDFB969348C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8636824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00C9C-7C70-4A86-A157-2E15AB7D2B3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4/27/15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13C5-BE51-40C8-B284-CDFB969348C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5651752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00C9C-7C70-4A86-A157-2E15AB7D2B3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4/27/15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13C5-BE51-40C8-B284-CDFB969348C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6704247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2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2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00C9C-7C70-4A86-A157-2E15AB7D2B3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4/27/15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13C5-BE51-40C8-B284-CDFB969348C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0996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9.xml"/><Relationship Id="rId5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2.xml"/><Relationship Id="rId8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67.xml"/><Relationship Id="rId2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9.xml"/><Relationship Id="rId4" Type="http://schemas.openxmlformats.org/officeDocument/2006/relationships/slideLayout" Target="../slideLayouts/slideLayout70.xml"/><Relationship Id="rId5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3.xml"/><Relationship Id="rId8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8.xml"/><Relationship Id="rId12" Type="http://schemas.openxmlformats.org/officeDocument/2006/relationships/theme" Target="../theme/theme8.xml"/><Relationship Id="rId1" Type="http://schemas.openxmlformats.org/officeDocument/2006/relationships/slideLayout" Target="../slideLayouts/slideLayout78.xml"/><Relationship Id="rId2" Type="http://schemas.openxmlformats.org/officeDocument/2006/relationships/slideLayout" Target="../slideLayouts/slideLayout79.xml"/><Relationship Id="rId3" Type="http://schemas.openxmlformats.org/officeDocument/2006/relationships/slideLayout" Target="../slideLayouts/slideLayout80.xml"/><Relationship Id="rId4" Type="http://schemas.openxmlformats.org/officeDocument/2006/relationships/slideLayout" Target="../slideLayouts/slideLayout81.xml"/><Relationship Id="rId5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4.xml"/><Relationship Id="rId8" Type="http://schemas.openxmlformats.org/officeDocument/2006/relationships/slideLayout" Target="../slideLayouts/slideLayout85.xml"/><Relationship Id="rId9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9.xml"/><Relationship Id="rId12" Type="http://schemas.openxmlformats.org/officeDocument/2006/relationships/theme" Target="../theme/theme9.xml"/><Relationship Id="rId13" Type="http://schemas.openxmlformats.org/officeDocument/2006/relationships/image" Target="../media/image2.jpg"/><Relationship Id="rId1" Type="http://schemas.openxmlformats.org/officeDocument/2006/relationships/slideLayout" Target="../slideLayouts/slideLayout89.xml"/><Relationship Id="rId2" Type="http://schemas.openxmlformats.org/officeDocument/2006/relationships/slideLayout" Target="../slideLayouts/slideLayout90.xml"/><Relationship Id="rId3" Type="http://schemas.openxmlformats.org/officeDocument/2006/relationships/slideLayout" Target="../slideLayouts/slideLayout91.xml"/><Relationship Id="rId4" Type="http://schemas.openxmlformats.org/officeDocument/2006/relationships/slideLayout" Target="../slideLayouts/slideLayout92.xml"/><Relationship Id="rId5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5.xml"/><Relationship Id="rId8" Type="http://schemas.openxmlformats.org/officeDocument/2006/relationships/slideLayout" Target="../slideLayouts/slideLayout96.xml"/><Relationship Id="rId9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B00C9C-7C70-4A86-A157-2E15AB7D2B35}" type="datetimeFigureOut">
              <a:rPr lang="en-US" smtClean="0"/>
              <a:pPr/>
              <a:t>4/27/15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BA13C5-BE51-40C8-B284-CDFB969348C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B00C9C-7C70-4A86-A157-2E15AB7D2B3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4/27/15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BA13C5-BE51-40C8-B284-CDFB969348C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07492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B00C9C-7C70-4A86-A157-2E15AB7D2B3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4/27/15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BA13C5-BE51-40C8-B284-CDFB969348C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07492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B00C9C-7C70-4A86-A157-2E15AB7D2B3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4/27/15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BA13C5-BE51-40C8-B284-CDFB969348C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92112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3897" r:id="rId3"/>
    <p:sldLayoutId id="2147483898" r:id="rId4"/>
    <p:sldLayoutId id="2147483899" r:id="rId5"/>
    <p:sldLayoutId id="2147483900" r:id="rId6"/>
    <p:sldLayoutId id="2147483901" r:id="rId7"/>
    <p:sldLayoutId id="2147483902" r:id="rId8"/>
    <p:sldLayoutId id="2147483903" r:id="rId9"/>
    <p:sldLayoutId id="2147483904" r:id="rId10"/>
    <p:sldLayoutId id="214748390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5232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9" r:id="rId1"/>
    <p:sldLayoutId id="2147483990" r:id="rId2"/>
    <p:sldLayoutId id="2147483991" r:id="rId3"/>
    <p:sldLayoutId id="2147483992" r:id="rId4"/>
    <p:sldLayoutId id="2147483993" r:id="rId5"/>
    <p:sldLayoutId id="2147483994" r:id="rId6"/>
    <p:sldLayoutId id="2147483995" r:id="rId7"/>
    <p:sldLayoutId id="2147483996" r:id="rId8"/>
    <p:sldLayoutId id="2147483997" r:id="rId9"/>
    <p:sldLayoutId id="2147483998" r:id="rId10"/>
    <p:sldLayoutId id="214748399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B00C9C-7C70-4A86-A157-2E15AB7D2B3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4/27/15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BA13C5-BE51-40C8-B284-CDFB969348C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09077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1" r:id="rId1"/>
    <p:sldLayoutId id="2147484002" r:id="rId2"/>
    <p:sldLayoutId id="2147484003" r:id="rId3"/>
    <p:sldLayoutId id="2147484004" r:id="rId4"/>
    <p:sldLayoutId id="2147484005" r:id="rId5"/>
    <p:sldLayoutId id="2147484006" r:id="rId6"/>
    <p:sldLayoutId id="2147484007" r:id="rId7"/>
    <p:sldLayoutId id="2147484008" r:id="rId8"/>
    <p:sldLayoutId id="2147484009" r:id="rId9"/>
    <p:sldLayoutId id="2147484010" r:id="rId10"/>
    <p:sldLayoutId id="214748401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0800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7" r:id="rId1"/>
    <p:sldLayoutId id="2147484038" r:id="rId2"/>
    <p:sldLayoutId id="2147484039" r:id="rId3"/>
    <p:sldLayoutId id="2147484040" r:id="rId4"/>
    <p:sldLayoutId id="2147484041" r:id="rId5"/>
    <p:sldLayoutId id="2147484042" r:id="rId6"/>
    <p:sldLayoutId id="2147484043" r:id="rId7"/>
    <p:sldLayoutId id="2147484044" r:id="rId8"/>
    <p:sldLayoutId id="2147484045" r:id="rId9"/>
    <p:sldLayoutId id="2147484046" r:id="rId10"/>
    <p:sldLayoutId id="2147484047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B00C9C-7C70-4A86-A157-2E15AB7D2B3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4/27/15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BA13C5-BE51-40C8-B284-CDFB969348C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16432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1" r:id="rId1"/>
    <p:sldLayoutId id="2147484062" r:id="rId2"/>
    <p:sldLayoutId id="2147484063" r:id="rId3"/>
    <p:sldLayoutId id="2147484064" r:id="rId4"/>
    <p:sldLayoutId id="2147484065" r:id="rId5"/>
    <p:sldLayoutId id="2147484066" r:id="rId6"/>
    <p:sldLayoutId id="2147484067" r:id="rId7"/>
    <p:sldLayoutId id="2147484068" r:id="rId8"/>
    <p:sldLayoutId id="2147484069" r:id="rId9"/>
    <p:sldLayoutId id="2147484070" r:id="rId10"/>
    <p:sldLayoutId id="21474840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B00C9C-7C70-4A86-A157-2E15AB7D2B3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4/27/15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BA13C5-BE51-40C8-B284-CDFB969348C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54345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5" r:id="rId1"/>
    <p:sldLayoutId id="2147484086" r:id="rId2"/>
    <p:sldLayoutId id="2147484087" r:id="rId3"/>
    <p:sldLayoutId id="2147484088" r:id="rId4"/>
    <p:sldLayoutId id="2147484089" r:id="rId5"/>
    <p:sldLayoutId id="2147484090" r:id="rId6"/>
    <p:sldLayoutId id="2147484091" r:id="rId7"/>
    <p:sldLayoutId id="2147484092" r:id="rId8"/>
    <p:sldLayoutId id="2147484093" r:id="rId9"/>
    <p:sldLayoutId id="2147484094" r:id="rId10"/>
    <p:sldLayoutId id="21474840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4" Type="http://schemas.openxmlformats.org/officeDocument/2006/relationships/image" Target="../media/image36.png"/><Relationship Id="rId5" Type="http://schemas.openxmlformats.org/officeDocument/2006/relationships/image" Target="../media/image37.gif"/><Relationship Id="rId6" Type="http://schemas.openxmlformats.org/officeDocument/2006/relationships/image" Target="../media/image38.png"/><Relationship Id="rId1" Type="http://schemas.openxmlformats.org/officeDocument/2006/relationships/slideLayout" Target="../slideLayouts/slideLayout95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4" Type="http://schemas.openxmlformats.org/officeDocument/2006/relationships/image" Target="../media/image40.png"/><Relationship Id="rId1" Type="http://schemas.openxmlformats.org/officeDocument/2006/relationships/slideLayout" Target="../slideLayouts/slideLayout95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4" Type="http://schemas.openxmlformats.org/officeDocument/2006/relationships/image" Target="../media/image42.png"/><Relationship Id="rId5" Type="http://schemas.openxmlformats.org/officeDocument/2006/relationships/image" Target="../media/image43.png"/><Relationship Id="rId1" Type="http://schemas.openxmlformats.org/officeDocument/2006/relationships/slideLayout" Target="../slideLayouts/slideLayout95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4" Type="http://schemas.openxmlformats.org/officeDocument/2006/relationships/image" Target="../media/image45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48.png"/><Relationship Id="rId8" Type="http://schemas.openxmlformats.org/officeDocument/2006/relationships/image" Target="../media/image49.png"/><Relationship Id="rId1" Type="http://schemas.openxmlformats.org/officeDocument/2006/relationships/slideLayout" Target="../slideLayouts/slideLayout73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4" Type="http://schemas.openxmlformats.org/officeDocument/2006/relationships/image" Target="../media/image51.jpeg"/><Relationship Id="rId5" Type="http://schemas.openxmlformats.org/officeDocument/2006/relationships/image" Target="../media/image52.png"/><Relationship Id="rId6" Type="http://schemas.openxmlformats.org/officeDocument/2006/relationships/image" Target="../media/image53.png"/><Relationship Id="rId7" Type="http://schemas.openxmlformats.org/officeDocument/2006/relationships/image" Target="../media/image54.png"/><Relationship Id="rId1" Type="http://schemas.openxmlformats.org/officeDocument/2006/relationships/slideLayout" Target="../slideLayouts/slideLayout73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4" Type="http://schemas.openxmlformats.org/officeDocument/2006/relationships/image" Target="../media/image57.png"/><Relationship Id="rId1" Type="http://schemas.openxmlformats.org/officeDocument/2006/relationships/slideLayout" Target="../slideLayouts/slideLayout68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4" Type="http://schemas.openxmlformats.org/officeDocument/2006/relationships/image" Target="../media/image17.jpeg"/><Relationship Id="rId5" Type="http://schemas.openxmlformats.org/officeDocument/2006/relationships/image" Target="../media/image34.gif"/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4" Type="http://schemas.openxmlformats.org/officeDocument/2006/relationships/image" Target="../media/image59.png"/><Relationship Id="rId5" Type="http://schemas.openxmlformats.org/officeDocument/2006/relationships/image" Target="../media/image60.png"/><Relationship Id="rId6" Type="http://schemas.openxmlformats.org/officeDocument/2006/relationships/image" Target="../media/image61.jpeg"/><Relationship Id="rId7" Type="http://schemas.openxmlformats.org/officeDocument/2006/relationships/image" Target="../media/image62.png"/><Relationship Id="rId8" Type="http://schemas.openxmlformats.org/officeDocument/2006/relationships/image" Target="../media/image63.jpg"/><Relationship Id="rId9" Type="http://schemas.openxmlformats.org/officeDocument/2006/relationships/image" Target="../media/image64.png"/><Relationship Id="rId1" Type="http://schemas.openxmlformats.org/officeDocument/2006/relationships/slideLayout" Target="../slideLayouts/slideLayout95.xml"/><Relationship Id="rId2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4" Type="http://schemas.openxmlformats.org/officeDocument/2006/relationships/image" Target="../media/image58.png"/><Relationship Id="rId5" Type="http://schemas.openxmlformats.org/officeDocument/2006/relationships/image" Target="../media/image64.png"/><Relationship Id="rId1" Type="http://schemas.openxmlformats.org/officeDocument/2006/relationships/slideLayout" Target="../slideLayouts/slideLayout51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4" Type="http://schemas.openxmlformats.org/officeDocument/2006/relationships/image" Target="../media/image66.png"/><Relationship Id="rId5" Type="http://schemas.openxmlformats.org/officeDocument/2006/relationships/image" Target="../media/image60.png"/><Relationship Id="rId1" Type="http://schemas.openxmlformats.org/officeDocument/2006/relationships/slideLayout" Target="../slideLayouts/slideLayout73.xml"/><Relationship Id="rId2" Type="http://schemas.openxmlformats.org/officeDocument/2006/relationships/notesSlide" Target="../notesSlides/notesSlide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4" Type="http://schemas.openxmlformats.org/officeDocument/2006/relationships/image" Target="../media/image62.png"/><Relationship Id="rId1" Type="http://schemas.openxmlformats.org/officeDocument/2006/relationships/slideLayout" Target="../slideLayouts/slideLayout46.xml"/><Relationship Id="rId2" Type="http://schemas.openxmlformats.org/officeDocument/2006/relationships/image" Target="../media/image67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4" Type="http://schemas.openxmlformats.org/officeDocument/2006/relationships/image" Target="../media/image34.gif"/><Relationship Id="rId5" Type="http://schemas.openxmlformats.org/officeDocument/2006/relationships/image" Target="../media/image69.jpeg"/><Relationship Id="rId6" Type="http://schemas.openxmlformats.org/officeDocument/2006/relationships/image" Target="../media/image67.e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Relationship Id="rId9" Type="http://schemas.openxmlformats.org/officeDocument/2006/relationships/image" Target="../media/image13.png"/><Relationship Id="rId10" Type="http://schemas.openxmlformats.org/officeDocument/2006/relationships/image" Target="../media/image14.png"/><Relationship Id="rId11" Type="http://schemas.openxmlformats.org/officeDocument/2006/relationships/image" Target="../media/image15.png"/><Relationship Id="rId1" Type="http://schemas.openxmlformats.org/officeDocument/2006/relationships/slideLayout" Target="../slideLayouts/slideLayout6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jpeg"/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1" Type="http://schemas.openxmlformats.org/officeDocument/2006/relationships/slideLayout" Target="../slideLayouts/slideLayout68.xml"/><Relationship Id="rId2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4" Type="http://schemas.openxmlformats.org/officeDocument/2006/relationships/image" Target="../media/image17.jpeg"/><Relationship Id="rId5" Type="http://schemas.openxmlformats.org/officeDocument/2006/relationships/image" Target="../media/image23.png"/><Relationship Id="rId1" Type="http://schemas.openxmlformats.org/officeDocument/2006/relationships/slideLayout" Target="../slideLayouts/slideLayout84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emf"/><Relationship Id="rId5" Type="http://schemas.openxmlformats.org/officeDocument/2006/relationships/image" Target="../media/image26.png"/><Relationship Id="rId6" Type="http://schemas.openxmlformats.org/officeDocument/2006/relationships/image" Target="../media/image27.png"/><Relationship Id="rId7" Type="http://schemas.openxmlformats.org/officeDocument/2006/relationships/image" Target="../media/image28.png"/><Relationship Id="rId8" Type="http://schemas.openxmlformats.org/officeDocument/2006/relationships/image" Target="../media/image29.png"/><Relationship Id="rId9" Type="http://schemas.openxmlformats.org/officeDocument/2006/relationships/image" Target="../media/image30.png"/><Relationship Id="rId10" Type="http://schemas.openxmlformats.org/officeDocument/2006/relationships/image" Target="../media/image31.png"/><Relationship Id="rId11" Type="http://schemas.openxmlformats.org/officeDocument/2006/relationships/image" Target="../media/image32.png"/><Relationship Id="rId1" Type="http://schemas.openxmlformats.org/officeDocument/2006/relationships/slideLayout" Target="../slideLayouts/slideLayout95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4" Type="http://schemas.openxmlformats.org/officeDocument/2006/relationships/image" Target="../media/image17.jpeg"/><Relationship Id="rId5" Type="http://schemas.openxmlformats.org/officeDocument/2006/relationships/image" Target="../media/image34.gif"/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/>
            </a:gs>
            <a:gs pos="57000">
              <a:schemeClr val="tx1"/>
            </a:gs>
            <a:gs pos="93000">
              <a:schemeClr val="tx1">
                <a:lumMod val="75000"/>
                <a:lumOff val="25000"/>
              </a:schemeClr>
            </a:gs>
            <a:gs pos="99000">
              <a:schemeClr val="tx1">
                <a:lumMod val="65000"/>
                <a:lumOff val="3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" y="0"/>
            <a:ext cx="3407833" cy="2000250"/>
          </a:xfrm>
          <a:prstGeom prst="rect">
            <a:avLst/>
          </a:prstGeom>
          <a:blipFill dpi="0" rotWithShape="1">
            <a:blip r:embed="rId3" cstate="screen">
              <a:alphaModFix amt="91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772058" y="1088831"/>
            <a:ext cx="45719" cy="45719"/>
          </a:xfrm>
          <a:prstGeom prst="ellipse">
            <a:avLst/>
          </a:prstGeom>
          <a:gradFill flip="none" rotWithShape="1">
            <a:gsLst>
              <a:gs pos="66000">
                <a:schemeClr val="bg1"/>
              </a:gs>
              <a:gs pos="79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2971831" y="514399"/>
            <a:ext cx="45719" cy="45719"/>
          </a:xfrm>
          <a:prstGeom prst="ellipse">
            <a:avLst/>
          </a:prstGeom>
          <a:gradFill flip="none" rotWithShape="1">
            <a:gsLst>
              <a:gs pos="66000">
                <a:schemeClr val="bg1"/>
              </a:gs>
              <a:gs pos="79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1184065" y="1784679"/>
            <a:ext cx="45719" cy="45719"/>
          </a:xfrm>
          <a:prstGeom prst="ellipse">
            <a:avLst/>
          </a:prstGeom>
          <a:gradFill flip="none" rotWithShape="1">
            <a:gsLst>
              <a:gs pos="66000">
                <a:schemeClr val="bg1"/>
              </a:gs>
              <a:gs pos="79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1803693" y="656751"/>
            <a:ext cx="45719" cy="45719"/>
          </a:xfrm>
          <a:prstGeom prst="ellipse">
            <a:avLst/>
          </a:prstGeom>
          <a:gradFill flip="none" rotWithShape="1">
            <a:gsLst>
              <a:gs pos="66000">
                <a:schemeClr val="bg1"/>
              </a:gs>
              <a:gs pos="79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2805512" y="1009554"/>
            <a:ext cx="45719" cy="45719"/>
          </a:xfrm>
          <a:prstGeom prst="ellipse">
            <a:avLst/>
          </a:prstGeom>
          <a:gradFill flip="none" rotWithShape="1">
            <a:gsLst>
              <a:gs pos="66000">
                <a:schemeClr val="bg1"/>
              </a:gs>
              <a:gs pos="79000">
                <a:schemeClr val="tx2">
                  <a:lumMod val="20000"/>
                  <a:lumOff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3383283" y="590599"/>
            <a:ext cx="45719" cy="45719"/>
          </a:xfrm>
          <a:prstGeom prst="ellipse">
            <a:avLst/>
          </a:prstGeom>
          <a:gradFill flip="none" rotWithShape="1">
            <a:gsLst>
              <a:gs pos="66000">
                <a:schemeClr val="bg1"/>
              </a:gs>
              <a:gs pos="79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2660295" y="706410"/>
            <a:ext cx="45719" cy="45719"/>
          </a:xfrm>
          <a:prstGeom prst="ellipse">
            <a:avLst/>
          </a:prstGeom>
          <a:gradFill flip="none" rotWithShape="1">
            <a:gsLst>
              <a:gs pos="66000">
                <a:schemeClr val="bg1"/>
              </a:gs>
              <a:gs pos="79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381034" y="742950"/>
            <a:ext cx="45719" cy="45719"/>
          </a:xfrm>
          <a:prstGeom prst="ellipse">
            <a:avLst/>
          </a:prstGeom>
          <a:gradFill flip="none" rotWithShape="1">
            <a:gsLst>
              <a:gs pos="66000">
                <a:schemeClr val="bg1"/>
              </a:gs>
              <a:gs pos="79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2193362" y="1054987"/>
            <a:ext cx="45719" cy="45719"/>
          </a:xfrm>
          <a:prstGeom prst="ellipse">
            <a:avLst/>
          </a:prstGeom>
          <a:gradFill flip="none" rotWithShape="1">
            <a:gsLst>
              <a:gs pos="68000">
                <a:schemeClr val="tx2">
                  <a:lumMod val="40000"/>
                  <a:lumOff val="60000"/>
                </a:schemeClr>
              </a:gs>
              <a:gs pos="74000">
                <a:schemeClr val="bg1"/>
              </a:gs>
              <a:gs pos="47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2124952" y="794997"/>
            <a:ext cx="45719" cy="45719"/>
          </a:xfrm>
          <a:prstGeom prst="ellipse">
            <a:avLst/>
          </a:prstGeom>
          <a:gradFill flip="none" rotWithShape="1">
            <a:gsLst>
              <a:gs pos="68000">
                <a:schemeClr val="tx2">
                  <a:lumMod val="40000"/>
                  <a:lumOff val="60000"/>
                </a:schemeClr>
              </a:gs>
              <a:gs pos="74000">
                <a:schemeClr val="bg1"/>
              </a:gs>
              <a:gs pos="47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2031656" y="350637"/>
            <a:ext cx="45719" cy="45719"/>
          </a:xfrm>
          <a:prstGeom prst="ellipse">
            <a:avLst/>
          </a:prstGeom>
          <a:gradFill flip="none" rotWithShape="1">
            <a:gsLst>
              <a:gs pos="68000">
                <a:schemeClr val="tx2">
                  <a:lumMod val="40000"/>
                  <a:lumOff val="60000"/>
                </a:schemeClr>
              </a:gs>
              <a:gs pos="74000">
                <a:schemeClr val="bg1"/>
              </a:gs>
              <a:gs pos="47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2472913" y="495349"/>
            <a:ext cx="45719" cy="45719"/>
          </a:xfrm>
          <a:prstGeom prst="ellipse">
            <a:avLst/>
          </a:prstGeom>
          <a:gradFill flip="none" rotWithShape="1">
            <a:gsLst>
              <a:gs pos="68000">
                <a:schemeClr val="tx2">
                  <a:lumMod val="40000"/>
                  <a:lumOff val="60000"/>
                </a:schemeClr>
              </a:gs>
              <a:gs pos="74000">
                <a:schemeClr val="bg1"/>
              </a:gs>
              <a:gs pos="47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val 18"/>
          <p:cNvSpPr/>
          <p:nvPr/>
        </p:nvSpPr>
        <p:spPr>
          <a:xfrm flipV="1">
            <a:off x="868691" y="763074"/>
            <a:ext cx="45719" cy="45719"/>
          </a:xfrm>
          <a:prstGeom prst="ellipse">
            <a:avLst/>
          </a:prstGeom>
          <a:gradFill flip="none" rotWithShape="1">
            <a:gsLst>
              <a:gs pos="68000">
                <a:schemeClr val="tx2">
                  <a:lumMod val="40000"/>
                  <a:lumOff val="60000"/>
                </a:schemeClr>
              </a:gs>
              <a:gs pos="74000">
                <a:schemeClr val="bg1"/>
              </a:gs>
              <a:gs pos="47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val 19"/>
          <p:cNvSpPr/>
          <p:nvPr/>
        </p:nvSpPr>
        <p:spPr>
          <a:xfrm flipV="1">
            <a:off x="523352" y="438199"/>
            <a:ext cx="53016" cy="45719"/>
          </a:xfrm>
          <a:prstGeom prst="ellipse">
            <a:avLst/>
          </a:prstGeom>
          <a:gradFill flip="none" rotWithShape="1">
            <a:gsLst>
              <a:gs pos="68000">
                <a:schemeClr val="tx2">
                  <a:lumMod val="40000"/>
                  <a:lumOff val="60000"/>
                </a:schemeClr>
              </a:gs>
              <a:gs pos="74000">
                <a:schemeClr val="bg1"/>
              </a:gs>
              <a:gs pos="47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Oval 20"/>
          <p:cNvSpPr/>
          <p:nvPr/>
        </p:nvSpPr>
        <p:spPr>
          <a:xfrm flipV="1">
            <a:off x="1313560" y="214623"/>
            <a:ext cx="53016" cy="45719"/>
          </a:xfrm>
          <a:prstGeom prst="ellipse">
            <a:avLst/>
          </a:prstGeom>
          <a:gradFill flip="none" rotWithShape="1">
            <a:gsLst>
              <a:gs pos="68000">
                <a:schemeClr val="accent1">
                  <a:lumMod val="20000"/>
                  <a:lumOff val="80000"/>
                </a:schemeClr>
              </a:gs>
              <a:gs pos="74000">
                <a:schemeClr val="bg1"/>
              </a:gs>
              <a:gs pos="47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Oval 21"/>
          <p:cNvSpPr/>
          <p:nvPr/>
        </p:nvSpPr>
        <p:spPr>
          <a:xfrm flipV="1">
            <a:off x="1800904" y="961551"/>
            <a:ext cx="53016" cy="45719"/>
          </a:xfrm>
          <a:prstGeom prst="ellipse">
            <a:avLst/>
          </a:prstGeom>
          <a:gradFill flip="none" rotWithShape="1">
            <a:gsLst>
              <a:gs pos="68000">
                <a:schemeClr val="accent1">
                  <a:lumMod val="20000"/>
                  <a:lumOff val="80000"/>
                </a:schemeClr>
              </a:gs>
              <a:gs pos="74000">
                <a:schemeClr val="bg1"/>
              </a:gs>
              <a:gs pos="47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Oval 23"/>
          <p:cNvSpPr/>
          <p:nvPr/>
        </p:nvSpPr>
        <p:spPr>
          <a:xfrm flipV="1">
            <a:off x="2519624" y="1652375"/>
            <a:ext cx="53016" cy="45719"/>
          </a:xfrm>
          <a:prstGeom prst="ellipse">
            <a:avLst/>
          </a:prstGeom>
          <a:gradFill flip="none" rotWithShape="1">
            <a:gsLst>
              <a:gs pos="68000">
                <a:schemeClr val="accent1">
                  <a:lumMod val="20000"/>
                  <a:lumOff val="80000"/>
                </a:schemeClr>
              </a:gs>
              <a:gs pos="74000">
                <a:schemeClr val="bg1"/>
              </a:gs>
              <a:gs pos="47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Oval 24"/>
          <p:cNvSpPr/>
          <p:nvPr/>
        </p:nvSpPr>
        <p:spPr>
          <a:xfrm flipV="1">
            <a:off x="609600" y="1962199"/>
            <a:ext cx="53016" cy="45719"/>
          </a:xfrm>
          <a:prstGeom prst="ellipse">
            <a:avLst/>
          </a:prstGeom>
          <a:gradFill flip="none" rotWithShape="1">
            <a:gsLst>
              <a:gs pos="68000">
                <a:schemeClr val="accent1">
                  <a:lumMod val="20000"/>
                  <a:lumOff val="80000"/>
                </a:schemeClr>
              </a:gs>
              <a:gs pos="74000">
                <a:schemeClr val="bg1"/>
              </a:gs>
              <a:gs pos="47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Oval 25"/>
          <p:cNvSpPr/>
          <p:nvPr/>
        </p:nvSpPr>
        <p:spPr>
          <a:xfrm flipV="1">
            <a:off x="1143000" y="1215271"/>
            <a:ext cx="53016" cy="45719"/>
          </a:xfrm>
          <a:prstGeom prst="ellipse">
            <a:avLst/>
          </a:prstGeom>
          <a:gradFill flip="none" rotWithShape="1">
            <a:gsLst>
              <a:gs pos="68000">
                <a:schemeClr val="accent1">
                  <a:lumMod val="20000"/>
                  <a:lumOff val="80000"/>
                </a:schemeClr>
              </a:gs>
              <a:gs pos="74000">
                <a:schemeClr val="bg1"/>
              </a:gs>
              <a:gs pos="47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Oval 26"/>
          <p:cNvSpPr/>
          <p:nvPr/>
        </p:nvSpPr>
        <p:spPr>
          <a:xfrm flipV="1">
            <a:off x="76200" y="666756"/>
            <a:ext cx="53016" cy="45719"/>
          </a:xfrm>
          <a:prstGeom prst="ellipse">
            <a:avLst/>
          </a:prstGeom>
          <a:gradFill flip="none" rotWithShape="1">
            <a:gsLst>
              <a:gs pos="68000">
                <a:schemeClr val="accent1">
                  <a:lumMod val="20000"/>
                  <a:lumOff val="80000"/>
                </a:schemeClr>
              </a:gs>
              <a:gs pos="74000">
                <a:schemeClr val="bg1"/>
              </a:gs>
              <a:gs pos="47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Oval 27"/>
          <p:cNvSpPr/>
          <p:nvPr/>
        </p:nvSpPr>
        <p:spPr>
          <a:xfrm flipV="1">
            <a:off x="183312" y="1058689"/>
            <a:ext cx="53016" cy="45719"/>
          </a:xfrm>
          <a:prstGeom prst="ellipse">
            <a:avLst/>
          </a:prstGeom>
          <a:gradFill flip="none" rotWithShape="1">
            <a:gsLst>
              <a:gs pos="68000">
                <a:schemeClr val="accent1">
                  <a:lumMod val="20000"/>
                  <a:lumOff val="80000"/>
                </a:schemeClr>
              </a:gs>
              <a:gs pos="74000">
                <a:schemeClr val="bg1"/>
              </a:gs>
              <a:gs pos="47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Oval 28"/>
          <p:cNvSpPr/>
          <p:nvPr/>
        </p:nvSpPr>
        <p:spPr>
          <a:xfrm flipV="1">
            <a:off x="536614" y="1140423"/>
            <a:ext cx="45719" cy="52000"/>
          </a:xfrm>
          <a:prstGeom prst="ellipse">
            <a:avLst/>
          </a:prstGeom>
          <a:gradFill flip="none" rotWithShape="1">
            <a:gsLst>
              <a:gs pos="68000">
                <a:schemeClr val="accent1">
                  <a:lumMod val="20000"/>
                  <a:lumOff val="80000"/>
                </a:schemeClr>
              </a:gs>
              <a:gs pos="74000">
                <a:schemeClr val="bg1"/>
              </a:gs>
              <a:gs pos="47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Oval 29"/>
          <p:cNvSpPr/>
          <p:nvPr/>
        </p:nvSpPr>
        <p:spPr>
          <a:xfrm flipV="1">
            <a:off x="335302" y="475923"/>
            <a:ext cx="45719" cy="52000"/>
          </a:xfrm>
          <a:prstGeom prst="ellipse">
            <a:avLst/>
          </a:prstGeom>
          <a:gradFill flip="none" rotWithShape="1">
            <a:gsLst>
              <a:gs pos="68000">
                <a:schemeClr val="accent1">
                  <a:lumMod val="20000"/>
                  <a:lumOff val="80000"/>
                </a:schemeClr>
              </a:gs>
              <a:gs pos="74000">
                <a:schemeClr val="bg1"/>
              </a:gs>
              <a:gs pos="47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2" name="Picture 31" descr="ComNet-Logo---1600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0400" y="1885951"/>
            <a:ext cx="5283200" cy="1598168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343400" y="590550"/>
            <a:ext cx="42672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Calibri"/>
              </a:rPr>
              <a:t>Media Converters</a:t>
            </a:r>
          </a:p>
          <a:p>
            <a:r>
              <a:rPr lang="en-US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Any Combination of Features</a:t>
            </a:r>
          </a:p>
          <a:p>
            <a:endParaRPr lang="en-US" sz="1400" dirty="0" smtClean="0">
              <a:solidFill>
                <a:srgbClr val="1F497D">
                  <a:lumMod val="60000"/>
                  <a:lumOff val="40000"/>
                </a:srgbClr>
              </a:solidFill>
              <a:latin typeface="Calibri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Hardened or Commercial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Fixed optics or SFP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Mini or card cage mountable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100 Mbps, 1000 Mbps or dual rate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DC or AC/DC powered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15W, 30W or 60W PoE models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Options for contact closures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52400" y="17136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Calibri"/>
              </a:rPr>
              <a:t>Ethernet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8" name="Picture 17" descr="CNGE2MC.gif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590550"/>
            <a:ext cx="1828800" cy="135636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600" y="2266950"/>
            <a:ext cx="2286000" cy="2148254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20" name="Picture 19" descr="cnfe1002.gif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1200" y="590550"/>
            <a:ext cx="1771513" cy="137160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14800" y="3105150"/>
            <a:ext cx="2224555" cy="1251887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7070278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343400" y="590550"/>
            <a:ext cx="42672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Calibri"/>
              </a:rPr>
              <a:t>Unmanaged Switches</a:t>
            </a:r>
          </a:p>
          <a:p>
            <a:r>
              <a:rPr lang="en-US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All in the ComFit card design</a:t>
            </a:r>
          </a:p>
          <a:p>
            <a:endParaRPr lang="en-US" sz="1400" dirty="0" smtClean="0">
              <a:solidFill>
                <a:srgbClr val="1F497D">
                  <a:lumMod val="60000"/>
                  <a:lumOff val="40000"/>
                </a:srgbClr>
              </a:solidFill>
              <a:latin typeface="Calibri"/>
            </a:endParaRPr>
          </a:p>
          <a:p>
            <a:r>
              <a:rPr lang="en-US" sz="1400" dirty="0" smtClean="0">
                <a:latin typeface="Calibri"/>
              </a:rPr>
              <a:t>100 Mbps Fast Ethernet Models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All copper RJ45 ports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All SFP ports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Half &amp; half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1F497D">
                  <a:lumMod val="60000"/>
                  <a:lumOff val="40000"/>
                </a:srgbClr>
              </a:solidFill>
              <a:latin typeface="Calibri"/>
            </a:endParaRPr>
          </a:p>
          <a:p>
            <a:r>
              <a:rPr lang="en-US" sz="1400" dirty="0" smtClean="0"/>
              <a:t>1000 </a:t>
            </a:r>
            <a:r>
              <a:rPr lang="en-US" sz="1400" dirty="0"/>
              <a:t>Mbps </a:t>
            </a:r>
            <a:r>
              <a:rPr lang="en-US" sz="1400" dirty="0" smtClean="0"/>
              <a:t>Gigabit Models</a:t>
            </a:r>
            <a:endParaRPr lang="en-US" sz="14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1F497D">
                    <a:lumMod val="60000"/>
                    <a:lumOff val="40000"/>
                  </a:srgbClr>
                </a:solidFill>
              </a:rPr>
              <a:t>All SFP ports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1F497D">
                    <a:lumMod val="60000"/>
                    <a:lumOff val="40000"/>
                  </a:srgbClr>
                </a:solidFill>
              </a:rPr>
              <a:t>SFP-1 required for RJ45 copper connections</a:t>
            </a:r>
            <a:endParaRPr lang="en-US" sz="1400" dirty="0">
              <a:solidFill>
                <a:srgbClr val="1F497D">
                  <a:lumMod val="60000"/>
                  <a:lumOff val="40000"/>
                </a:srgbClr>
              </a:solidFill>
            </a:endParaRPr>
          </a:p>
          <a:p>
            <a:endParaRPr lang="en-US" sz="1400" dirty="0">
              <a:solidFill>
                <a:srgbClr val="1F497D">
                  <a:lumMod val="60000"/>
                  <a:lumOff val="40000"/>
                </a:srgbClr>
              </a:solidFill>
              <a:latin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2400" y="17136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Calibri"/>
              </a:rPr>
              <a:t>Ethernet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" name="Picture 3" descr="CNFE8FX4TX4US.jpg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9800" y="1352550"/>
            <a:ext cx="1631315" cy="2400299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1276350"/>
            <a:ext cx="1399961" cy="259080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2468475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343400" y="590550"/>
            <a:ext cx="426720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Calibri"/>
              </a:rPr>
              <a:t>Self Managed Switches</a:t>
            </a:r>
          </a:p>
          <a:p>
            <a:r>
              <a:rPr lang="en-US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Unique to ComNet</a:t>
            </a:r>
          </a:p>
          <a:p>
            <a:endParaRPr lang="en-US" sz="1400" dirty="0" smtClean="0">
              <a:solidFill>
                <a:srgbClr val="1F497D">
                  <a:lumMod val="60000"/>
                  <a:lumOff val="40000"/>
                </a:srgbClr>
              </a:solidFill>
              <a:latin typeface="Calibri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Unmanaged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DIP switch controlled Multicast support</a:t>
            </a:r>
          </a:p>
          <a:p>
            <a:pPr marL="742950" lvl="1" indent="-285750">
              <a:buFont typeface="Wingdings" charset="2"/>
              <a:buChar char="Ø"/>
            </a:pPr>
            <a:r>
              <a:rPr lang="en-US" sz="1400" i="1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Stops flooding by sending multicast packets only out backbone port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4, 5, 6 or 8 port models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Copper and fiber options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Optional 30W PoE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1F497D">
                  <a:lumMod val="60000"/>
                  <a:lumOff val="40000"/>
                </a:srgbClr>
              </a:solidFill>
              <a:latin typeface="Calibri"/>
            </a:endParaRPr>
          </a:p>
          <a:p>
            <a:r>
              <a:rPr lang="en-US" sz="1400" dirty="0" smtClean="0">
                <a:solidFill>
                  <a:srgbClr val="000000"/>
                </a:solidFill>
                <a:latin typeface="Calibri"/>
              </a:rPr>
              <a:t>Gigabit Model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Two Gigabit SFP ports for daisy chain topology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Four 10/100 copper ports</a:t>
            </a:r>
          </a:p>
          <a:p>
            <a:pPr marL="742950" lvl="1" indent="-285750">
              <a:buFont typeface="Wingdings" charset="2"/>
              <a:buChar char="Ø"/>
            </a:pPr>
            <a:r>
              <a:rPr lang="en-US" sz="14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Two ports supply 30W PoE</a:t>
            </a:r>
          </a:p>
          <a:p>
            <a:pPr marL="742950" lvl="1" indent="-285750">
              <a:buFont typeface="Wingdings" charset="2"/>
              <a:buChar char="Ø"/>
            </a:pPr>
            <a:r>
              <a:rPr lang="en-US" sz="14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Two ports supply 60W PoE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52400" y="17136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Calibri"/>
              </a:rPr>
              <a:t>Ethernet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047750"/>
            <a:ext cx="1798426" cy="2990467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1123951"/>
            <a:ext cx="2324645" cy="29297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6400" y="1047750"/>
            <a:ext cx="1871069" cy="306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82142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/>
          <p:cNvSpPr txBox="1">
            <a:spLocks/>
          </p:cNvSpPr>
          <p:nvPr/>
        </p:nvSpPr>
        <p:spPr>
          <a:xfrm>
            <a:off x="457200" y="279210"/>
            <a:ext cx="8229600" cy="49143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prstClr val="black"/>
                </a:solidFill>
                <a:latin typeface="Calibri"/>
              </a:rPr>
              <a:t>M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anaged Switches 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-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400" i="1" dirty="0" smtClean="0">
                <a:solidFill>
                  <a:prstClr val="black"/>
                </a:solidFill>
                <a:latin typeface="Calibri"/>
              </a:rPr>
              <a:t>Hardened</a:t>
            </a:r>
            <a:endParaRPr lang="en-US" sz="2400" i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Content Placeholder 4"/>
          <p:cNvSpPr txBox="1">
            <a:spLocks/>
          </p:cNvSpPr>
          <p:nvPr/>
        </p:nvSpPr>
        <p:spPr>
          <a:xfrm>
            <a:off x="464158" y="770642"/>
            <a:ext cx="7841642" cy="3678541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dirty="0" smtClean="0">
                <a:solidFill>
                  <a:srgbClr val="4F81BD"/>
                </a:solidFill>
                <a:latin typeface="Calibri"/>
              </a:rPr>
              <a:t>Layer 2 Switches</a:t>
            </a:r>
          </a:p>
          <a:p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5 to 28 ports</a:t>
            </a:r>
          </a:p>
          <a:p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100Mbps and 1000Mbps ports</a:t>
            </a:r>
          </a:p>
          <a:p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Combo ports for copper or fiber (with SFP)</a:t>
            </a:r>
          </a:p>
          <a:p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PoE – 15W or 30W</a:t>
            </a:r>
          </a:p>
          <a:p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Very full featured – VLAN, RSTP, </a:t>
            </a:r>
            <a:r>
              <a:rPr lang="en-US" sz="1600" i="1" dirty="0" smtClean="0">
                <a:solidFill>
                  <a:prstClr val="black"/>
                </a:solidFill>
                <a:latin typeface="Calibri"/>
              </a:rPr>
              <a:t>full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 Multicast, SNMP, and more</a:t>
            </a:r>
          </a:p>
          <a:p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Lifetime Warranty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6800" y="3714750"/>
            <a:ext cx="1847063" cy="53340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" y="3563471"/>
            <a:ext cx="428165" cy="760879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7800" y="3481160"/>
            <a:ext cx="630673" cy="91939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4200" y="3638550"/>
            <a:ext cx="1932567" cy="60325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0800" y="3486150"/>
            <a:ext cx="581055" cy="88265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3800" y="3486150"/>
            <a:ext cx="655574" cy="875025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6094782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/>
          <p:cNvSpPr txBox="1">
            <a:spLocks/>
          </p:cNvSpPr>
          <p:nvPr/>
        </p:nvSpPr>
        <p:spPr>
          <a:xfrm>
            <a:off x="457200" y="279210"/>
            <a:ext cx="8229600" cy="49143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prstClr val="black"/>
                </a:solidFill>
                <a:latin typeface="Calibri"/>
              </a:rPr>
              <a:t>M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anaged Switches 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-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400" i="1" dirty="0" smtClean="0">
                <a:solidFill>
                  <a:prstClr val="black"/>
                </a:solidFill>
                <a:latin typeface="Calibri"/>
              </a:rPr>
              <a:t>Commercial</a:t>
            </a:r>
            <a:endParaRPr lang="en-US" sz="2400" i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Content Placeholder 4"/>
          <p:cNvSpPr txBox="1">
            <a:spLocks/>
          </p:cNvSpPr>
          <p:nvPr/>
        </p:nvSpPr>
        <p:spPr>
          <a:xfrm>
            <a:off x="464158" y="770642"/>
            <a:ext cx="7841642" cy="3678541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dirty="0" smtClean="0">
                <a:solidFill>
                  <a:srgbClr val="4F81BD"/>
                </a:solidFill>
                <a:latin typeface="Calibri"/>
              </a:rPr>
              <a:t>Layer 2 Switches</a:t>
            </a:r>
          </a:p>
          <a:p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All the same features as the hardened, but at 0˚ to 50˚C</a:t>
            </a:r>
          </a:p>
          <a:p>
            <a:r>
              <a:rPr lang="en-US" sz="1600" dirty="0">
                <a:solidFill>
                  <a:prstClr val="black"/>
                </a:solidFill>
                <a:latin typeface="Calibri"/>
              </a:rPr>
              <a:t>8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 to 26 ports</a:t>
            </a:r>
          </a:p>
          <a:p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100Mbps and 1000Mbps ports</a:t>
            </a:r>
          </a:p>
          <a:p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Combo ports for copper or fiber (with SFP)</a:t>
            </a:r>
          </a:p>
          <a:p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PoE – 15W or 30W</a:t>
            </a:r>
          </a:p>
          <a:p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Very full featured – VLAN, RSTP, full Multicast, SNMP, and more</a:t>
            </a:r>
          </a:p>
          <a:p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5 Year Warranty</a:t>
            </a:r>
          </a:p>
        </p:txBody>
      </p:sp>
      <p:pic>
        <p:nvPicPr>
          <p:cNvPr id="12" name="Picture 11" descr="CWGE2FE8MSPOE.jpg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4209" y="3867151"/>
            <a:ext cx="1285641" cy="421541"/>
          </a:xfrm>
          <a:prstGeom prst="rect">
            <a:avLst/>
          </a:prstGeom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</p:pic>
      <p:pic>
        <p:nvPicPr>
          <p:cNvPr id="13" name="Picture 12" descr="CWGE24MODMS.jpg"/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83764" y="3627938"/>
            <a:ext cx="2293236" cy="925012"/>
          </a:xfrm>
          <a:prstGeom prst="rect">
            <a:avLst/>
          </a:prstGeom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</p:pic>
      <p:pic>
        <p:nvPicPr>
          <p:cNvPr id="14" name="Picture 13" descr="CWGE26FX2TX24MSPOE.png"/>
          <p:cNvPicPr>
            <a:picLocks noChangeAspect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1800" y="3771545"/>
            <a:ext cx="2063381" cy="552806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4200" y="3638550"/>
            <a:ext cx="558716" cy="823206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3714750"/>
            <a:ext cx="656188" cy="61595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7612601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/>
          <p:cNvSpPr txBox="1">
            <a:spLocks/>
          </p:cNvSpPr>
          <p:nvPr/>
        </p:nvSpPr>
        <p:spPr>
          <a:xfrm>
            <a:off x="457200" y="279210"/>
            <a:ext cx="8229600" cy="49143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Switches Built for Security and Video</a:t>
            </a:r>
            <a:endParaRPr lang="en-US" sz="2400" i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Content Placeholder 4"/>
          <p:cNvSpPr txBox="1">
            <a:spLocks/>
          </p:cNvSpPr>
          <p:nvPr/>
        </p:nvSpPr>
        <p:spPr>
          <a:xfrm>
            <a:off x="4197958" y="770642"/>
            <a:ext cx="4717442" cy="3678541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dirty="0" smtClean="0">
                <a:solidFill>
                  <a:srgbClr val="4F81BD"/>
                </a:solidFill>
                <a:latin typeface="Calibri"/>
              </a:rPr>
              <a:t>Featured Product CNGE28FX4TX24MSPOE</a:t>
            </a:r>
          </a:p>
          <a:p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28 ports – all Gigabit</a:t>
            </a:r>
          </a:p>
          <a:p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4 SFP ports</a:t>
            </a:r>
          </a:p>
          <a:p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24 copper ports with 30W PoE</a:t>
            </a:r>
          </a:p>
          <a:p>
            <a:pPr lvl="1">
              <a:buFont typeface="Wingdings" charset="2"/>
              <a:buChar char="ü"/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30W </a:t>
            </a:r>
            <a:r>
              <a:rPr lang="en-US" i="1" dirty="0" smtClean="0">
                <a:solidFill>
                  <a:prstClr val="black"/>
                </a:solidFill>
                <a:latin typeface="Calibri"/>
              </a:rPr>
              <a:t>simultaneously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 on all 24 ports at 50˚C</a:t>
            </a:r>
          </a:p>
          <a:p>
            <a:pPr lvl="1">
              <a:buFont typeface="Wingdings" charset="2"/>
              <a:buChar char="ü"/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1000W internal supply</a:t>
            </a:r>
          </a:p>
          <a:p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Hardened</a:t>
            </a:r>
          </a:p>
          <a:p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Lifetime Warranty</a:t>
            </a:r>
          </a:p>
          <a:p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56Gbps switching fabric</a:t>
            </a:r>
          </a:p>
          <a:p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FULL multicast support</a:t>
            </a:r>
          </a:p>
          <a:p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Jumbo frame support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1" y="1733550"/>
            <a:ext cx="3417592" cy="106680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1416022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742950"/>
            <a:ext cx="2514600" cy="3794271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2" name="Picture 1" descr="eConsole-Full-Logo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133350"/>
            <a:ext cx="1676400" cy="620268"/>
          </a:xfrm>
          <a:prstGeom prst="rect">
            <a:avLst/>
          </a:prstGeom>
        </p:spPr>
      </p:pic>
      <p:sp>
        <p:nvSpPr>
          <p:cNvPr id="8" name="Content Placeholder 4"/>
          <p:cNvSpPr>
            <a:spLocks noGrp="1"/>
          </p:cNvSpPr>
          <p:nvPr>
            <p:ph idx="1"/>
          </p:nvPr>
        </p:nvSpPr>
        <p:spPr>
          <a:xfrm>
            <a:off x="381000" y="819150"/>
            <a:ext cx="5218386" cy="36785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4F81BD"/>
                </a:solidFill>
              </a:rPr>
              <a:t>Network Management Suite</a:t>
            </a:r>
          </a:p>
          <a:p>
            <a:pPr marL="685800" lvl="1">
              <a:buFont typeface="Arial"/>
              <a:buChar char="•"/>
            </a:pPr>
            <a:r>
              <a:rPr lang="en-US" dirty="0" smtClean="0"/>
              <a:t>eVision</a:t>
            </a:r>
          </a:p>
          <a:p>
            <a:pPr marL="1085850" lvl="2"/>
            <a:r>
              <a:rPr lang="en-US" dirty="0" smtClean="0"/>
              <a:t>Topology view</a:t>
            </a:r>
          </a:p>
          <a:p>
            <a:pPr marL="1085850" lvl="2"/>
            <a:r>
              <a:rPr lang="en-US" dirty="0" smtClean="0"/>
              <a:t>Health visualization</a:t>
            </a:r>
          </a:p>
          <a:p>
            <a:pPr marL="685800" lvl="1">
              <a:buFont typeface="Arial"/>
              <a:buChar char="•"/>
            </a:pPr>
            <a:r>
              <a:rPr lang="en-US" dirty="0" smtClean="0"/>
              <a:t>eCommander</a:t>
            </a:r>
          </a:p>
          <a:p>
            <a:pPr marL="1085850" lvl="2"/>
            <a:r>
              <a:rPr lang="en-US" dirty="0" smtClean="0"/>
              <a:t>Device discovery/configuration</a:t>
            </a:r>
          </a:p>
          <a:p>
            <a:pPr marL="1085850" lvl="2"/>
            <a:r>
              <a:rPr lang="en-US" dirty="0" smtClean="0"/>
              <a:t>Device status/Syslog</a:t>
            </a:r>
          </a:p>
          <a:p>
            <a:pPr marL="1085850" lvl="2"/>
            <a:r>
              <a:rPr lang="en-US" dirty="0" smtClean="0"/>
              <a:t>IP address/firmware distribution</a:t>
            </a:r>
          </a:p>
          <a:p>
            <a:pPr marL="685800" lvl="1">
              <a:buFont typeface="Arial"/>
              <a:buChar char="•"/>
            </a:pPr>
            <a:r>
              <a:rPr lang="en-US" dirty="0" smtClean="0"/>
              <a:t>eMonitor</a:t>
            </a:r>
          </a:p>
          <a:p>
            <a:pPr marL="1085850" lvl="2"/>
            <a:r>
              <a:rPr lang="en-US" dirty="0" smtClean="0"/>
              <a:t>Detect all IP devices</a:t>
            </a:r>
          </a:p>
          <a:p>
            <a:pPr marL="1085850" lvl="2"/>
            <a:r>
              <a:rPr lang="en-US" dirty="0" smtClean="0"/>
              <a:t>Monitor all IP devices</a:t>
            </a:r>
          </a:p>
          <a:p>
            <a:pPr marL="685800" lvl="1">
              <a:buFont typeface="Arial"/>
              <a:buChar char="•"/>
            </a:pPr>
            <a:endParaRPr lang="en-US" dirty="0" smtClean="0">
              <a:solidFill>
                <a:srgbClr val="4F81BD"/>
              </a:solidFill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457200" y="279210"/>
            <a:ext cx="8229600" cy="49143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eConsole Software</a:t>
            </a:r>
            <a:endParaRPr lang="en-US" sz="24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9060284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50"/>
          <p:cNvGrpSpPr/>
          <p:nvPr/>
        </p:nvGrpSpPr>
        <p:grpSpPr>
          <a:xfrm>
            <a:off x="-18197" y="819174"/>
            <a:ext cx="6515094" cy="971549"/>
            <a:chOff x="0" y="2514600"/>
            <a:chExt cx="6972300" cy="1257300"/>
          </a:xfrm>
        </p:grpSpPr>
        <p:sp>
          <p:nvSpPr>
            <p:cNvPr id="4" name="Rounded Rectangle 3"/>
            <p:cNvSpPr/>
            <p:nvPr/>
          </p:nvSpPr>
          <p:spPr>
            <a:xfrm>
              <a:off x="0" y="2514600"/>
              <a:ext cx="6972300" cy="1257300"/>
            </a:xfrm>
            <a:prstGeom prst="roundRect">
              <a:avLst/>
            </a:prstGeom>
            <a:blipFill dpi="0" rotWithShape="1">
              <a:blip r:embed="rId4" cstate="print">
                <a:alphaModFix amt="81000"/>
                <a:lum bright="38000"/>
              </a:blip>
              <a:srcRect/>
              <a:stretch>
                <a:fillRect/>
              </a:stretch>
            </a:blipFill>
            <a:ln>
              <a:noFill/>
            </a:ln>
            <a:effectLst>
              <a:outerShdw blurRad="50800" dist="152400" dir="4500000" sx="101000" sy="101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3888258" y="2514600"/>
              <a:ext cx="2736559" cy="119489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en-US" sz="5400" b="1" spc="150" dirty="0" smtClean="0">
                  <a:ln w="11430"/>
                  <a:solidFill>
                    <a:prstClr val="white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retrofit</a:t>
              </a:r>
              <a:endParaRPr lang="en-US" sz="5400" b="1" spc="150" dirty="0">
                <a:ln w="11430"/>
                <a:solidFill>
                  <a:prstClr val="white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6" name="Picture 5" descr="ComNet_2_Color_Logo copy_edited-1.gif"/>
          <p:cNvPicPr>
            <a:picLocks noChangeAspect="1"/>
          </p:cNvPicPr>
          <p:nvPr/>
        </p:nvPicPr>
        <p:blipFill>
          <a:blip r:embed="rId5" cstate="screen"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0" y="4641477"/>
            <a:ext cx="2286000" cy="50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44284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7136"/>
            <a:ext cx="90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Calibri"/>
              </a:rPr>
              <a:t>Retrofit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43400" y="590550"/>
            <a:ext cx="426720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Calibri"/>
              </a:rPr>
              <a:t>Multiple Technologies</a:t>
            </a:r>
          </a:p>
          <a:p>
            <a:r>
              <a:rPr lang="en-US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Different products for different applications</a:t>
            </a:r>
          </a:p>
          <a:p>
            <a:endParaRPr lang="en-US" sz="1400" dirty="0" smtClean="0">
              <a:solidFill>
                <a:srgbClr val="1F497D">
                  <a:lumMod val="60000"/>
                  <a:lumOff val="40000"/>
                </a:srgbClr>
              </a:solidFill>
              <a:latin typeface="Calibri"/>
            </a:endParaRPr>
          </a:p>
          <a:p>
            <a:r>
              <a:rPr lang="en-US" sz="1400" dirty="0" smtClean="0">
                <a:latin typeface="Calibri"/>
              </a:rPr>
              <a:t>CopperLine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15W or 30W Pass through PoE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Multiple powering scenarios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1, 4, 8 or 16 channels versions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1F497D">
                  <a:lumMod val="60000"/>
                  <a:lumOff val="40000"/>
                </a:srgbClr>
              </a:solidFill>
              <a:latin typeface="Calibri"/>
            </a:endParaRPr>
          </a:p>
          <a:p>
            <a:r>
              <a:rPr lang="en-US" sz="1400" dirty="0" smtClean="0"/>
              <a:t>VDSL</a:t>
            </a:r>
            <a:endParaRPr lang="en-US" sz="14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1F497D">
                    <a:lumMod val="60000"/>
                    <a:lumOff val="40000"/>
                  </a:srgbClr>
                </a:solidFill>
              </a:rPr>
              <a:t>For longer distances or unstable copper cabling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1F497D">
                  <a:lumMod val="60000"/>
                  <a:lumOff val="40000"/>
                </a:srgbClr>
              </a:solidFill>
              <a:latin typeface="Calibri"/>
            </a:endParaRPr>
          </a:p>
          <a:p>
            <a:r>
              <a:rPr lang="en-US" sz="1400" dirty="0" smtClean="0"/>
              <a:t>Retrofit SFP</a:t>
            </a:r>
            <a:endParaRPr lang="en-US" sz="14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1F497D">
                    <a:lumMod val="60000"/>
                    <a:lumOff val="40000"/>
                  </a:srgbClr>
                </a:solidFill>
              </a:rPr>
              <a:t>Fits in an SFP port with 100FX support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1F497D">
                  <a:lumMod val="60000"/>
                  <a:lumOff val="40000"/>
                </a:srgbClr>
              </a:solidFill>
              <a:latin typeface="Calibri"/>
            </a:endParaRPr>
          </a:p>
          <a:p>
            <a:r>
              <a:rPr lang="en-US" sz="1400" dirty="0" smtClean="0"/>
              <a:t>SLOC</a:t>
            </a:r>
            <a:endParaRPr lang="en-US" sz="14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1F497D">
                    <a:lumMod val="60000"/>
                    <a:lumOff val="40000"/>
                  </a:srgbClr>
                </a:solidFill>
              </a:rPr>
              <a:t>Analog &amp; IP </a:t>
            </a:r>
            <a:r>
              <a:rPr lang="en-US" sz="1400" dirty="0" smtClean="0">
                <a:solidFill>
                  <a:srgbClr val="1F497D">
                    <a:lumMod val="60000"/>
                    <a:lumOff val="40000"/>
                  </a:srgbClr>
                </a:solidFill>
              </a:rPr>
              <a:t>over </a:t>
            </a:r>
            <a:r>
              <a:rPr lang="en-US" sz="1400" dirty="0" smtClean="0">
                <a:solidFill>
                  <a:srgbClr val="1F497D">
                    <a:lumMod val="60000"/>
                    <a:lumOff val="40000"/>
                  </a:srgbClr>
                </a:solidFill>
              </a:rPr>
              <a:t>coax</a:t>
            </a:r>
            <a:endParaRPr lang="en-US" sz="1400" dirty="0" smtClean="0">
              <a:solidFill>
                <a:srgbClr val="1F497D">
                  <a:lumMod val="60000"/>
                  <a:lumOff val="40000"/>
                </a:srgbClr>
              </a:solidFill>
              <a:latin typeface="Calibri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681" y="742950"/>
            <a:ext cx="2616519" cy="121920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grpSp>
        <p:nvGrpSpPr>
          <p:cNvPr id="3" name="Group 2"/>
          <p:cNvGrpSpPr/>
          <p:nvPr/>
        </p:nvGrpSpPr>
        <p:grpSpPr>
          <a:xfrm>
            <a:off x="304800" y="2114550"/>
            <a:ext cx="1783796" cy="1295400"/>
            <a:chOff x="304800" y="2266950"/>
            <a:chExt cx="1783796" cy="129540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219200" y="2266950"/>
              <a:ext cx="869396" cy="1295400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4800" y="2571750"/>
              <a:ext cx="925295" cy="806450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</p:grpSp>
      <p:grpSp>
        <p:nvGrpSpPr>
          <p:cNvPr id="4" name="Group 3"/>
          <p:cNvGrpSpPr/>
          <p:nvPr/>
        </p:nvGrpSpPr>
        <p:grpSpPr>
          <a:xfrm>
            <a:off x="2514600" y="3486150"/>
            <a:ext cx="975868" cy="1019300"/>
            <a:chOff x="2438400" y="3112304"/>
            <a:chExt cx="975868" cy="1019300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pic>
          <p:nvPicPr>
            <p:cNvPr id="12" name="Picture 11" descr="ComNetCL-SFP1.jpg"/>
            <p:cNvPicPr>
              <a:picLocks noChangeAspect="1"/>
            </p:cNvPicPr>
            <p:nvPr/>
          </p:nvPicPr>
          <p:blipFill>
            <a:blip r:embed="rId6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38400" y="3112304"/>
              <a:ext cx="975868" cy="701055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  <p:pic>
          <p:nvPicPr>
            <p:cNvPr id="13" name="Picture 12" descr="CL-adapter-1.png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655955" flipH="1">
              <a:off x="2774044" y="3762250"/>
              <a:ext cx="460807" cy="369354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638550"/>
            <a:ext cx="896424" cy="896424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5" name="Picture 4" descr="Copperline Micro.png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2343150"/>
            <a:ext cx="1105196" cy="941793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5457846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/>
          <p:cNvSpPr txBox="1">
            <a:spLocks/>
          </p:cNvSpPr>
          <p:nvPr/>
        </p:nvSpPr>
        <p:spPr>
          <a:xfrm>
            <a:off x="457200" y="279210"/>
            <a:ext cx="8229600" cy="49143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Retrofit</a:t>
            </a:r>
            <a:endParaRPr lang="en-US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Content Placeholder 4"/>
          <p:cNvSpPr txBox="1">
            <a:spLocks/>
          </p:cNvSpPr>
          <p:nvPr/>
        </p:nvSpPr>
        <p:spPr>
          <a:xfrm>
            <a:off x="464158" y="770642"/>
            <a:ext cx="6927242" cy="3678541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dirty="0" smtClean="0">
                <a:solidFill>
                  <a:srgbClr val="4F81BD"/>
                </a:solidFill>
                <a:latin typeface="Calibri"/>
              </a:rPr>
              <a:t>NEW CopperLine Design</a:t>
            </a:r>
          </a:p>
          <a:p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15 and 30 Watt PoE 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models</a:t>
            </a:r>
          </a:p>
          <a:p>
            <a:r>
              <a:rPr lang="en-US" sz="1600" dirty="0">
                <a:solidFill>
                  <a:prstClr val="black"/>
                </a:solidFill>
              </a:rPr>
              <a:t>“Micro” model fits in a double gang </a:t>
            </a:r>
            <a:r>
              <a:rPr lang="en-US" sz="1600" dirty="0" smtClean="0">
                <a:solidFill>
                  <a:prstClr val="black"/>
                </a:solidFill>
              </a:rPr>
              <a:t>box</a:t>
            </a:r>
            <a:endParaRPr lang="en-US" sz="1600" dirty="0" smtClean="0">
              <a:solidFill>
                <a:prstClr val="black"/>
              </a:solidFill>
              <a:latin typeface="Calibri"/>
            </a:endParaRPr>
          </a:p>
          <a:p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Pass through PoE or AC/DC direct power</a:t>
            </a:r>
          </a:p>
          <a:p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Local or Remote injection of power</a:t>
            </a:r>
          </a:p>
          <a:p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4 Port Self-Managed Switch with </a:t>
            </a:r>
            <a:br>
              <a:rPr lang="en-US" sz="1600" dirty="0" smtClean="0">
                <a:solidFill>
                  <a:prstClr val="black"/>
                </a:solidFill>
                <a:latin typeface="Calibri"/>
              </a:rPr>
            </a:b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CopperLine Uplink port &amp; 30W per port</a:t>
            </a:r>
          </a:p>
        </p:txBody>
      </p:sp>
      <p:pic>
        <p:nvPicPr>
          <p:cNvPr id="2" name="Picture 1" descr="copperline-Grayscale-trans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5600" y="361950"/>
            <a:ext cx="2108200" cy="516621"/>
          </a:xfrm>
          <a:prstGeom prst="rect">
            <a:avLst/>
          </a:prstGeom>
        </p:spPr>
      </p:pic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9765782"/>
              </p:ext>
            </p:extLst>
          </p:nvPr>
        </p:nvGraphicFramePr>
        <p:xfrm>
          <a:off x="228600" y="2952750"/>
          <a:ext cx="3581401" cy="1447800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820738"/>
                <a:gridCol w="746125"/>
                <a:gridCol w="969963"/>
                <a:gridCol w="1044575"/>
              </a:tblGrid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Coax</a:t>
                      </a:r>
                      <a:endParaRPr lang="en-US" sz="1200" dirty="0"/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Data Only</a:t>
                      </a:r>
                      <a:endParaRPr lang="en-US" sz="1200" dirty="0"/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Distance 15W</a:t>
                      </a:r>
                      <a:endParaRPr lang="en-US" sz="1200" dirty="0"/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Distance 30W</a:t>
                      </a:r>
                      <a:endParaRPr lang="en-US" sz="1200" dirty="0"/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10 </a:t>
                      </a:r>
                      <a:r>
                        <a:rPr lang="en-US" sz="1200" baseline="0" dirty="0" smtClean="0"/>
                        <a:t>Mbps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5,000 ft.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750 ft.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335 ft.</a:t>
                      </a:r>
                      <a:endParaRPr lang="en-US" sz="1200" dirty="0"/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100 Mbps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2,000 ft.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850 </a:t>
                      </a:r>
                      <a:r>
                        <a:rPr lang="en-US" sz="1200" baseline="0" dirty="0" smtClean="0"/>
                        <a:t>ft.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335 ft.</a:t>
                      </a:r>
                      <a:endParaRPr lang="en-US" sz="1200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3858375"/>
              </p:ext>
            </p:extLst>
          </p:nvPr>
        </p:nvGraphicFramePr>
        <p:xfrm>
          <a:off x="4343400" y="2952750"/>
          <a:ext cx="4419600" cy="1447800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838200"/>
                <a:gridCol w="762000"/>
                <a:gridCol w="1327785"/>
                <a:gridCol w="1491615"/>
              </a:tblGrid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UTP</a:t>
                      </a:r>
                      <a:endParaRPr lang="en-US" sz="1200" dirty="0"/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Data Only</a:t>
                      </a:r>
                      <a:endParaRPr lang="en-US" sz="1200" dirty="0"/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Distance 15W</a:t>
                      </a:r>
                      <a:endParaRPr lang="en-US" sz="1200" dirty="0"/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Distance 30W</a:t>
                      </a: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10 </a:t>
                      </a:r>
                      <a:r>
                        <a:rPr lang="en-US" sz="1200" baseline="0" dirty="0" smtClean="0"/>
                        <a:t>Mbps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3,000 ft.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750 ft.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335 ft.</a:t>
                      </a:r>
                      <a:endParaRPr lang="en-US" sz="1200" dirty="0"/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100 Mbps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2,000 ft.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850 </a:t>
                      </a:r>
                      <a:r>
                        <a:rPr lang="en-US" sz="1200" baseline="0" dirty="0" smtClean="0"/>
                        <a:t>ft.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335 ft.</a:t>
                      </a:r>
                      <a:endParaRPr lang="en-US" sz="1200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3000" y="913326"/>
            <a:ext cx="3886200" cy="1810824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10" name="Picture 9" descr="Copperline Micro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666750"/>
            <a:ext cx="1112392" cy="947925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9107217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/>
            </a:gs>
            <a:gs pos="57000">
              <a:schemeClr val="tx1"/>
            </a:gs>
            <a:gs pos="93000">
              <a:schemeClr val="tx1">
                <a:lumMod val="75000"/>
                <a:lumOff val="25000"/>
              </a:schemeClr>
            </a:gs>
            <a:gs pos="99000">
              <a:schemeClr val="tx1">
                <a:lumMod val="65000"/>
                <a:lumOff val="3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" y="0"/>
            <a:ext cx="3407833" cy="2000250"/>
          </a:xfrm>
          <a:prstGeom prst="rect">
            <a:avLst/>
          </a:prstGeom>
          <a:blipFill dpi="0" rotWithShape="1">
            <a:blip r:embed="rId3" cstate="screen">
              <a:alphaModFix amt="91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772058" y="1088831"/>
            <a:ext cx="45719" cy="45719"/>
          </a:xfrm>
          <a:prstGeom prst="ellipse">
            <a:avLst/>
          </a:prstGeom>
          <a:gradFill flip="none" rotWithShape="1">
            <a:gsLst>
              <a:gs pos="66000">
                <a:schemeClr val="bg1"/>
              </a:gs>
              <a:gs pos="79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2971831" y="514399"/>
            <a:ext cx="45719" cy="45719"/>
          </a:xfrm>
          <a:prstGeom prst="ellipse">
            <a:avLst/>
          </a:prstGeom>
          <a:gradFill flip="none" rotWithShape="1">
            <a:gsLst>
              <a:gs pos="66000">
                <a:schemeClr val="bg1"/>
              </a:gs>
              <a:gs pos="79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1184065" y="1784679"/>
            <a:ext cx="45719" cy="45719"/>
          </a:xfrm>
          <a:prstGeom prst="ellipse">
            <a:avLst/>
          </a:prstGeom>
          <a:gradFill flip="none" rotWithShape="1">
            <a:gsLst>
              <a:gs pos="66000">
                <a:schemeClr val="bg1"/>
              </a:gs>
              <a:gs pos="79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1803693" y="656751"/>
            <a:ext cx="45719" cy="45719"/>
          </a:xfrm>
          <a:prstGeom prst="ellipse">
            <a:avLst/>
          </a:prstGeom>
          <a:gradFill flip="none" rotWithShape="1">
            <a:gsLst>
              <a:gs pos="66000">
                <a:schemeClr val="bg1"/>
              </a:gs>
              <a:gs pos="79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2805512" y="1009554"/>
            <a:ext cx="45719" cy="45719"/>
          </a:xfrm>
          <a:prstGeom prst="ellipse">
            <a:avLst/>
          </a:prstGeom>
          <a:gradFill flip="none" rotWithShape="1">
            <a:gsLst>
              <a:gs pos="66000">
                <a:schemeClr val="bg1"/>
              </a:gs>
              <a:gs pos="79000">
                <a:schemeClr val="tx2">
                  <a:lumMod val="20000"/>
                  <a:lumOff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3383283" y="590599"/>
            <a:ext cx="45719" cy="45719"/>
          </a:xfrm>
          <a:prstGeom prst="ellipse">
            <a:avLst/>
          </a:prstGeom>
          <a:gradFill flip="none" rotWithShape="1">
            <a:gsLst>
              <a:gs pos="66000">
                <a:schemeClr val="bg1"/>
              </a:gs>
              <a:gs pos="79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2660295" y="706410"/>
            <a:ext cx="45719" cy="45719"/>
          </a:xfrm>
          <a:prstGeom prst="ellipse">
            <a:avLst/>
          </a:prstGeom>
          <a:gradFill flip="none" rotWithShape="1">
            <a:gsLst>
              <a:gs pos="66000">
                <a:schemeClr val="bg1"/>
              </a:gs>
              <a:gs pos="79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381034" y="742950"/>
            <a:ext cx="45719" cy="45719"/>
          </a:xfrm>
          <a:prstGeom prst="ellipse">
            <a:avLst/>
          </a:prstGeom>
          <a:gradFill flip="none" rotWithShape="1">
            <a:gsLst>
              <a:gs pos="66000">
                <a:schemeClr val="bg1"/>
              </a:gs>
              <a:gs pos="79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2193362" y="1054987"/>
            <a:ext cx="45719" cy="45719"/>
          </a:xfrm>
          <a:prstGeom prst="ellipse">
            <a:avLst/>
          </a:prstGeom>
          <a:gradFill flip="none" rotWithShape="1">
            <a:gsLst>
              <a:gs pos="68000">
                <a:schemeClr val="tx2">
                  <a:lumMod val="40000"/>
                  <a:lumOff val="60000"/>
                </a:schemeClr>
              </a:gs>
              <a:gs pos="74000">
                <a:schemeClr val="bg1"/>
              </a:gs>
              <a:gs pos="47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2124952" y="794997"/>
            <a:ext cx="45719" cy="45719"/>
          </a:xfrm>
          <a:prstGeom prst="ellipse">
            <a:avLst/>
          </a:prstGeom>
          <a:gradFill flip="none" rotWithShape="1">
            <a:gsLst>
              <a:gs pos="68000">
                <a:schemeClr val="tx2">
                  <a:lumMod val="40000"/>
                  <a:lumOff val="60000"/>
                </a:schemeClr>
              </a:gs>
              <a:gs pos="74000">
                <a:schemeClr val="bg1"/>
              </a:gs>
              <a:gs pos="47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2031656" y="350637"/>
            <a:ext cx="45719" cy="45719"/>
          </a:xfrm>
          <a:prstGeom prst="ellipse">
            <a:avLst/>
          </a:prstGeom>
          <a:gradFill flip="none" rotWithShape="1">
            <a:gsLst>
              <a:gs pos="68000">
                <a:schemeClr val="tx2">
                  <a:lumMod val="40000"/>
                  <a:lumOff val="60000"/>
                </a:schemeClr>
              </a:gs>
              <a:gs pos="74000">
                <a:schemeClr val="bg1"/>
              </a:gs>
              <a:gs pos="47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2472913" y="495349"/>
            <a:ext cx="45719" cy="45719"/>
          </a:xfrm>
          <a:prstGeom prst="ellipse">
            <a:avLst/>
          </a:prstGeom>
          <a:gradFill flip="none" rotWithShape="1">
            <a:gsLst>
              <a:gs pos="68000">
                <a:schemeClr val="tx2">
                  <a:lumMod val="40000"/>
                  <a:lumOff val="60000"/>
                </a:schemeClr>
              </a:gs>
              <a:gs pos="74000">
                <a:schemeClr val="bg1"/>
              </a:gs>
              <a:gs pos="47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val 18"/>
          <p:cNvSpPr/>
          <p:nvPr/>
        </p:nvSpPr>
        <p:spPr>
          <a:xfrm flipV="1">
            <a:off x="868691" y="763074"/>
            <a:ext cx="45719" cy="45719"/>
          </a:xfrm>
          <a:prstGeom prst="ellipse">
            <a:avLst/>
          </a:prstGeom>
          <a:gradFill flip="none" rotWithShape="1">
            <a:gsLst>
              <a:gs pos="68000">
                <a:schemeClr val="tx2">
                  <a:lumMod val="40000"/>
                  <a:lumOff val="60000"/>
                </a:schemeClr>
              </a:gs>
              <a:gs pos="74000">
                <a:schemeClr val="bg1"/>
              </a:gs>
              <a:gs pos="47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val 19"/>
          <p:cNvSpPr/>
          <p:nvPr/>
        </p:nvSpPr>
        <p:spPr>
          <a:xfrm flipV="1">
            <a:off x="523352" y="438199"/>
            <a:ext cx="53016" cy="45719"/>
          </a:xfrm>
          <a:prstGeom prst="ellipse">
            <a:avLst/>
          </a:prstGeom>
          <a:gradFill flip="none" rotWithShape="1">
            <a:gsLst>
              <a:gs pos="68000">
                <a:schemeClr val="tx2">
                  <a:lumMod val="40000"/>
                  <a:lumOff val="60000"/>
                </a:schemeClr>
              </a:gs>
              <a:gs pos="74000">
                <a:schemeClr val="bg1"/>
              </a:gs>
              <a:gs pos="47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Oval 20"/>
          <p:cNvSpPr/>
          <p:nvPr/>
        </p:nvSpPr>
        <p:spPr>
          <a:xfrm flipV="1">
            <a:off x="1313560" y="214623"/>
            <a:ext cx="53016" cy="45719"/>
          </a:xfrm>
          <a:prstGeom prst="ellipse">
            <a:avLst/>
          </a:prstGeom>
          <a:gradFill flip="none" rotWithShape="1">
            <a:gsLst>
              <a:gs pos="68000">
                <a:schemeClr val="accent1">
                  <a:lumMod val="20000"/>
                  <a:lumOff val="80000"/>
                </a:schemeClr>
              </a:gs>
              <a:gs pos="74000">
                <a:schemeClr val="bg1"/>
              </a:gs>
              <a:gs pos="47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Oval 21"/>
          <p:cNvSpPr/>
          <p:nvPr/>
        </p:nvSpPr>
        <p:spPr>
          <a:xfrm flipV="1">
            <a:off x="1800904" y="961551"/>
            <a:ext cx="53016" cy="45719"/>
          </a:xfrm>
          <a:prstGeom prst="ellipse">
            <a:avLst/>
          </a:prstGeom>
          <a:gradFill flip="none" rotWithShape="1">
            <a:gsLst>
              <a:gs pos="68000">
                <a:schemeClr val="accent1">
                  <a:lumMod val="20000"/>
                  <a:lumOff val="80000"/>
                </a:schemeClr>
              </a:gs>
              <a:gs pos="74000">
                <a:schemeClr val="bg1"/>
              </a:gs>
              <a:gs pos="47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Oval 23"/>
          <p:cNvSpPr/>
          <p:nvPr/>
        </p:nvSpPr>
        <p:spPr>
          <a:xfrm flipV="1">
            <a:off x="2519624" y="1652375"/>
            <a:ext cx="53016" cy="45719"/>
          </a:xfrm>
          <a:prstGeom prst="ellipse">
            <a:avLst/>
          </a:prstGeom>
          <a:gradFill flip="none" rotWithShape="1">
            <a:gsLst>
              <a:gs pos="68000">
                <a:schemeClr val="accent1">
                  <a:lumMod val="20000"/>
                  <a:lumOff val="80000"/>
                </a:schemeClr>
              </a:gs>
              <a:gs pos="74000">
                <a:schemeClr val="bg1"/>
              </a:gs>
              <a:gs pos="47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Oval 24"/>
          <p:cNvSpPr/>
          <p:nvPr/>
        </p:nvSpPr>
        <p:spPr>
          <a:xfrm flipV="1">
            <a:off x="609600" y="1962199"/>
            <a:ext cx="53016" cy="45719"/>
          </a:xfrm>
          <a:prstGeom prst="ellipse">
            <a:avLst/>
          </a:prstGeom>
          <a:gradFill flip="none" rotWithShape="1">
            <a:gsLst>
              <a:gs pos="68000">
                <a:schemeClr val="accent1">
                  <a:lumMod val="20000"/>
                  <a:lumOff val="80000"/>
                </a:schemeClr>
              </a:gs>
              <a:gs pos="74000">
                <a:schemeClr val="bg1"/>
              </a:gs>
              <a:gs pos="47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Oval 25"/>
          <p:cNvSpPr/>
          <p:nvPr/>
        </p:nvSpPr>
        <p:spPr>
          <a:xfrm flipV="1">
            <a:off x="1143000" y="1215271"/>
            <a:ext cx="53016" cy="45719"/>
          </a:xfrm>
          <a:prstGeom prst="ellipse">
            <a:avLst/>
          </a:prstGeom>
          <a:gradFill flip="none" rotWithShape="1">
            <a:gsLst>
              <a:gs pos="68000">
                <a:schemeClr val="accent1">
                  <a:lumMod val="20000"/>
                  <a:lumOff val="80000"/>
                </a:schemeClr>
              </a:gs>
              <a:gs pos="74000">
                <a:schemeClr val="bg1"/>
              </a:gs>
              <a:gs pos="47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Oval 26"/>
          <p:cNvSpPr/>
          <p:nvPr/>
        </p:nvSpPr>
        <p:spPr>
          <a:xfrm flipV="1">
            <a:off x="76200" y="666756"/>
            <a:ext cx="53016" cy="45719"/>
          </a:xfrm>
          <a:prstGeom prst="ellipse">
            <a:avLst/>
          </a:prstGeom>
          <a:gradFill flip="none" rotWithShape="1">
            <a:gsLst>
              <a:gs pos="68000">
                <a:schemeClr val="accent1">
                  <a:lumMod val="20000"/>
                  <a:lumOff val="80000"/>
                </a:schemeClr>
              </a:gs>
              <a:gs pos="74000">
                <a:schemeClr val="bg1"/>
              </a:gs>
              <a:gs pos="47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Oval 27"/>
          <p:cNvSpPr/>
          <p:nvPr/>
        </p:nvSpPr>
        <p:spPr>
          <a:xfrm flipV="1">
            <a:off x="183312" y="1058689"/>
            <a:ext cx="53016" cy="45719"/>
          </a:xfrm>
          <a:prstGeom prst="ellipse">
            <a:avLst/>
          </a:prstGeom>
          <a:gradFill flip="none" rotWithShape="1">
            <a:gsLst>
              <a:gs pos="68000">
                <a:schemeClr val="accent1">
                  <a:lumMod val="20000"/>
                  <a:lumOff val="80000"/>
                </a:schemeClr>
              </a:gs>
              <a:gs pos="74000">
                <a:schemeClr val="bg1"/>
              </a:gs>
              <a:gs pos="47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Oval 28"/>
          <p:cNvSpPr/>
          <p:nvPr/>
        </p:nvSpPr>
        <p:spPr>
          <a:xfrm flipV="1">
            <a:off x="536614" y="1140423"/>
            <a:ext cx="45719" cy="52000"/>
          </a:xfrm>
          <a:prstGeom prst="ellipse">
            <a:avLst/>
          </a:prstGeom>
          <a:gradFill flip="none" rotWithShape="1">
            <a:gsLst>
              <a:gs pos="68000">
                <a:schemeClr val="accent1">
                  <a:lumMod val="20000"/>
                  <a:lumOff val="80000"/>
                </a:schemeClr>
              </a:gs>
              <a:gs pos="74000">
                <a:schemeClr val="bg1"/>
              </a:gs>
              <a:gs pos="47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Oval 29"/>
          <p:cNvSpPr/>
          <p:nvPr/>
        </p:nvSpPr>
        <p:spPr>
          <a:xfrm flipV="1">
            <a:off x="335302" y="475923"/>
            <a:ext cx="45719" cy="52000"/>
          </a:xfrm>
          <a:prstGeom prst="ellipse">
            <a:avLst/>
          </a:prstGeom>
          <a:gradFill flip="none" rotWithShape="1">
            <a:gsLst>
              <a:gs pos="68000">
                <a:schemeClr val="accent1">
                  <a:lumMod val="20000"/>
                  <a:lumOff val="80000"/>
                </a:schemeClr>
              </a:gs>
              <a:gs pos="74000">
                <a:schemeClr val="bg1"/>
              </a:gs>
              <a:gs pos="47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2" name="Picture 31" descr="ComNet-Logo---1600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1400" y="133350"/>
            <a:ext cx="1600200" cy="484060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0" y="1962180"/>
            <a:ext cx="9144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4800" b="1" spc="150" dirty="0" smtClean="0">
                <a:ln w="11430"/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Quick Product Overview</a:t>
            </a:r>
          </a:p>
          <a:p>
            <a:pPr algn="ctr"/>
            <a:r>
              <a:rPr lang="en-US" b="1" cap="none" spc="150" dirty="0" smtClean="0">
                <a:ln w="11430"/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Fiber  •  Hardened Ethernet  • Commercial Ethernet  </a:t>
            </a:r>
            <a:r>
              <a:rPr lang="en-US" b="1" spc="150" dirty="0">
                <a:ln w="11430"/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b="1" spc="150" dirty="0">
                <a:ln w="11430"/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b="1" cap="none" spc="150" dirty="0" smtClean="0">
                <a:ln w="11430"/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Retrofit • Wireless</a:t>
            </a:r>
          </a:p>
          <a:p>
            <a:pPr algn="ctr"/>
            <a:endParaRPr lang="en-US" sz="2400" b="1" spc="150" dirty="0">
              <a:ln w="11430"/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/>
          <p:cNvSpPr txBox="1">
            <a:spLocks/>
          </p:cNvSpPr>
          <p:nvPr/>
        </p:nvSpPr>
        <p:spPr>
          <a:xfrm>
            <a:off x="457200" y="279210"/>
            <a:ext cx="8229600" cy="49143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Retrofit</a:t>
            </a:r>
            <a:endParaRPr lang="en-US" sz="2400" i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Content Placeholder 4"/>
          <p:cNvSpPr txBox="1">
            <a:spLocks/>
          </p:cNvSpPr>
          <p:nvPr/>
        </p:nvSpPr>
        <p:spPr>
          <a:xfrm>
            <a:off x="464158" y="770642"/>
            <a:ext cx="6927242" cy="3678541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dirty="0" smtClean="0">
                <a:solidFill>
                  <a:srgbClr val="4F81BD"/>
                </a:solidFill>
                <a:latin typeface="Calibri"/>
              </a:rPr>
              <a:t>Ethernet over coax or UTP</a:t>
            </a:r>
          </a:p>
          <a:p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Asymmetrical connection over coax or 1 pair UTP</a:t>
            </a:r>
          </a:p>
          <a:p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12VDC powered</a:t>
            </a:r>
          </a:p>
          <a:p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No PoE</a:t>
            </a:r>
          </a:p>
          <a:p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Hardened or Commercial versions</a:t>
            </a:r>
          </a:p>
          <a:p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Rack mounted options</a:t>
            </a:r>
          </a:p>
          <a:p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Drop &amp; Repeat model</a:t>
            </a:r>
          </a:p>
          <a:p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Longer distances and better over troubled copper cabling</a:t>
            </a:r>
          </a:p>
          <a:p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Lifetime Warranty on hardened, </a:t>
            </a:r>
            <a:br>
              <a:rPr lang="en-US" sz="1600" dirty="0" smtClean="0">
                <a:solidFill>
                  <a:prstClr val="black"/>
                </a:solidFill>
                <a:latin typeface="Calibri"/>
              </a:rPr>
            </a:b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5 Year Warranty on Commercial</a:t>
            </a: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3546374"/>
              </p:ext>
            </p:extLst>
          </p:nvPr>
        </p:nvGraphicFramePr>
        <p:xfrm>
          <a:off x="5943600" y="2571750"/>
          <a:ext cx="2971800" cy="1905000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800099"/>
                <a:gridCol w="1028701"/>
                <a:gridCol w="1143000"/>
              </a:tblGrid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Distance</a:t>
                      </a:r>
                      <a:endParaRPr lang="en-US" sz="1200" dirty="0"/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Downstream</a:t>
                      </a:r>
                      <a:endParaRPr lang="en-US" sz="1200" dirty="0"/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Upstream</a:t>
                      </a:r>
                      <a:endParaRPr lang="en-US" sz="1200" dirty="0"/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1000 ft.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70</a:t>
                      </a:r>
                      <a:r>
                        <a:rPr lang="en-US" sz="1200" baseline="0" dirty="0" smtClean="0"/>
                        <a:t> Mbps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65 Mbps</a:t>
                      </a:r>
                      <a:endParaRPr lang="en-US" sz="1200" dirty="0"/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5000 ft.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16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baseline="0" dirty="0" smtClean="0"/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10,000 ft.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 smtClean="0"/>
                        <a:t>.25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621952" y="248626"/>
            <a:ext cx="11268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VDSL2</a:t>
            </a:r>
            <a:endParaRPr lang="en-US" sz="2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10400" y="1123950"/>
            <a:ext cx="869396" cy="129540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4800" y="971550"/>
            <a:ext cx="998074" cy="142875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1428750"/>
            <a:ext cx="925295" cy="80645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0460676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Title 3"/>
          <p:cNvSpPr>
            <a:spLocks noGrp="1"/>
          </p:cNvSpPr>
          <p:nvPr>
            <p:ph type="title"/>
          </p:nvPr>
        </p:nvSpPr>
        <p:spPr>
          <a:xfrm>
            <a:off x="457200" y="279210"/>
            <a:ext cx="8229600" cy="49143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CopperLine SFP – Distance Extending Module</a:t>
            </a:r>
            <a:endParaRPr lang="en-US" sz="2400" dirty="0"/>
          </a:p>
        </p:txBody>
      </p:sp>
      <p:sp>
        <p:nvSpPr>
          <p:cNvPr id="333" name="Content Placeholder 4"/>
          <p:cNvSpPr>
            <a:spLocks noGrp="1"/>
          </p:cNvSpPr>
          <p:nvPr>
            <p:ph idx="1"/>
          </p:nvPr>
        </p:nvSpPr>
        <p:spPr>
          <a:xfrm>
            <a:off x="464158" y="770642"/>
            <a:ext cx="5218386" cy="36785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4F81BD"/>
                </a:solidFill>
              </a:rPr>
              <a:t>CL-SFP(X)</a:t>
            </a:r>
          </a:p>
          <a:p>
            <a:pPr marL="685800" lvl="1">
              <a:buFont typeface="Arial"/>
              <a:buChar char="•"/>
            </a:pPr>
            <a:r>
              <a:rPr lang="en-US" dirty="0" smtClean="0"/>
              <a:t>Extended distance Ethernet over UTP or Coax</a:t>
            </a:r>
          </a:p>
          <a:p>
            <a:pPr marL="1085850" lvl="2"/>
            <a:r>
              <a:rPr lang="en-US" dirty="0" smtClean="0"/>
              <a:t>2,000 ft (609m) for 100Mbps</a:t>
            </a:r>
          </a:p>
          <a:p>
            <a:pPr marL="1085850" lvl="2"/>
            <a:r>
              <a:rPr lang="en-US" dirty="0" smtClean="0"/>
              <a:t>3,000 ft (914m) for 10Mbps</a:t>
            </a:r>
          </a:p>
          <a:p>
            <a:pPr marL="685800" lvl="1">
              <a:buFont typeface="Arial"/>
              <a:buChar char="•"/>
            </a:pPr>
            <a:r>
              <a:rPr lang="en-US" dirty="0" smtClean="0"/>
              <a:t>Coax adapter</a:t>
            </a:r>
          </a:p>
          <a:p>
            <a:pPr marL="685800" lvl="1">
              <a:buFont typeface="Arial"/>
              <a:buChar char="•"/>
            </a:pPr>
            <a:r>
              <a:rPr lang="en-US" dirty="0" smtClean="0"/>
              <a:t>Can be used in any SFP port that supports 100Mbps</a:t>
            </a:r>
          </a:p>
          <a:p>
            <a:pPr marL="685800" lvl="1">
              <a:buFont typeface="Arial"/>
              <a:buChar char="•"/>
            </a:pPr>
            <a:r>
              <a:rPr lang="en-US" dirty="0" smtClean="0"/>
              <a:t>100Mbps and 10Mbps versions</a:t>
            </a:r>
          </a:p>
          <a:p>
            <a:pPr marL="685800" lvl="1">
              <a:buFont typeface="Arial"/>
              <a:buChar char="•"/>
            </a:pPr>
            <a:r>
              <a:rPr lang="en-US" dirty="0" smtClean="0"/>
              <a:t>Can also be used with CopperLine products</a:t>
            </a:r>
          </a:p>
          <a:p>
            <a:pPr marL="685800" lvl="1">
              <a:buFont typeface="Arial"/>
              <a:buChar char="•"/>
            </a:pPr>
            <a:r>
              <a:rPr lang="en-US" i="1" dirty="0" smtClean="0"/>
              <a:t>No PoE support</a:t>
            </a:r>
          </a:p>
          <a:p>
            <a:pPr marL="685800" lvl="1">
              <a:buFont typeface="Arial"/>
              <a:buChar char="•"/>
            </a:pPr>
            <a:endParaRPr lang="en-US" dirty="0" smtClean="0">
              <a:solidFill>
                <a:srgbClr val="4F81BD"/>
              </a:solidFill>
            </a:endParaRPr>
          </a:p>
        </p:txBody>
      </p:sp>
      <p:pic>
        <p:nvPicPr>
          <p:cNvPr id="6" name="Picture 5" descr="Lifetime Warranty - Standard copy.pdf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6090" y="4082000"/>
            <a:ext cx="1052010" cy="367183"/>
          </a:xfrm>
          <a:prstGeom prst="rect">
            <a:avLst/>
          </a:prstGeom>
        </p:spPr>
      </p:pic>
      <p:pic>
        <p:nvPicPr>
          <p:cNvPr id="3" name="Picture 2" descr="ComNetCL-SFP1.jpg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7400" y="1276350"/>
            <a:ext cx="2566924" cy="1844055"/>
          </a:xfrm>
          <a:prstGeom prst="rect">
            <a:avLst/>
          </a:prstGeom>
        </p:spPr>
      </p:pic>
      <p:pic>
        <p:nvPicPr>
          <p:cNvPr id="5" name="Picture 4" descr="CL-adapter-1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55955" flipH="1">
            <a:off x="6024730" y="3211275"/>
            <a:ext cx="1212107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4000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rot="10800000" flipV="1">
            <a:off x="228600" y="4690157"/>
            <a:ext cx="8610600" cy="1"/>
          </a:xfrm>
          <a:prstGeom prst="line">
            <a:avLst/>
          </a:prstGeom>
          <a:ln w="19050" cap="rnd">
            <a:gradFill flip="none" rotWithShape="1">
              <a:gsLst>
                <a:gs pos="0">
                  <a:schemeClr val="bg1">
                    <a:lumMod val="65000"/>
                  </a:schemeClr>
                </a:gs>
                <a:gs pos="50000">
                  <a:schemeClr val="tx2">
                    <a:lumMod val="40000"/>
                    <a:lumOff val="6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a:ln>
          <a:effectLst/>
          <a:scene3d>
            <a:camera prst="orthographicFront"/>
            <a:lightRig rig="threePt" dir="t"/>
          </a:scene3d>
          <a:sp3d prstMaterial="flat">
            <a:bevelT/>
            <a:bevelB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rot="10800000" flipV="1">
            <a:off x="228600" y="285800"/>
            <a:ext cx="8610600" cy="1"/>
          </a:xfrm>
          <a:prstGeom prst="line">
            <a:avLst/>
          </a:prstGeom>
          <a:ln w="19050" cap="rnd">
            <a:gradFill flip="none" rotWithShape="1">
              <a:gsLst>
                <a:gs pos="0">
                  <a:schemeClr val="bg1">
                    <a:lumMod val="65000"/>
                  </a:schemeClr>
                </a:gs>
                <a:gs pos="50000">
                  <a:schemeClr val="tx2">
                    <a:lumMod val="40000"/>
                    <a:lumOff val="6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a:ln>
          <a:effectLst/>
          <a:scene3d>
            <a:camera prst="orthographicFront"/>
            <a:lightRig rig="threePt" dir="t"/>
          </a:scene3d>
          <a:sp3d prstMaterial="flat">
            <a:bevelT/>
            <a:bevelB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5400000">
            <a:off x="2819411" y="438150"/>
            <a:ext cx="304799" cy="0"/>
          </a:xfrm>
          <a:prstGeom prst="line">
            <a:avLst/>
          </a:prstGeom>
          <a:ln w="19050" cap="rnd">
            <a:gradFill flip="none" rotWithShape="1">
              <a:gsLst>
                <a:gs pos="0">
                  <a:schemeClr val="bg1">
                    <a:lumMod val="65000"/>
                  </a:schemeClr>
                </a:gs>
                <a:gs pos="50000">
                  <a:schemeClr val="tx2">
                    <a:lumMod val="40000"/>
                    <a:lumOff val="6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a:ln>
          <a:effectLst/>
          <a:scene3d>
            <a:camera prst="orthographicFront"/>
            <a:lightRig rig="threePt" dir="t"/>
          </a:scene3d>
          <a:sp3d prstMaterial="flat">
            <a:bevelT/>
            <a:bevelB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28600" y="218694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n n o v a t i o n s</a:t>
            </a:r>
            <a:endParaRPr lang="en-US" sz="2800" b="1" dirty="0">
              <a:solidFill>
                <a:srgbClr val="1F497D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7" descr="ComNet_2_Color_Logo copy_edited-1.gif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0400" y="4691679"/>
            <a:ext cx="2057400" cy="45182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124200" y="209550"/>
            <a:ext cx="563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b="1" dirty="0">
              <a:solidFill>
                <a:srgbClr val="1F497D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000" y="1428798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Call ComNet for all your transmission needs!</a:t>
            </a:r>
          </a:p>
        </p:txBody>
      </p:sp>
      <p:pic>
        <p:nvPicPr>
          <p:cNvPr id="2" name="Picture 1" descr="SelectionGuide-ProductGroup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8600" y="895350"/>
            <a:ext cx="4724400" cy="3543072"/>
          </a:xfrm>
          <a:prstGeom prst="rect">
            <a:avLst/>
          </a:prstGeom>
        </p:spPr>
      </p:pic>
      <p:pic>
        <p:nvPicPr>
          <p:cNvPr id="12" name="Picture 11" descr="Lifetime Warranty - Standard copy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" y="3028950"/>
            <a:ext cx="2984500" cy="1041681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71450" y="742950"/>
            <a:ext cx="5162550" cy="344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000" b="1" dirty="0" smtClean="0">
                <a:solidFill>
                  <a:srgbClr val="1F497D">
                    <a:lumMod val="50000"/>
                  </a:srgbClr>
                </a:solidFill>
                <a:latin typeface="Calibri"/>
                <a:cs typeface="Arial" pitchFamily="34" charset="0"/>
              </a:rPr>
              <a:t>Founded in 2007 by George Lichtblau</a:t>
            </a:r>
          </a:p>
          <a:p>
            <a:pPr marL="342900" indent="-342900">
              <a:lnSpc>
                <a:spcPct val="130000"/>
              </a:lnSpc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1F497D">
                    <a:lumMod val="50000"/>
                  </a:srgbClr>
                </a:solidFill>
                <a:latin typeface="Calibri"/>
                <a:cs typeface="Arial" pitchFamily="34" charset="0"/>
              </a:rPr>
              <a:t>Former GE IFS Team</a:t>
            </a:r>
            <a:endParaRPr lang="en-US" sz="1600" dirty="0">
              <a:solidFill>
                <a:srgbClr val="1F497D">
                  <a:lumMod val="50000"/>
                </a:srgbClr>
              </a:solidFill>
              <a:latin typeface="Calibri"/>
              <a:cs typeface="Arial" pitchFamily="34" charset="0"/>
            </a:endParaRPr>
          </a:p>
          <a:p>
            <a:pPr marL="342900" indent="-342900">
              <a:lnSpc>
                <a:spcPct val="130000"/>
              </a:lnSpc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1F497D">
                    <a:lumMod val="50000"/>
                  </a:srgbClr>
                </a:solidFill>
                <a:latin typeface="Calibri"/>
                <a:cs typeface="Arial" pitchFamily="34" charset="0"/>
              </a:rPr>
              <a:t>Based in Danbury, CT</a:t>
            </a:r>
          </a:p>
          <a:p>
            <a:pPr marL="342900" indent="-342900">
              <a:lnSpc>
                <a:spcPct val="130000"/>
              </a:lnSpc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1F497D">
                    <a:lumMod val="50000"/>
                  </a:srgbClr>
                </a:solidFill>
                <a:latin typeface="Calibri"/>
                <a:cs typeface="Arial" pitchFamily="34" charset="0"/>
              </a:rPr>
              <a:t>Focused on Made in America</a:t>
            </a:r>
          </a:p>
          <a:p>
            <a:pPr marL="342900" indent="-342900">
              <a:lnSpc>
                <a:spcPct val="130000"/>
              </a:lnSpc>
              <a:buFont typeface="Arial" pitchFamily="34" charset="0"/>
              <a:buChar char="•"/>
            </a:pPr>
            <a:endParaRPr lang="en-US" sz="1600" dirty="0">
              <a:solidFill>
                <a:srgbClr val="1F497D">
                  <a:lumMod val="50000"/>
                </a:srgbClr>
              </a:solidFill>
              <a:latin typeface="Calibri"/>
              <a:cs typeface="Arial" pitchFamily="34" charset="0"/>
            </a:endParaRPr>
          </a:p>
          <a:p>
            <a:pPr>
              <a:lnSpc>
                <a:spcPct val="130000"/>
              </a:lnSpc>
            </a:pPr>
            <a:r>
              <a:rPr lang="en-US" sz="2000" b="1" dirty="0" smtClean="0">
                <a:solidFill>
                  <a:srgbClr val="1F497D">
                    <a:lumMod val="50000"/>
                  </a:srgbClr>
                </a:solidFill>
                <a:latin typeface="Calibri"/>
                <a:cs typeface="Arial" pitchFamily="34" charset="0"/>
              </a:rPr>
              <a:t>Doing it right</a:t>
            </a:r>
            <a:endParaRPr lang="en-US" sz="2000" b="1" dirty="0">
              <a:solidFill>
                <a:srgbClr val="1F497D">
                  <a:lumMod val="50000"/>
                </a:srgbClr>
              </a:solidFill>
              <a:latin typeface="Calibri"/>
              <a:cs typeface="Arial" pitchFamily="34" charset="0"/>
            </a:endParaRPr>
          </a:p>
          <a:p>
            <a:pPr marL="342900" indent="-342900">
              <a:lnSpc>
                <a:spcPct val="130000"/>
              </a:lnSpc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1F497D">
                    <a:lumMod val="50000"/>
                  </a:srgbClr>
                </a:solidFill>
                <a:latin typeface="Calibri"/>
                <a:cs typeface="Arial" pitchFamily="34" charset="0"/>
              </a:rPr>
              <a:t>Rooted in Security</a:t>
            </a:r>
          </a:p>
          <a:p>
            <a:pPr marL="342900" indent="-342900">
              <a:lnSpc>
                <a:spcPct val="130000"/>
              </a:lnSpc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1F497D">
                    <a:lumMod val="50000"/>
                  </a:srgbClr>
                </a:solidFill>
                <a:latin typeface="Calibri"/>
                <a:cs typeface="Arial" pitchFamily="34" charset="0"/>
              </a:rPr>
              <a:t>“Old School” customer service</a:t>
            </a:r>
          </a:p>
          <a:p>
            <a:pPr marL="342900" indent="-342900">
              <a:lnSpc>
                <a:spcPct val="130000"/>
              </a:lnSpc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1F497D">
                    <a:lumMod val="50000"/>
                  </a:srgbClr>
                </a:solidFill>
                <a:latin typeface="Calibri"/>
                <a:cs typeface="Arial" pitchFamily="34" charset="0"/>
              </a:rPr>
              <a:t>Bringing unique products to market</a:t>
            </a:r>
          </a:p>
          <a:p>
            <a:pPr marL="342900" indent="-342900">
              <a:lnSpc>
                <a:spcPct val="130000"/>
              </a:lnSpc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1F497D">
                    <a:lumMod val="50000"/>
                  </a:srgbClr>
                </a:solidFill>
                <a:latin typeface="Calibri"/>
                <a:cs typeface="Arial" pitchFamily="34" charset="0"/>
              </a:rPr>
              <a:t>Tons of resources for pre- and post-sales</a:t>
            </a:r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152400" y="279210"/>
            <a:ext cx="8534400" cy="49143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About Us</a:t>
            </a:r>
            <a:endParaRPr lang="en-US" sz="24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2192" y="1044888"/>
            <a:ext cx="3282208" cy="28984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4786434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400050" y="998876"/>
            <a:ext cx="2724150" cy="33378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lnSpc>
                <a:spcPct val="90000"/>
              </a:lnSpc>
            </a:pPr>
            <a:r>
              <a:rPr lang="en-US" b="1" dirty="0" smtClean="0">
                <a:solidFill>
                  <a:srgbClr val="1F497D">
                    <a:lumMod val="50000"/>
                  </a:srgbClr>
                </a:solidFill>
                <a:latin typeface="Calibri"/>
                <a:cs typeface="Arial" pitchFamily="34" charset="0"/>
              </a:rPr>
              <a:t>Legacy Fiber Optic</a:t>
            </a:r>
          </a:p>
          <a:p>
            <a:pPr defTabSz="457200">
              <a:lnSpc>
                <a:spcPct val="90000"/>
              </a:lnSpc>
            </a:pPr>
            <a:endParaRPr lang="en-US" b="1" dirty="0" smtClean="0">
              <a:solidFill>
                <a:srgbClr val="1F497D">
                  <a:lumMod val="50000"/>
                </a:srgbClr>
              </a:solidFill>
              <a:latin typeface="Calibri"/>
              <a:cs typeface="Arial" pitchFamily="34" charset="0"/>
            </a:endParaRPr>
          </a:p>
          <a:p>
            <a:pPr defTabSz="457200">
              <a:lnSpc>
                <a:spcPct val="90000"/>
              </a:lnSpc>
            </a:pPr>
            <a:endParaRPr lang="en-US" b="1" dirty="0" smtClean="0">
              <a:solidFill>
                <a:srgbClr val="1F497D">
                  <a:lumMod val="50000"/>
                </a:srgbClr>
              </a:solidFill>
              <a:latin typeface="Calibri"/>
              <a:cs typeface="Arial" pitchFamily="34" charset="0"/>
            </a:endParaRPr>
          </a:p>
          <a:p>
            <a:pPr defTabSz="457200">
              <a:lnSpc>
                <a:spcPct val="90000"/>
              </a:lnSpc>
            </a:pPr>
            <a:r>
              <a:rPr lang="en-US" b="1" dirty="0" smtClean="0">
                <a:solidFill>
                  <a:srgbClr val="1F497D">
                    <a:lumMod val="50000"/>
                  </a:srgbClr>
                </a:solidFill>
                <a:latin typeface="Calibri"/>
                <a:cs typeface="Arial" pitchFamily="34" charset="0"/>
              </a:rPr>
              <a:t>Hardened Ethernet</a:t>
            </a:r>
          </a:p>
          <a:p>
            <a:pPr defTabSz="457200">
              <a:lnSpc>
                <a:spcPct val="90000"/>
              </a:lnSpc>
            </a:pPr>
            <a:endParaRPr lang="en-US" b="1" dirty="0">
              <a:solidFill>
                <a:srgbClr val="1F497D">
                  <a:lumMod val="50000"/>
                </a:srgbClr>
              </a:solidFill>
              <a:latin typeface="Calibri"/>
              <a:cs typeface="Arial" pitchFamily="34" charset="0"/>
            </a:endParaRPr>
          </a:p>
          <a:p>
            <a:pPr defTabSz="457200">
              <a:lnSpc>
                <a:spcPct val="90000"/>
              </a:lnSpc>
            </a:pPr>
            <a:endParaRPr lang="en-US" b="1" dirty="0" smtClean="0">
              <a:solidFill>
                <a:srgbClr val="1F497D">
                  <a:lumMod val="50000"/>
                </a:srgbClr>
              </a:solidFill>
              <a:latin typeface="Calibri"/>
              <a:cs typeface="Arial" pitchFamily="34" charset="0"/>
            </a:endParaRPr>
          </a:p>
          <a:p>
            <a:pPr defTabSz="457200">
              <a:lnSpc>
                <a:spcPct val="90000"/>
              </a:lnSpc>
            </a:pPr>
            <a:r>
              <a:rPr lang="en-US" b="1" dirty="0" smtClean="0">
                <a:solidFill>
                  <a:srgbClr val="1F497D">
                    <a:lumMod val="50000"/>
                  </a:srgbClr>
                </a:solidFill>
                <a:latin typeface="Calibri"/>
                <a:cs typeface="Arial" pitchFamily="34" charset="0"/>
              </a:rPr>
              <a:t>Commercial Ethernet</a:t>
            </a:r>
          </a:p>
          <a:p>
            <a:pPr defTabSz="457200">
              <a:lnSpc>
                <a:spcPct val="90000"/>
              </a:lnSpc>
            </a:pPr>
            <a:endParaRPr lang="en-US" b="1" dirty="0">
              <a:solidFill>
                <a:srgbClr val="1F497D">
                  <a:lumMod val="50000"/>
                </a:srgbClr>
              </a:solidFill>
              <a:latin typeface="Calibri"/>
              <a:cs typeface="Arial" pitchFamily="34" charset="0"/>
            </a:endParaRPr>
          </a:p>
          <a:p>
            <a:pPr defTabSz="457200">
              <a:lnSpc>
                <a:spcPct val="90000"/>
              </a:lnSpc>
            </a:pPr>
            <a:endParaRPr lang="en-US" b="1" dirty="0" smtClean="0">
              <a:solidFill>
                <a:srgbClr val="1F497D">
                  <a:lumMod val="50000"/>
                </a:srgbClr>
              </a:solidFill>
              <a:latin typeface="Calibri"/>
              <a:cs typeface="Arial" pitchFamily="34" charset="0"/>
            </a:endParaRPr>
          </a:p>
          <a:p>
            <a:pPr defTabSz="457200">
              <a:lnSpc>
                <a:spcPct val="90000"/>
              </a:lnSpc>
            </a:pPr>
            <a:r>
              <a:rPr lang="en-US" b="1" dirty="0" smtClean="0">
                <a:solidFill>
                  <a:srgbClr val="1F497D">
                    <a:lumMod val="50000"/>
                  </a:srgbClr>
                </a:solidFill>
                <a:latin typeface="Calibri"/>
                <a:cs typeface="Arial" pitchFamily="34" charset="0"/>
              </a:rPr>
              <a:t>Retrofit Network</a:t>
            </a:r>
          </a:p>
          <a:p>
            <a:pPr defTabSz="457200">
              <a:lnSpc>
                <a:spcPct val="90000"/>
              </a:lnSpc>
            </a:pPr>
            <a:endParaRPr lang="en-US" b="1" dirty="0">
              <a:solidFill>
                <a:srgbClr val="1F497D">
                  <a:lumMod val="50000"/>
                </a:srgbClr>
              </a:solidFill>
              <a:latin typeface="Calibri"/>
              <a:cs typeface="Arial" pitchFamily="34" charset="0"/>
            </a:endParaRPr>
          </a:p>
          <a:p>
            <a:pPr defTabSz="457200">
              <a:lnSpc>
                <a:spcPct val="90000"/>
              </a:lnSpc>
            </a:pPr>
            <a:endParaRPr lang="en-US" b="1" dirty="0" smtClean="0">
              <a:solidFill>
                <a:srgbClr val="1F497D">
                  <a:lumMod val="50000"/>
                </a:srgbClr>
              </a:solidFill>
              <a:latin typeface="Calibri"/>
              <a:cs typeface="Arial" pitchFamily="34" charset="0"/>
            </a:endParaRPr>
          </a:p>
          <a:p>
            <a:pPr defTabSz="457200">
              <a:lnSpc>
                <a:spcPct val="90000"/>
              </a:lnSpc>
            </a:pPr>
            <a:r>
              <a:rPr lang="en-US" b="1" dirty="0" smtClean="0">
                <a:solidFill>
                  <a:srgbClr val="1F497D">
                    <a:lumMod val="50000"/>
                  </a:srgbClr>
                </a:solidFill>
                <a:latin typeface="Calibri"/>
                <a:cs typeface="Arial" pitchFamily="34" charset="0"/>
              </a:rPr>
              <a:t>Wireless Ethernet</a:t>
            </a:r>
          </a:p>
        </p:txBody>
      </p:sp>
      <p:pic>
        <p:nvPicPr>
          <p:cNvPr id="2" name="Picture 1" descr="FVR109B-FVT109B-ID-pair.jpg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0729" y="685801"/>
            <a:ext cx="777946" cy="970844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3" name="Picture 2" descr="CNGE2FE16MS.jpg"/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4200" y="1504950"/>
            <a:ext cx="563066" cy="847423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12" name="Picture 11" descr="CLFE1COAX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0" y="3181350"/>
            <a:ext cx="846826" cy="448818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6" name="Picture 5" descr="CWGE26FX2TX24MSPOE.png"/>
          <p:cNvPicPr>
            <a:picLocks noChangeAspect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3800" y="2495550"/>
            <a:ext cx="1706527" cy="45720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grpSp>
        <p:nvGrpSpPr>
          <p:cNvPr id="13" name="Group 12"/>
          <p:cNvGrpSpPr/>
          <p:nvPr/>
        </p:nvGrpSpPr>
        <p:grpSpPr>
          <a:xfrm>
            <a:off x="4114800" y="3867150"/>
            <a:ext cx="1104136" cy="612078"/>
            <a:chOff x="6218311" y="1297924"/>
            <a:chExt cx="2468489" cy="1368409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91956" y="1388003"/>
              <a:ext cx="1312576" cy="1190522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6218311" y="1388003"/>
              <a:ext cx="1312576" cy="1190522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  <p:pic>
          <p:nvPicPr>
            <p:cNvPr id="16" name="Picture 15" descr="NW1-Industrial-Angle.png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04918" y="1297924"/>
              <a:ext cx="1281882" cy="1368409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</p:grpSp>
      <p:pic>
        <p:nvPicPr>
          <p:cNvPr id="4" name="Picture 3" descr="Big-Group.png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1200" y="2952750"/>
            <a:ext cx="2971800" cy="1093039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5" name="Picture 4" descr="ValueLine-Family.png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2800" y="1885950"/>
            <a:ext cx="1608443" cy="762000"/>
          </a:xfrm>
          <a:prstGeom prst="rect">
            <a:avLst/>
          </a:prstGeom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</p:pic>
      <p:pic>
        <p:nvPicPr>
          <p:cNvPr id="7" name="Picture 6" descr="SFPs.png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9800" y="895350"/>
            <a:ext cx="1130300" cy="644827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20" name="Title 3"/>
          <p:cNvSpPr txBox="1">
            <a:spLocks/>
          </p:cNvSpPr>
          <p:nvPr/>
        </p:nvSpPr>
        <p:spPr>
          <a:xfrm>
            <a:off x="152400" y="285750"/>
            <a:ext cx="8458200" cy="49143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Product Scope</a:t>
            </a:r>
            <a:endParaRPr lang="en-US" sz="24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7611375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0"/>
          <p:cNvGrpSpPr/>
          <p:nvPr/>
        </p:nvGrpSpPr>
        <p:grpSpPr>
          <a:xfrm>
            <a:off x="3200402" y="2038272"/>
            <a:ext cx="5943598" cy="971549"/>
            <a:chOff x="0" y="2514600"/>
            <a:chExt cx="6972300" cy="1257300"/>
          </a:xfrm>
        </p:grpSpPr>
        <p:sp>
          <p:nvSpPr>
            <p:cNvPr id="4" name="Rounded Rectangle 3"/>
            <p:cNvSpPr/>
            <p:nvPr/>
          </p:nvSpPr>
          <p:spPr>
            <a:xfrm>
              <a:off x="0" y="2514600"/>
              <a:ext cx="6972300" cy="1257300"/>
            </a:xfrm>
            <a:prstGeom prst="roundRect">
              <a:avLst/>
            </a:prstGeom>
            <a:blipFill dpi="0" rotWithShape="1">
              <a:blip r:embed="rId4" cstate="print">
                <a:alphaModFix amt="81000"/>
              </a:blip>
              <a:srcRect/>
              <a:stretch>
                <a:fillRect/>
              </a:stretch>
            </a:blipFill>
            <a:ln>
              <a:noFill/>
            </a:ln>
            <a:effectLst>
              <a:outerShdw blurRad="50800" dist="152400" dir="4500000" sx="101000" sy="101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184048" y="2514701"/>
              <a:ext cx="5000483" cy="119489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en-US" sz="5400" b="1" spc="150" dirty="0">
                  <a:ln w="11430"/>
                  <a:solidFill>
                    <a:schemeClr val="bg1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l</a:t>
              </a:r>
              <a:r>
                <a:rPr lang="en-US" sz="5400" b="1" spc="150" dirty="0" smtClean="0">
                  <a:ln w="11430"/>
                  <a:solidFill>
                    <a:schemeClr val="bg1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egacy fiber</a:t>
              </a:r>
              <a:endParaRPr lang="en-US" sz="5400" b="1" spc="150" dirty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6746101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Title 3"/>
          <p:cNvSpPr>
            <a:spLocks noGrp="1"/>
          </p:cNvSpPr>
          <p:nvPr>
            <p:ph type="title"/>
          </p:nvPr>
        </p:nvSpPr>
        <p:spPr>
          <a:xfrm>
            <a:off x="457200" y="279210"/>
            <a:ext cx="8229600" cy="49143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Analog Video, Data, Audio &amp; Contacts Over Fiber</a:t>
            </a:r>
            <a:endParaRPr lang="en-US" sz="2400" dirty="0"/>
          </a:p>
        </p:txBody>
      </p:sp>
      <p:sp>
        <p:nvSpPr>
          <p:cNvPr id="333" name="Content Placeholder 4"/>
          <p:cNvSpPr>
            <a:spLocks noGrp="1"/>
          </p:cNvSpPr>
          <p:nvPr>
            <p:ph idx="1"/>
          </p:nvPr>
        </p:nvSpPr>
        <p:spPr>
          <a:xfrm>
            <a:off x="464158" y="770642"/>
            <a:ext cx="5218386" cy="36785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4F81BD"/>
                </a:solidFill>
              </a:rPr>
              <a:t>Full Fiber Product Line</a:t>
            </a:r>
          </a:p>
          <a:p>
            <a:r>
              <a:rPr lang="en-US" sz="1600" dirty="0" smtClean="0">
                <a:solidFill>
                  <a:srgbClr val="000000"/>
                </a:solidFill>
              </a:rPr>
              <a:t>1 to 32 cameras over 1 fiber, with optional data</a:t>
            </a:r>
          </a:p>
          <a:p>
            <a:r>
              <a:rPr lang="en-US" sz="1600" dirty="0" smtClean="0">
                <a:solidFill>
                  <a:srgbClr val="000000"/>
                </a:solidFill>
              </a:rPr>
              <a:t>In-dome modules for major manufacturers</a:t>
            </a:r>
          </a:p>
          <a:p>
            <a:r>
              <a:rPr lang="en-US" sz="1600" dirty="0" smtClean="0">
                <a:solidFill>
                  <a:srgbClr val="000000"/>
                </a:solidFill>
              </a:rPr>
              <a:t>Analog video with Ethernet</a:t>
            </a:r>
          </a:p>
          <a:p>
            <a:r>
              <a:rPr lang="en-US" sz="1600" dirty="0" smtClean="0">
                <a:solidFill>
                  <a:srgbClr val="000000"/>
                </a:solidFill>
              </a:rPr>
              <a:t>Data transceivers – point-to-point, add/drop, ring topologies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4F81BD"/>
                </a:solidFill>
              </a:rPr>
              <a:t>Specialty Products</a:t>
            </a:r>
            <a:endParaRPr lang="en-US" dirty="0">
              <a:solidFill>
                <a:srgbClr val="4F81BD"/>
              </a:solidFill>
            </a:endParaRPr>
          </a:p>
          <a:p>
            <a:r>
              <a:rPr lang="en-US" sz="1600" dirty="0" smtClean="0">
                <a:solidFill>
                  <a:srgbClr val="000000"/>
                </a:solidFill>
              </a:rPr>
              <a:t>HDMI over fiber</a:t>
            </a:r>
          </a:p>
          <a:p>
            <a:r>
              <a:rPr lang="en-US" sz="1600" dirty="0" smtClean="0">
                <a:solidFill>
                  <a:srgbClr val="000000"/>
                </a:solidFill>
              </a:rPr>
              <a:t>Wiegand data over fiber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4F81BD"/>
                </a:solidFill>
              </a:rPr>
              <a:t>ComFit Card Design</a:t>
            </a:r>
            <a:endParaRPr lang="en-US" dirty="0">
              <a:solidFill>
                <a:srgbClr val="4F81BD"/>
              </a:solidFill>
            </a:endParaRPr>
          </a:p>
          <a:p>
            <a:r>
              <a:rPr lang="en-US" sz="1600" dirty="0" smtClean="0">
                <a:solidFill>
                  <a:srgbClr val="000000"/>
                </a:solidFill>
              </a:rPr>
              <a:t>Cards can be wall or rack mounted</a:t>
            </a:r>
          </a:p>
          <a:p>
            <a:endParaRPr lang="en-US" sz="1600" dirty="0" smtClean="0">
              <a:solidFill>
                <a:srgbClr val="4F81BD"/>
              </a:solidFill>
            </a:endParaRPr>
          </a:p>
          <a:p>
            <a:endParaRPr lang="en-US" sz="1600" dirty="0" smtClean="0">
              <a:solidFill>
                <a:srgbClr val="4F81BD"/>
              </a:solidFill>
            </a:endParaRPr>
          </a:p>
        </p:txBody>
      </p:sp>
      <p:pic>
        <p:nvPicPr>
          <p:cNvPr id="22" name="Picture 21" descr="FVTFVR320D8(M)(S)1_Page_1_Image_0001.jpg"/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3200" y="2876550"/>
            <a:ext cx="2314597" cy="1377818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28" name="Picture 27" descr="ComNetFVT1031P.jpg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2600" y="1733550"/>
            <a:ext cx="914400" cy="639041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5" name="Picture 4" descr="FVT110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9000" y="971550"/>
            <a:ext cx="1076512" cy="1063994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8200" y="3028950"/>
            <a:ext cx="954618" cy="781379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418835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50"/>
          <p:cNvGrpSpPr/>
          <p:nvPr/>
        </p:nvGrpSpPr>
        <p:grpSpPr>
          <a:xfrm>
            <a:off x="-121849" y="3261328"/>
            <a:ext cx="5864822" cy="971550"/>
            <a:chOff x="-147930" y="2514600"/>
            <a:chExt cx="7120230" cy="1257300"/>
          </a:xfrm>
        </p:grpSpPr>
        <p:sp>
          <p:nvSpPr>
            <p:cNvPr id="4" name="Rounded Rectangle 3"/>
            <p:cNvSpPr/>
            <p:nvPr/>
          </p:nvSpPr>
          <p:spPr>
            <a:xfrm>
              <a:off x="0" y="2514600"/>
              <a:ext cx="6972300" cy="1257300"/>
            </a:xfrm>
            <a:prstGeom prst="roundRect">
              <a:avLst/>
            </a:prstGeom>
            <a:blipFill dpi="0" rotWithShape="1">
              <a:blip r:embed="rId4" cstate="print">
                <a:alphaModFix amt="81000"/>
                <a:lum bright="38000"/>
              </a:blip>
              <a:srcRect/>
              <a:stretch>
                <a:fillRect/>
              </a:stretch>
            </a:blipFill>
            <a:ln>
              <a:noFill/>
            </a:ln>
            <a:effectLst>
              <a:outerShdw blurRad="50800" dist="152400" dir="4500000" sx="101000" sy="101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-147930" y="2520461"/>
              <a:ext cx="6972300" cy="119489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r"/>
              <a:r>
                <a:rPr lang="en-US" sz="5400" b="1" spc="150" dirty="0" smtClean="0">
                  <a:ln w="11430"/>
                  <a:solidFill>
                    <a:prstClr val="white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wireless</a:t>
              </a:r>
              <a:endParaRPr lang="en-US" sz="5400" b="1" spc="150" dirty="0">
                <a:ln w="11430"/>
                <a:solidFill>
                  <a:prstClr val="white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6" name="Picture 5" descr="ComNet-Logo-for-Dark-BG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94" y="59265"/>
            <a:ext cx="2328533" cy="694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87666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6401" y="590550"/>
            <a:ext cx="838200" cy="1030965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4343400" y="590550"/>
            <a:ext cx="42672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Calibri"/>
              </a:rPr>
              <a:t>Versatile Product Line</a:t>
            </a:r>
          </a:p>
          <a:p>
            <a:r>
              <a:rPr lang="en-US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Point-to-Point Preconfigured Kit</a:t>
            </a:r>
          </a:p>
          <a:p>
            <a:r>
              <a:rPr lang="en-US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Point-to-Multipoint</a:t>
            </a:r>
          </a:p>
          <a:p>
            <a:r>
              <a:rPr lang="en-US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Daisy Chain</a:t>
            </a:r>
          </a:p>
          <a:p>
            <a:r>
              <a:rPr lang="en-US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Self Healing Ring</a:t>
            </a:r>
          </a:p>
          <a:p>
            <a:r>
              <a:rPr lang="en-US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Backhaul</a:t>
            </a:r>
          </a:p>
          <a:p>
            <a:r>
              <a:rPr lang="en-US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Solar Power &amp; Battery Backup Options</a:t>
            </a:r>
          </a:p>
          <a:p>
            <a:endParaRPr lang="en-US" sz="1400" dirty="0" smtClean="0">
              <a:solidFill>
                <a:srgbClr val="1F497D">
                  <a:lumMod val="60000"/>
                  <a:lumOff val="40000"/>
                </a:srgbClr>
              </a:solidFill>
              <a:latin typeface="Calibri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Preconfigured kits allow </a:t>
            </a:r>
            <a:r>
              <a:rPr lang="en-US" sz="1400" i="1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Power, Point &amp; Play </a:t>
            </a:r>
            <a:r>
              <a:rPr lang="en-US" sz="14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setup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IP67 enclosures – glands and LEDs on bottom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H</a:t>
            </a:r>
            <a:r>
              <a:rPr lang="en-US" sz="140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ardened operating temperature -</a:t>
            </a:r>
            <a:r>
              <a:rPr lang="en-US" sz="14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40˚ to 70˚C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Multiple port models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Powered by PoE or PIM, some power your camera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5GHz 802.11a/n or 802.11ac radios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95 to 500 Mbps Max. throughput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Up to 4 miles distance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52400" y="17136"/>
            <a:ext cx="2787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Calibri"/>
              </a:rPr>
              <a:t>NetWave Wireless Ethernet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9600" y="15613"/>
            <a:ext cx="885082" cy="34633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30401" y="666750"/>
            <a:ext cx="712799" cy="838199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grpSp>
        <p:nvGrpSpPr>
          <p:cNvPr id="10" name="Group 9"/>
          <p:cNvGrpSpPr/>
          <p:nvPr/>
        </p:nvGrpSpPr>
        <p:grpSpPr>
          <a:xfrm>
            <a:off x="381000" y="1885950"/>
            <a:ext cx="1512040" cy="838200"/>
            <a:chOff x="6218311" y="1297924"/>
            <a:chExt cx="2468489" cy="1368409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1956" y="1388003"/>
              <a:ext cx="1312576" cy="1190522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218311" y="1388003"/>
              <a:ext cx="1312576" cy="1190522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  <p:pic>
          <p:nvPicPr>
            <p:cNvPr id="13" name="Picture 12" descr="NW1-Industrial-Angle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04918" y="1297924"/>
              <a:ext cx="1281882" cy="1368409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</p:grpSp>
      <p:pic>
        <p:nvPicPr>
          <p:cNvPr id="14" name="Picture 13" descr="Sector Antenna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7200" y="3181350"/>
            <a:ext cx="683415" cy="97155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15" name="Picture 14" descr="NWAODA1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3257550"/>
            <a:ext cx="750380" cy="875589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62200" y="1818002"/>
            <a:ext cx="945880" cy="982348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86000" y="2952750"/>
            <a:ext cx="1427070" cy="129540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8480530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50"/>
          <p:cNvGrpSpPr/>
          <p:nvPr/>
        </p:nvGrpSpPr>
        <p:grpSpPr>
          <a:xfrm>
            <a:off x="-18197" y="819174"/>
            <a:ext cx="6515092" cy="971549"/>
            <a:chOff x="0" y="2514600"/>
            <a:chExt cx="6972300" cy="1257300"/>
          </a:xfrm>
        </p:grpSpPr>
        <p:sp>
          <p:nvSpPr>
            <p:cNvPr id="4" name="Rounded Rectangle 3"/>
            <p:cNvSpPr/>
            <p:nvPr/>
          </p:nvSpPr>
          <p:spPr>
            <a:xfrm>
              <a:off x="0" y="2514600"/>
              <a:ext cx="6972300" cy="1257300"/>
            </a:xfrm>
            <a:prstGeom prst="roundRect">
              <a:avLst/>
            </a:prstGeom>
            <a:blipFill dpi="0" rotWithShape="1">
              <a:blip r:embed="rId4" cstate="print">
                <a:alphaModFix amt="81000"/>
                <a:lum bright="38000"/>
              </a:blip>
              <a:srcRect/>
              <a:stretch>
                <a:fillRect/>
              </a:stretch>
            </a:blipFill>
            <a:ln>
              <a:noFill/>
            </a:ln>
            <a:effectLst>
              <a:outerShdw blurRad="50800" dist="152400" dir="4500000" sx="101000" sy="101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3434572" y="2514600"/>
              <a:ext cx="3271795" cy="119489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en-US" sz="5400" b="1" spc="150" dirty="0" smtClean="0">
                  <a:ln w="11430"/>
                  <a:solidFill>
                    <a:prstClr val="white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ethernet</a:t>
              </a:r>
              <a:endParaRPr lang="en-US" sz="5400" b="1" spc="150" dirty="0">
                <a:ln w="11430"/>
                <a:solidFill>
                  <a:prstClr val="white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6" name="Picture 5" descr="ComNet_2_Color_Logo copy_edited-1.gif"/>
          <p:cNvPicPr>
            <a:picLocks noChangeAspect="1"/>
          </p:cNvPicPr>
          <p:nvPr/>
        </p:nvPicPr>
        <p:blipFill>
          <a:blip r:embed="rId5" cstate="screen"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0" y="4641477"/>
            <a:ext cx="2286000" cy="50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44284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38100" cmpd="sng">
          <a:solidFill>
            <a:srgbClr val="00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1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2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Mod val="75000"/>
          </a:schemeClr>
        </a:solidFill>
        <a:ln>
          <a:solidFill>
            <a:schemeClr val="tx2">
              <a:lumMod val="60000"/>
              <a:lumOff val="40000"/>
            </a:schemeClr>
          </a:solidFill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FF0000"/>
          </a:solidFill>
          <a:prstDash val="dot"/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14819</TotalTime>
  <Words>2369</Words>
  <Application>Microsoft Macintosh PowerPoint</Application>
  <PresentationFormat>On-screen Show (16:9)</PresentationFormat>
  <Paragraphs>316</Paragraphs>
  <Slides>22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9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Office Theme</vt:lpstr>
      <vt:lpstr>28_Office Theme</vt:lpstr>
      <vt:lpstr>29_Office Theme</vt:lpstr>
      <vt:lpstr>11_Office Theme</vt:lpstr>
      <vt:lpstr>6_Office Theme</vt:lpstr>
      <vt:lpstr>13_Office Theme</vt:lpstr>
      <vt:lpstr>22_Office Theme</vt:lpstr>
      <vt:lpstr>1_Office Theme</vt:lpstr>
      <vt:lpstr>15_Office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Analog Video, Data, Audio &amp; Contacts Over Fiber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CopperLine SFP – Distance Extending Module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danderson</dc:creator>
  <cp:lastModifiedBy>Guy Walker</cp:lastModifiedBy>
  <cp:revision>417</cp:revision>
  <cp:lastPrinted>2012-03-22T13:54:53Z</cp:lastPrinted>
  <dcterms:created xsi:type="dcterms:W3CDTF">2010-02-22T03:42:26Z</dcterms:created>
  <dcterms:modified xsi:type="dcterms:W3CDTF">2015-04-27T14:50:03Z</dcterms:modified>
</cp:coreProperties>
</file>