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0" r:id="rId2"/>
    <p:sldMasterId id="2147483812" r:id="rId3"/>
    <p:sldMasterId id="2147483894" r:id="rId4"/>
    <p:sldMasterId id="2147483952" r:id="rId5"/>
    <p:sldMasterId id="2147483988" r:id="rId6"/>
    <p:sldMasterId id="2147484000" r:id="rId7"/>
    <p:sldMasterId id="2147484012" r:id="rId8"/>
    <p:sldMasterId id="2147484036" r:id="rId9"/>
    <p:sldMasterId id="2147484060" r:id="rId10"/>
    <p:sldMasterId id="2147484072" r:id="rId11"/>
    <p:sldMasterId id="2147484084" r:id="rId12"/>
  </p:sldMasterIdLst>
  <p:notesMasterIdLst>
    <p:notesMasterId r:id="rId72"/>
  </p:notesMasterIdLst>
  <p:handoutMasterIdLst>
    <p:handoutMasterId r:id="rId73"/>
  </p:handoutMasterIdLst>
  <p:sldIdLst>
    <p:sldId id="271" r:id="rId13"/>
    <p:sldId id="496" r:id="rId14"/>
    <p:sldId id="622" r:id="rId15"/>
    <p:sldId id="623" r:id="rId16"/>
    <p:sldId id="624" r:id="rId17"/>
    <p:sldId id="657" r:id="rId18"/>
    <p:sldId id="599" r:id="rId19"/>
    <p:sldId id="600" r:id="rId20"/>
    <p:sldId id="551" r:id="rId21"/>
    <p:sldId id="552" r:id="rId22"/>
    <p:sldId id="520" r:id="rId23"/>
    <p:sldId id="603" r:id="rId24"/>
    <p:sldId id="631" r:id="rId25"/>
    <p:sldId id="678" r:id="rId26"/>
    <p:sldId id="679" r:id="rId27"/>
    <p:sldId id="680" r:id="rId28"/>
    <p:sldId id="681" r:id="rId29"/>
    <p:sldId id="682" r:id="rId30"/>
    <p:sldId id="683" r:id="rId31"/>
    <p:sldId id="684" r:id="rId32"/>
    <p:sldId id="685" r:id="rId33"/>
    <p:sldId id="686" r:id="rId34"/>
    <p:sldId id="687" r:id="rId35"/>
    <p:sldId id="688" r:id="rId36"/>
    <p:sldId id="689" r:id="rId37"/>
    <p:sldId id="690" r:id="rId38"/>
    <p:sldId id="691" r:id="rId39"/>
    <p:sldId id="692" r:id="rId40"/>
    <p:sldId id="693" r:id="rId41"/>
    <p:sldId id="694" r:id="rId42"/>
    <p:sldId id="502" r:id="rId43"/>
    <p:sldId id="604" r:id="rId44"/>
    <p:sldId id="611" r:id="rId45"/>
    <p:sldId id="612" r:id="rId46"/>
    <p:sldId id="613" r:id="rId47"/>
    <p:sldId id="645" r:id="rId48"/>
    <p:sldId id="614" r:id="rId49"/>
    <p:sldId id="616" r:id="rId50"/>
    <p:sldId id="617" r:id="rId51"/>
    <p:sldId id="625" r:id="rId52"/>
    <p:sldId id="652" r:id="rId53"/>
    <p:sldId id="653" r:id="rId54"/>
    <p:sldId id="654" r:id="rId55"/>
    <p:sldId id="627" r:id="rId56"/>
    <p:sldId id="628" r:id="rId57"/>
    <p:sldId id="503" r:id="rId58"/>
    <p:sldId id="626" r:id="rId59"/>
    <p:sldId id="578" r:id="rId60"/>
    <p:sldId id="676" r:id="rId61"/>
    <p:sldId id="677" r:id="rId62"/>
    <p:sldId id="629" r:id="rId63"/>
    <p:sldId id="675" r:id="rId64"/>
    <p:sldId id="620" r:id="rId65"/>
    <p:sldId id="597" r:id="rId66"/>
    <p:sldId id="598" r:id="rId67"/>
    <p:sldId id="655" r:id="rId68"/>
    <p:sldId id="656" r:id="rId69"/>
    <p:sldId id="565" r:id="rId70"/>
    <p:sldId id="492" r:id="rId71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9" autoAdjust="0"/>
    <p:restoredTop sz="94918" autoAdjust="0"/>
  </p:normalViewPr>
  <p:slideViewPr>
    <p:cSldViewPr>
      <p:cViewPr varScale="1">
        <p:scale>
          <a:sx n="180" d="100"/>
          <a:sy n="180" d="100"/>
        </p:scale>
        <p:origin x="-10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-412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7298086-507A-4BBD-9197-02FFDD7C7083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AF21548-C880-4A1A-8784-39B7E03177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75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7CA5F38-4050-474D-85E4-B43CED9A862D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AEE2BC3-4B0E-4D7E-8E3B-77E89E2332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3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41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/>
              <a:t>Show distance/bandwidth</a:t>
            </a:r>
            <a:r>
              <a:rPr lang="en-US" baseline="0" dirty="0" smtClean="0"/>
              <a:t> capabilities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296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next application</a:t>
            </a:r>
            <a:r>
              <a:rPr lang="en-US" baseline="0" dirty="0" smtClean="0"/>
              <a:t> is another common situation.  In this scenario we have an existing campus that has 8 channels of home run PTZ video at the edge and terminating back at a security operations center.  Historically analog video over fiber has always been a point to point solution.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Often the integrator is tasked looking for a solution to incorporate new IP elements, but are limited on fiber.  With our new SHR solution it now allows you to take the Analog video in a drop and repeat or self healing ring topology.  This now allows for additional fibers to be allocated for other uses.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955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734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ComNet also makes a complete line of Ethernet extenders using the VDSL2 technology. </a:t>
            </a:r>
          </a:p>
          <a:p>
            <a:r>
              <a:rPr lang="en-US" dirty="0" smtClean="0"/>
              <a:t>It’s different because it is an </a:t>
            </a:r>
            <a:r>
              <a:rPr lang="en-US" dirty="0" err="1" smtClean="0"/>
              <a:t>asymetrical</a:t>
            </a:r>
            <a:r>
              <a:rPr lang="en-US" dirty="0" smtClean="0"/>
              <a:t> transmission technology originally designed for poor copper cabling over longer distances.</a:t>
            </a:r>
          </a:p>
          <a:p>
            <a:r>
              <a:rPr lang="en-US" dirty="0" smtClean="0"/>
              <a:t>This is a very valuable product when you need to get any kind of bandwidth out to much longer distances.</a:t>
            </a:r>
          </a:p>
          <a:p>
            <a:r>
              <a:rPr lang="en-US" dirty="0" smtClean="0"/>
              <a:t>You can see these</a:t>
            </a:r>
            <a:r>
              <a:rPr lang="en-US" baseline="0" dirty="0" smtClean="0"/>
              <a:t> can get out to 10,000 feet.</a:t>
            </a:r>
          </a:p>
          <a:p>
            <a:r>
              <a:rPr lang="en-US" baseline="0" dirty="0" smtClean="0"/>
              <a:t>i.e.  Think of an electrical sub-station that</a:t>
            </a:r>
            <a:r>
              <a:rPr lang="fr-FR" baseline="0" dirty="0" smtClean="0"/>
              <a:t>’</a:t>
            </a:r>
            <a:r>
              <a:rPr lang="en-US" baseline="0" dirty="0" smtClean="0"/>
              <a:t>s 8,000 feet from any type of network drop. It’s only 1Mbps, but that’s better than putting in a microwave relay…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163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56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56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566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566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566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56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29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566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566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528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839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524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54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154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1400" baseline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Okay, so what are your options for taking control?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770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87492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7407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531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656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222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ComNet also makes a complete line of Ethernet extenders using the VDSL2 technology. </a:t>
            </a:r>
          </a:p>
          <a:p>
            <a:r>
              <a:rPr lang="en-US" dirty="0" smtClean="0"/>
              <a:t>It’s different because it is an </a:t>
            </a:r>
            <a:r>
              <a:rPr lang="en-US" dirty="0" err="1" smtClean="0"/>
              <a:t>asymetrical</a:t>
            </a:r>
            <a:r>
              <a:rPr lang="en-US" dirty="0" smtClean="0"/>
              <a:t> transmission technology originally designed for poor copper cabling over longer distances.</a:t>
            </a:r>
          </a:p>
          <a:p>
            <a:r>
              <a:rPr lang="en-US" dirty="0" smtClean="0"/>
              <a:t>This is a very valuable product when you need to get any kind of bandwidth out to much longer distances.</a:t>
            </a:r>
          </a:p>
          <a:p>
            <a:r>
              <a:rPr lang="en-US" dirty="0" smtClean="0"/>
              <a:t>You can see these</a:t>
            </a:r>
            <a:r>
              <a:rPr lang="en-US" baseline="0" dirty="0" smtClean="0"/>
              <a:t> can get out to 10,000 feet.</a:t>
            </a:r>
          </a:p>
          <a:p>
            <a:r>
              <a:rPr lang="en-US" baseline="0" dirty="0" smtClean="0"/>
              <a:t>i.e.  Think of an electrical sub-station that</a:t>
            </a:r>
            <a:r>
              <a:rPr lang="fr-FR" baseline="0" dirty="0" smtClean="0"/>
              <a:t>’</a:t>
            </a:r>
            <a:r>
              <a:rPr lang="en-US" baseline="0" dirty="0" smtClean="0"/>
              <a:t>s 8,000 feet from any type of network drop. It’s only 1Mbps, but that’s better than putting in a microwave relay…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772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5E2E-9F5B-44DA-9D28-5120E917905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517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65E2E-9F5B-44DA-9D28-5120E917905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5171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7871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997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339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3398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33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5484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124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12414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5668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256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/>
              <a:t>Show distance/bandwidth</a:t>
            </a:r>
            <a:r>
              <a:rPr lang="en-US" baseline="0" dirty="0" smtClean="0"/>
              <a:t> capabilities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0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776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66612">
              <a:lnSpc>
                <a:spcPct val="90000"/>
              </a:lnSpc>
              <a:defRPr sz="1800"/>
            </a:pPr>
            <a:r>
              <a:rPr sz="15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ComNet has four main product lines that serve the Security, Transportation, Gov’t and Military markets.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defTabSz="966612">
              <a:lnSpc>
                <a:spcPct val="90000"/>
              </a:lnSpc>
              <a:defRPr sz="1800"/>
            </a:pPr>
            <a:r>
              <a:rPr sz="15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We design and manufacture a complete line of the legacy fiber optic transmission products that transmit video, serial data, audio and CC’s over MM or SM fiber.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defTabSz="966612">
              <a:lnSpc>
                <a:spcPct val="90000"/>
              </a:lnSpc>
              <a:defRPr sz="1800"/>
            </a:pPr>
            <a:r>
              <a:rPr sz="15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We can send one signal, or we can send up to 32 video and 8 data all over one fiber – and everything in between.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defTabSz="966612">
              <a:lnSpc>
                <a:spcPct val="90000"/>
              </a:lnSpc>
              <a:defRPr sz="1800"/>
            </a:pPr>
            <a:r>
              <a:rPr sz="15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These products are far superior to anything made previously.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defTabSz="966612">
              <a:lnSpc>
                <a:spcPct val="90000"/>
              </a:lnSpc>
              <a:defRPr sz="1800"/>
            </a:pPr>
            <a:r>
              <a:rPr sz="15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Hardened Ethernet, because that is our heritage – putting equipment into nasty places and making sure it works. We wanted to apply the same mentality to Ethernet products.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defTabSz="966612">
              <a:lnSpc>
                <a:spcPct val="90000"/>
              </a:lnSpc>
              <a:defRPr sz="1800"/>
            </a:pPr>
            <a:r>
              <a:rPr sz="15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We offer two port media converters, managed and unmanaged Layer 2 switches up to 26 ports.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defTabSz="966612">
              <a:lnSpc>
                <a:spcPct val="90000"/>
              </a:lnSpc>
              <a:defRPr sz="1800"/>
            </a:pPr>
            <a:r>
              <a:rPr sz="15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Commercial-grade switches – because we don’t want installers putting in consumer-grade product in places in doesn’t belong!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defTabSz="966612">
              <a:lnSpc>
                <a:spcPct val="90000"/>
              </a:lnSpc>
              <a:defRPr sz="1800"/>
            </a:pPr>
            <a:r>
              <a:rPr sz="15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And our newest offering – Retrofit Network products that allow you to reduce both risks and costs while upgrading to an IP solution.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defTabSz="966612">
              <a:lnSpc>
                <a:spcPct val="90000"/>
              </a:lnSpc>
              <a:defRPr sz="1800"/>
            </a:pPr>
            <a:endParaRPr sz="1500"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66612">
              <a:lnSpc>
                <a:spcPct val="90000"/>
              </a:lnSpc>
              <a:defRPr sz="1800"/>
            </a:pPr>
            <a:r>
              <a:rPr sz="15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We want to be your One Stop Shopping for all transmission and communication products.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569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ComNet has four main product lines that serve the Security, Transportation, Gov’t and Military markets.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design and manufacture a complete line of the legacy fiber optic transmission products that transmit video, serial data, audio and CC’s over MM or SM fiber.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can send one signal, or we can send up to 32 video and 8 data all over one fiber – and everything in between.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These products are far superior to anything made previously.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Hardened Ethernet, because that is our heritage – putting equipment into nasty places and making sure it works. We wanted to apply the same mentality to Ethernet products.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offer two port media converters, managed and unmanaged Layer 2 switches up to 26 ports.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Commercial-grade switches – because we don’t want installers putting in consumer-grade product in places in doesn’t belong!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 our newest offering – Retrofit Network products that allow you to reduce both risks and costs while upgrading to an IP solution.</a:t>
            </a:r>
          </a:p>
          <a:p>
            <a:pPr>
              <a:buFont typeface="Arial" pitchFamily="34" charset="0"/>
              <a:buNone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want to be your One Stop Shopping for all transmission and communication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928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/>
              <a:t>Show distance/bandwidth</a:t>
            </a:r>
            <a:r>
              <a:rPr lang="en-US" baseline="0" dirty="0" smtClean="0"/>
              <a:t> capabilities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2BC3-4B0E-4D7E-8E3B-77E89E23324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6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8572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431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2200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9241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640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4555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5283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5067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8823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73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9623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7462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903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483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3216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3110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5402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0348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6803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588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4535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38418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4415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4196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4699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4655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5018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6732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5479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7245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368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028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5175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0424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96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983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477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50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396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082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17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891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45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090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453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02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983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477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509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396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08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177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891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45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090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667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94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675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270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3310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05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3231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574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569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126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5540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361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204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8697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381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76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509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388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112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335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589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4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471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086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1112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88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334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783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150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33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68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4120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5370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4620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0951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2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239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42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1419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453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4201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3101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1779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422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0256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58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0858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3739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6842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2760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219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504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727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020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8582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98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4508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6720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0711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0377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8041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1947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993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6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7195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7373CAEE-0349-C742-B607-0AD2167E0B1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4/27/15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BF9E8086-E489-8F4D-8F3D-CA4D09355DF5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87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0C9C-7C70-4A86-A157-2E15AB7D2B35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3C5-BE51-40C8-B284-CDFB96934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43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74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434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49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49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11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40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3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0C9C-7C70-4A86-A157-2E15AB7D2B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3C5-BE51-40C8-B284-CDFB969348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07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09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28.jpe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2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47.jpe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8.png"/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5" Type="http://schemas.openxmlformats.org/officeDocument/2006/relationships/image" Target="../media/image41.gif"/><Relationship Id="rId6" Type="http://schemas.openxmlformats.org/officeDocument/2006/relationships/image" Target="../media/image47.jpeg"/><Relationship Id="rId7" Type="http://schemas.openxmlformats.org/officeDocument/2006/relationships/image" Target="../media/image43.jpe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9.jpg"/><Relationship Id="rId13" Type="http://schemas.openxmlformats.org/officeDocument/2006/relationships/image" Target="../media/image46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9.gif"/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47.jpeg"/><Relationship Id="rId6" Type="http://schemas.openxmlformats.org/officeDocument/2006/relationships/image" Target="../media/image43.jpe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48.png"/><Relationship Id="rId10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49.jpg"/><Relationship Id="rId5" Type="http://schemas.openxmlformats.org/officeDocument/2006/relationships/image" Target="../media/image48.png"/><Relationship Id="rId6" Type="http://schemas.openxmlformats.org/officeDocument/2006/relationships/image" Target="../media/image54.png"/><Relationship Id="rId7" Type="http://schemas.openxmlformats.org/officeDocument/2006/relationships/image" Target="../media/image45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2.png"/><Relationship Id="rId11" Type="http://schemas.openxmlformats.org/officeDocument/2006/relationships/image" Target="../media/image57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8.emf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8.emf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3.png"/><Relationship Id="rId5" Type="http://schemas.openxmlformats.org/officeDocument/2006/relationships/image" Target="../media/image58.emf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58.emf"/><Relationship Id="rId3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32.jpeg"/><Relationship Id="rId5" Type="http://schemas.openxmlformats.org/officeDocument/2006/relationships/image" Target="../media/image21.gi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5" Type="http://schemas.openxmlformats.org/officeDocument/2006/relationships/image" Target="../media/image72.jpe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gif"/><Relationship Id="rId12" Type="http://schemas.openxmlformats.org/officeDocument/2006/relationships/image" Target="../media/image87.jpg"/><Relationship Id="rId13" Type="http://schemas.openxmlformats.org/officeDocument/2006/relationships/image" Target="../media/image88.jpeg"/><Relationship Id="rId14" Type="http://schemas.openxmlformats.org/officeDocument/2006/relationships/image" Target="../media/image89.jpeg"/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gif"/><Relationship Id="rId4" Type="http://schemas.openxmlformats.org/officeDocument/2006/relationships/image" Target="../media/image80.png"/><Relationship Id="rId5" Type="http://schemas.microsoft.com/office/2007/relationships/hdphoto" Target="../media/hdphoto1.wdp"/><Relationship Id="rId6" Type="http://schemas.openxmlformats.org/officeDocument/2006/relationships/image" Target="../media/image81.png"/><Relationship Id="rId7" Type="http://schemas.openxmlformats.org/officeDocument/2006/relationships/image" Target="../media/image82.gif"/><Relationship Id="rId8" Type="http://schemas.openxmlformats.org/officeDocument/2006/relationships/image" Target="../media/image83.gif"/><Relationship Id="rId9" Type="http://schemas.openxmlformats.org/officeDocument/2006/relationships/image" Target="../media/image84.gif"/><Relationship Id="rId10" Type="http://schemas.openxmlformats.org/officeDocument/2006/relationships/image" Target="../media/image8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07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32.jpeg"/><Relationship Id="rId5" Type="http://schemas.openxmlformats.org/officeDocument/2006/relationships/image" Target="../media/image21.gi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0" Type="http://schemas.openxmlformats.org/officeDocument/2006/relationships/image" Target="../media/image82.gif"/><Relationship Id="rId11" Type="http://schemas.openxmlformats.org/officeDocument/2006/relationships/image" Target="../media/image122.gif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82.gif"/><Relationship Id="rId8" Type="http://schemas.openxmlformats.org/officeDocument/2006/relationships/image" Target="../media/image122.gif"/><Relationship Id="rId9" Type="http://schemas.openxmlformats.org/officeDocument/2006/relationships/image" Target="../media/image123.gif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82.gif"/><Relationship Id="rId8" Type="http://schemas.openxmlformats.org/officeDocument/2006/relationships/image" Target="../media/image122.gif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82.gif"/><Relationship Id="rId10" Type="http://schemas.openxmlformats.org/officeDocument/2006/relationships/image" Target="../media/image122.gif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82.gif"/><Relationship Id="rId9" Type="http://schemas.openxmlformats.org/officeDocument/2006/relationships/image" Target="../media/image125.gif"/><Relationship Id="rId10" Type="http://schemas.openxmlformats.org/officeDocument/2006/relationships/image" Target="../media/image122.gif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5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131.png"/><Relationship Id="rId5" Type="http://schemas.openxmlformats.org/officeDocument/2006/relationships/image" Target="../media/image117.png"/><Relationship Id="rId6" Type="http://schemas.openxmlformats.org/officeDocument/2006/relationships/image" Target="../media/image82.gif"/><Relationship Id="rId7" Type="http://schemas.openxmlformats.org/officeDocument/2006/relationships/image" Target="../media/image122.gif"/><Relationship Id="rId8" Type="http://schemas.openxmlformats.org/officeDocument/2006/relationships/image" Target="../media/image115.png"/><Relationship Id="rId9" Type="http://schemas.openxmlformats.org/officeDocument/2006/relationships/image" Target="../media/image123.gif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png"/><Relationship Id="rId5" Type="http://schemas.openxmlformats.org/officeDocument/2006/relationships/image" Target="../media/image136.gif"/><Relationship Id="rId6" Type="http://schemas.openxmlformats.org/officeDocument/2006/relationships/image" Target="../media/image137.tiff"/><Relationship Id="rId7" Type="http://schemas.openxmlformats.org/officeDocument/2006/relationships/image" Target="../media/image138.gif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3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59.emf"/><Relationship Id="rId3" Type="http://schemas.openxmlformats.org/officeDocument/2006/relationships/image" Target="../media/image1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gif"/><Relationship Id="rId5" Type="http://schemas.openxmlformats.org/officeDocument/2006/relationships/image" Target="../media/image140.jpeg"/><Relationship Id="rId6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gif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7000">
              <a:schemeClr val="tx1"/>
            </a:gs>
            <a:gs pos="93000">
              <a:schemeClr val="tx1">
                <a:lumMod val="75000"/>
                <a:lumOff val="25000"/>
              </a:schemeClr>
            </a:gs>
            <a:gs pos="99000">
              <a:schemeClr val="tx1">
                <a:lumMod val="65000"/>
                <a:lumOff val="3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" y="0"/>
            <a:ext cx="3407833" cy="2000250"/>
          </a:xfrm>
          <a:prstGeom prst="rect">
            <a:avLst/>
          </a:prstGeom>
          <a:blipFill dpi="0" rotWithShape="1">
            <a:blip r:embed="rId3" cstate="screen">
              <a:alphaModFix amt="9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72058" y="1088831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971831" y="514399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184065" y="1784679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803693" y="656751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805512" y="1009554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383283" y="590599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660295" y="706410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81034" y="742950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93362" y="1054987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124952" y="794997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031656" y="350637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472913" y="495349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 flipV="1">
            <a:off x="868691" y="763074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 flipV="1">
            <a:off x="523352" y="438199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 flipV="1">
            <a:off x="1313560" y="214623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 flipV="1">
            <a:off x="1800904" y="961551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 flipV="1">
            <a:off x="2519624" y="1652375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 flipV="1">
            <a:off x="609600" y="1962199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 flipV="1">
            <a:off x="1143000" y="1215271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 flipV="1">
            <a:off x="76200" y="666756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 flipV="1">
            <a:off x="183312" y="1058689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 flipV="1">
            <a:off x="536614" y="1140423"/>
            <a:ext cx="45719" cy="52000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 flipV="1">
            <a:off x="335302" y="475923"/>
            <a:ext cx="45719" cy="52000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ComNet-Logo---160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885951"/>
            <a:ext cx="5283200" cy="15981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 rot="10800000" flipV="1">
            <a:off x="228600" y="4690157"/>
            <a:ext cx="8610600" cy="1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228600" y="285800"/>
            <a:ext cx="8610600" cy="1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819411" y="438150"/>
            <a:ext cx="304799" cy="0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" y="218694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n </a:t>
            </a:r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o v a t </a:t>
            </a:r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o n s</a:t>
            </a:r>
            <a:endParaRPr lang="en-US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2" name="Picture 21" descr="ComNet_2_Color_Logo copy_edited-1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4691679"/>
            <a:ext cx="2057400" cy="451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911006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iPhone &amp; </a:t>
            </a:r>
            <a:r>
              <a:rPr lang="en-US" sz="1400" b="1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iPad</a:t>
            </a:r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App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From pick list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Search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Browse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Contact Tech Support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Data Sheets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User Manuals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iPhone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705350"/>
            <a:ext cx="1054100" cy="321778"/>
          </a:xfrm>
          <a:prstGeom prst="rect">
            <a:avLst/>
          </a:prstGeom>
        </p:spPr>
      </p:pic>
      <p:pic>
        <p:nvPicPr>
          <p:cNvPr id="3" name="Picture 2" descr="iPad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705350"/>
            <a:ext cx="702982" cy="32065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71800" y="819150"/>
            <a:ext cx="1992389" cy="3720554"/>
            <a:chOff x="3048000" y="0"/>
            <a:chExt cx="2754389" cy="5143500"/>
          </a:xfrm>
        </p:grpSpPr>
        <p:pic>
          <p:nvPicPr>
            <p:cNvPr id="14" name="Picture 13" descr="iphone 5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2754389" cy="5143500"/>
            </a:xfrm>
            <a:prstGeom prst="rect">
              <a:avLst/>
            </a:prstGeom>
          </p:spPr>
        </p:pic>
        <p:pic>
          <p:nvPicPr>
            <p:cNvPr id="15" name="Picture 14" descr="photo 1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122" y="718712"/>
              <a:ext cx="1816696" cy="322463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800600" y="819150"/>
            <a:ext cx="1981200" cy="3699659"/>
            <a:chOff x="5257801" y="895350"/>
            <a:chExt cx="1981200" cy="3699659"/>
          </a:xfrm>
        </p:grpSpPr>
        <p:pic>
          <p:nvPicPr>
            <p:cNvPr id="21" name="Picture 20" descr="iphone 5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1" y="895350"/>
              <a:ext cx="1981200" cy="3699659"/>
            </a:xfrm>
            <a:prstGeom prst="rect">
              <a:avLst/>
            </a:prstGeom>
          </p:spPr>
        </p:pic>
        <p:pic>
          <p:nvPicPr>
            <p:cNvPr id="23" name="Picture 22" descr="photo 4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3276" y="1412312"/>
              <a:ext cx="1314171" cy="233265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9400" y="819150"/>
            <a:ext cx="1981200" cy="3699660"/>
            <a:chOff x="6553200" y="0"/>
            <a:chExt cx="2754389" cy="5143500"/>
          </a:xfrm>
        </p:grpSpPr>
        <p:pic>
          <p:nvPicPr>
            <p:cNvPr id="25" name="Picture 24" descr="iphone 5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0"/>
              <a:ext cx="2754389" cy="5143500"/>
            </a:xfrm>
            <a:prstGeom prst="rect">
              <a:avLst/>
            </a:prstGeom>
          </p:spPr>
        </p:pic>
        <p:pic>
          <p:nvPicPr>
            <p:cNvPr id="26" name="Picture 25" descr="photo 2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4784" y="719274"/>
              <a:ext cx="1816381" cy="3224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3178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/>
          <p:nvPr/>
        </p:nvGrpSpPr>
        <p:grpSpPr>
          <a:xfrm>
            <a:off x="3200402" y="2038272"/>
            <a:ext cx="5943598" cy="971549"/>
            <a:chOff x="0" y="2514600"/>
            <a:chExt cx="6972300" cy="1257300"/>
          </a:xfrm>
        </p:grpSpPr>
        <p:sp>
          <p:nvSpPr>
            <p:cNvPr id="4" name="Rounded Rectangle 3"/>
            <p:cNvSpPr/>
            <p:nvPr/>
          </p:nvSpPr>
          <p:spPr>
            <a:xfrm>
              <a:off x="0" y="2514600"/>
              <a:ext cx="6972300" cy="1257300"/>
            </a:xfrm>
            <a:prstGeom prst="roundRect">
              <a:avLst/>
            </a:prstGeom>
            <a:blipFill dpi="0" rotWithShape="1">
              <a:blip r:embed="rId4" cstate="print">
                <a:alphaModFix amt="81000"/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152400" dir="4500000" sx="101000" sy="101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4048" y="2514701"/>
              <a:ext cx="5000483" cy="11948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5400" b="1" spc="150" dirty="0">
                  <a:ln w="11430"/>
                  <a:solidFill>
                    <a:schemeClr val="bg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</a:t>
              </a:r>
              <a:r>
                <a:rPr lang="en-US" sz="5400" b="1" spc="150" dirty="0" smtClean="0">
                  <a:ln w="11430"/>
                  <a:solidFill>
                    <a:schemeClr val="bg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egacy fiber</a:t>
              </a:r>
              <a:endParaRPr lang="en-US" sz="54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4610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Analog Video, Data, Audio &amp; Contacts Over Fiber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Full Fiber Product Line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1 to 32 cameras over 1 fiber, with optional data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In-dome modules for major manufacturers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Analog video with Ethernet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Data transceivers – point-to-point, add/drop, ring topologies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Specialty Products</a:t>
            </a:r>
            <a:endParaRPr lang="en-US" dirty="0">
              <a:solidFill>
                <a:srgbClr val="4F81BD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HDMI over fiber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Wiegand</a:t>
            </a:r>
            <a:r>
              <a:rPr lang="en-US" sz="1600" dirty="0" smtClean="0">
                <a:solidFill>
                  <a:srgbClr val="000000"/>
                </a:solidFill>
              </a:rPr>
              <a:t> data over fiber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ComFit Card Design</a:t>
            </a:r>
            <a:endParaRPr lang="en-US" dirty="0">
              <a:solidFill>
                <a:srgbClr val="4F81BD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Cards can be wall or rack mounted</a:t>
            </a:r>
          </a:p>
          <a:p>
            <a:endParaRPr lang="en-US" sz="1600" dirty="0" smtClean="0">
              <a:solidFill>
                <a:srgbClr val="4F81BD"/>
              </a:solidFill>
            </a:endParaRPr>
          </a:p>
          <a:p>
            <a:endParaRPr lang="en-US" sz="1600" dirty="0" smtClean="0">
              <a:solidFill>
                <a:srgbClr val="4F81BD"/>
              </a:solidFill>
            </a:endParaRPr>
          </a:p>
        </p:txBody>
      </p:sp>
      <p:pic>
        <p:nvPicPr>
          <p:cNvPr id="22" name="Picture 21" descr="FVTFVR320D8(M)(S)1_Page_1_Image_0001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876550"/>
            <a:ext cx="2314597" cy="13778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 descr="ComNetFVT1031P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733550"/>
            <a:ext cx="914400" cy="63904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FVT11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971550"/>
            <a:ext cx="1076512" cy="10639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028950"/>
            <a:ext cx="954618" cy="78137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88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0"/>
          <p:cNvGrpSpPr/>
          <p:nvPr/>
        </p:nvGrpSpPr>
        <p:grpSpPr>
          <a:xfrm>
            <a:off x="-121849" y="3261328"/>
            <a:ext cx="5864822" cy="971550"/>
            <a:chOff x="-147930" y="2514600"/>
            <a:chExt cx="7120230" cy="1257300"/>
          </a:xfrm>
        </p:grpSpPr>
        <p:sp>
          <p:nvSpPr>
            <p:cNvPr id="4" name="Rounded Rectangle 3"/>
            <p:cNvSpPr/>
            <p:nvPr/>
          </p:nvSpPr>
          <p:spPr>
            <a:xfrm>
              <a:off x="0" y="2514600"/>
              <a:ext cx="6972300" cy="1257300"/>
            </a:xfrm>
            <a:prstGeom prst="roundRect">
              <a:avLst/>
            </a:prstGeom>
            <a:blipFill dpi="0" rotWithShape="1">
              <a:blip r:embed="rId4" cstate="print">
                <a:alphaModFix amt="81000"/>
                <a:lum bright="38000"/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152400" dir="4500000" sx="101000" sy="101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147930" y="2520461"/>
              <a:ext cx="6972300" cy="11948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r"/>
              <a:r>
                <a:rPr lang="en-US" sz="5400" b="1" spc="150" dirty="0" smtClean="0">
                  <a:ln w="11430"/>
                  <a:solidFill>
                    <a:prstClr val="white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wireless</a:t>
              </a:r>
              <a:endParaRPr lang="en-US" sz="5400" b="1" spc="150" dirty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 descr="ComNet-Logo-for-Dark-BG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4" y="59265"/>
            <a:ext cx="2328533" cy="69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66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Primary Applications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Remote </a:t>
            </a:r>
            <a:r>
              <a:rPr lang="en-US" dirty="0">
                <a:solidFill>
                  <a:srgbClr val="4F81BD"/>
                </a:solidFill>
              </a:rPr>
              <a:t>L</a:t>
            </a:r>
            <a:r>
              <a:rPr lang="en-US" dirty="0" smtClean="0">
                <a:solidFill>
                  <a:srgbClr val="4F81BD"/>
                </a:solidFill>
              </a:rPr>
              <a:t>ocation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Point-to-Point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33767" y="1246025"/>
            <a:ext cx="3161975" cy="3203181"/>
            <a:chOff x="5065905" y="883430"/>
            <a:chExt cx="3161975" cy="3203181"/>
          </a:xfrm>
        </p:grpSpPr>
        <p:pic>
          <p:nvPicPr>
            <p:cNvPr id="23" name="Picture 22" descr="pole.g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34" name="Picture 33" descr="ptz-bracket.g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35" name="Picture 34" descr="PTZCAM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25" name="Picture 24" descr="arecont_2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26" name="Picture 25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27" name="Picture 26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795" y="3099161"/>
            <a:ext cx="1652217" cy="5157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Freeform 2"/>
          <p:cNvSpPr/>
          <p:nvPr/>
        </p:nvSpPr>
        <p:spPr>
          <a:xfrm>
            <a:off x="2942897" y="1567793"/>
            <a:ext cx="1051034" cy="1874345"/>
          </a:xfrm>
          <a:custGeom>
            <a:avLst/>
            <a:gdLst>
              <a:gd name="connsiteX0" fmla="*/ 1042275 w 1051034"/>
              <a:gd name="connsiteY0" fmla="*/ 0 h 1874345"/>
              <a:gd name="connsiteX1" fmla="*/ 1051034 w 1051034"/>
              <a:gd name="connsiteY1" fmla="*/ 1375104 h 1874345"/>
              <a:gd name="connsiteX2" fmla="*/ 0 w 1051034"/>
              <a:gd name="connsiteY2" fmla="*/ 1366345 h 1874345"/>
              <a:gd name="connsiteX3" fmla="*/ 0 w 1051034"/>
              <a:gd name="connsiteY3" fmla="*/ 1874345 h 18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034" h="1874345">
                <a:moveTo>
                  <a:pt x="1042275" y="0"/>
                </a:moveTo>
                <a:cubicBezTo>
                  <a:pt x="1045195" y="458368"/>
                  <a:pt x="1048114" y="916736"/>
                  <a:pt x="1051034" y="1375104"/>
                </a:cubicBezTo>
                <a:lnTo>
                  <a:pt x="0" y="1366345"/>
                </a:lnTo>
                <a:lnTo>
                  <a:pt x="0" y="18743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576552" y="3398345"/>
            <a:ext cx="718207" cy="324069"/>
          </a:xfrm>
          <a:custGeom>
            <a:avLst/>
            <a:gdLst>
              <a:gd name="connsiteX0" fmla="*/ 718207 w 718207"/>
              <a:gd name="connsiteY0" fmla="*/ 0 h 324069"/>
              <a:gd name="connsiteX1" fmla="*/ 718207 w 718207"/>
              <a:gd name="connsiteY1" fmla="*/ 324069 h 324069"/>
              <a:gd name="connsiteX2" fmla="*/ 0 w 718207"/>
              <a:gd name="connsiteY2" fmla="*/ 324069 h 3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207" h="324069">
                <a:moveTo>
                  <a:pt x="718207" y="0"/>
                </a:moveTo>
                <a:lnTo>
                  <a:pt x="718207" y="324069"/>
                </a:lnTo>
                <a:lnTo>
                  <a:pt x="0" y="32406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3172" y="3019517"/>
            <a:ext cx="1057166" cy="1104979"/>
            <a:chOff x="5791200" y="1098550"/>
            <a:chExt cx="1244600" cy="1244600"/>
          </a:xfrm>
        </p:grpSpPr>
        <p:pic>
          <p:nvPicPr>
            <p:cNvPr id="18" name="Picture 17" descr="NVR workstation server icon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1098550"/>
              <a:ext cx="1244600" cy="1244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257555">
              <a:off x="5865208" y="1538320"/>
              <a:ext cx="706594" cy="338554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 smtClean="0">
                  <a:solidFill>
                    <a:srgbClr val="002060"/>
                  </a:solidFill>
                  <a:latin typeface="Calibri"/>
                </a:rPr>
                <a:t>NVR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57200" y="2269739"/>
            <a:ext cx="3390350" cy="18547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0" y="1352550"/>
            <a:ext cx="2895600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2838" y="1123950"/>
            <a:ext cx="433668" cy="533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91400" y="1123950"/>
            <a:ext cx="433668" cy="533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92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Primary Applications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Multiple Locations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Point-to-Multipoint</a:t>
            </a:r>
            <a:endParaRPr lang="en-U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4F81BD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34000" y="3128952"/>
            <a:ext cx="1330460" cy="1347798"/>
            <a:chOff x="5065905" y="883430"/>
            <a:chExt cx="3161975" cy="3203181"/>
          </a:xfrm>
        </p:grpSpPr>
        <p:pic>
          <p:nvPicPr>
            <p:cNvPr id="23" name="Picture 22" descr="pole.g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34" name="Picture 33" descr="ptz-bracket.g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35" name="Picture 34" descr="PTZCAM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25" name="Picture 24" descr="arecont_2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26" name="Picture 25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27" name="Picture 26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795" y="3099161"/>
            <a:ext cx="1652217" cy="5157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Freeform 2"/>
          <p:cNvSpPr/>
          <p:nvPr/>
        </p:nvSpPr>
        <p:spPr>
          <a:xfrm>
            <a:off x="2942897" y="1567793"/>
            <a:ext cx="1051034" cy="1874345"/>
          </a:xfrm>
          <a:custGeom>
            <a:avLst/>
            <a:gdLst>
              <a:gd name="connsiteX0" fmla="*/ 1042275 w 1051034"/>
              <a:gd name="connsiteY0" fmla="*/ 0 h 1874345"/>
              <a:gd name="connsiteX1" fmla="*/ 1051034 w 1051034"/>
              <a:gd name="connsiteY1" fmla="*/ 1375104 h 1874345"/>
              <a:gd name="connsiteX2" fmla="*/ 0 w 1051034"/>
              <a:gd name="connsiteY2" fmla="*/ 1366345 h 1874345"/>
              <a:gd name="connsiteX3" fmla="*/ 0 w 1051034"/>
              <a:gd name="connsiteY3" fmla="*/ 1874345 h 18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034" h="1874345">
                <a:moveTo>
                  <a:pt x="1042275" y="0"/>
                </a:moveTo>
                <a:cubicBezTo>
                  <a:pt x="1045195" y="458368"/>
                  <a:pt x="1048114" y="916736"/>
                  <a:pt x="1051034" y="1375104"/>
                </a:cubicBezTo>
                <a:lnTo>
                  <a:pt x="0" y="1366345"/>
                </a:lnTo>
                <a:lnTo>
                  <a:pt x="0" y="18743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576552" y="3398345"/>
            <a:ext cx="718207" cy="324069"/>
          </a:xfrm>
          <a:custGeom>
            <a:avLst/>
            <a:gdLst>
              <a:gd name="connsiteX0" fmla="*/ 718207 w 718207"/>
              <a:gd name="connsiteY0" fmla="*/ 0 h 324069"/>
              <a:gd name="connsiteX1" fmla="*/ 718207 w 718207"/>
              <a:gd name="connsiteY1" fmla="*/ 324069 h 324069"/>
              <a:gd name="connsiteX2" fmla="*/ 0 w 718207"/>
              <a:gd name="connsiteY2" fmla="*/ 324069 h 3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207" h="324069">
                <a:moveTo>
                  <a:pt x="718207" y="0"/>
                </a:moveTo>
                <a:lnTo>
                  <a:pt x="718207" y="324069"/>
                </a:lnTo>
                <a:lnTo>
                  <a:pt x="0" y="32406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3172" y="3019517"/>
            <a:ext cx="1057166" cy="1104979"/>
            <a:chOff x="5791200" y="1098550"/>
            <a:chExt cx="1244600" cy="1244600"/>
          </a:xfrm>
        </p:grpSpPr>
        <p:pic>
          <p:nvPicPr>
            <p:cNvPr id="18" name="Picture 17" descr="NVR workstation server icon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1098550"/>
              <a:ext cx="1244600" cy="1244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257555">
              <a:off x="5865208" y="1538320"/>
              <a:ext cx="706594" cy="338554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 smtClean="0">
                  <a:solidFill>
                    <a:srgbClr val="002060"/>
                  </a:solidFill>
                  <a:latin typeface="Calibri"/>
                </a:rPr>
                <a:t>NVR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26050" y="2671752"/>
            <a:ext cx="1330460" cy="1347798"/>
            <a:chOff x="5065905" y="883430"/>
            <a:chExt cx="3161975" cy="3203181"/>
          </a:xfrm>
        </p:grpSpPr>
        <p:pic>
          <p:nvPicPr>
            <p:cNvPr id="30" name="Picture 29" descr="pole.g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39" name="Picture 38" descr="ptz-bracket.g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40" name="Picture 39" descr="PTZCAM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33" name="Picture 32" descr="arecont_2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36" name="Picture 35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37" name="Picture 36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156441" y="635467"/>
            <a:ext cx="1330460" cy="1347798"/>
            <a:chOff x="5065905" y="883430"/>
            <a:chExt cx="3161975" cy="3203181"/>
          </a:xfrm>
        </p:grpSpPr>
        <p:pic>
          <p:nvPicPr>
            <p:cNvPr id="42" name="Picture 41" descr="pole.g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48" name="Picture 47" descr="ptz-bracket.g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49" name="Picture 48" descr="PTZCAM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44" name="Picture 43" descr="arecont_2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45" name="Picture 44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46" name="Picture 45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457200" y="2269739"/>
            <a:ext cx="3390350" cy="18547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19600" y="742950"/>
            <a:ext cx="2514600" cy="5334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419600" y="1428750"/>
            <a:ext cx="3581400" cy="12192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419600" y="1581150"/>
            <a:ext cx="1676400" cy="14478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2838" y="1123950"/>
            <a:ext cx="433668" cy="533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934200" y="537978"/>
            <a:ext cx="228600" cy="2811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01000" y="2571750"/>
            <a:ext cx="228600" cy="2811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21743" y="2952750"/>
            <a:ext cx="228600" cy="2811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07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Office_building_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666750"/>
            <a:ext cx="1229109" cy="12291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Primary Applications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Creating “Line of Sight”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Daisy Chain / Drop &amp; Repeat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34000" y="3128952"/>
            <a:ext cx="1330460" cy="1347798"/>
            <a:chOff x="5065905" y="883430"/>
            <a:chExt cx="3161975" cy="3203181"/>
          </a:xfrm>
        </p:grpSpPr>
        <p:pic>
          <p:nvPicPr>
            <p:cNvPr id="23" name="Picture 22" descr="pole.g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34" name="Picture 33" descr="ptz-bracket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35" name="Picture 34" descr="PTZCAM.gif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25" name="Picture 24" descr="arecont_2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26" name="Picture 25" descr="tree 3.jpg"/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27" name="Picture 26" descr="tree 3.jpg"/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795" y="3099161"/>
            <a:ext cx="1652217" cy="5157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Freeform 2"/>
          <p:cNvSpPr/>
          <p:nvPr/>
        </p:nvSpPr>
        <p:spPr>
          <a:xfrm>
            <a:off x="2942897" y="1567793"/>
            <a:ext cx="1051034" cy="1874345"/>
          </a:xfrm>
          <a:custGeom>
            <a:avLst/>
            <a:gdLst>
              <a:gd name="connsiteX0" fmla="*/ 1042275 w 1051034"/>
              <a:gd name="connsiteY0" fmla="*/ 0 h 1874345"/>
              <a:gd name="connsiteX1" fmla="*/ 1051034 w 1051034"/>
              <a:gd name="connsiteY1" fmla="*/ 1375104 h 1874345"/>
              <a:gd name="connsiteX2" fmla="*/ 0 w 1051034"/>
              <a:gd name="connsiteY2" fmla="*/ 1366345 h 1874345"/>
              <a:gd name="connsiteX3" fmla="*/ 0 w 1051034"/>
              <a:gd name="connsiteY3" fmla="*/ 1874345 h 18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034" h="1874345">
                <a:moveTo>
                  <a:pt x="1042275" y="0"/>
                </a:moveTo>
                <a:cubicBezTo>
                  <a:pt x="1045195" y="458368"/>
                  <a:pt x="1048114" y="916736"/>
                  <a:pt x="1051034" y="1375104"/>
                </a:cubicBezTo>
                <a:lnTo>
                  <a:pt x="0" y="1366345"/>
                </a:lnTo>
                <a:lnTo>
                  <a:pt x="0" y="18743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576552" y="3398345"/>
            <a:ext cx="718207" cy="324069"/>
          </a:xfrm>
          <a:custGeom>
            <a:avLst/>
            <a:gdLst>
              <a:gd name="connsiteX0" fmla="*/ 718207 w 718207"/>
              <a:gd name="connsiteY0" fmla="*/ 0 h 324069"/>
              <a:gd name="connsiteX1" fmla="*/ 718207 w 718207"/>
              <a:gd name="connsiteY1" fmla="*/ 324069 h 324069"/>
              <a:gd name="connsiteX2" fmla="*/ 0 w 718207"/>
              <a:gd name="connsiteY2" fmla="*/ 324069 h 3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207" h="324069">
                <a:moveTo>
                  <a:pt x="718207" y="0"/>
                </a:moveTo>
                <a:lnTo>
                  <a:pt x="718207" y="324069"/>
                </a:lnTo>
                <a:lnTo>
                  <a:pt x="0" y="32406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3172" y="3019517"/>
            <a:ext cx="1057166" cy="1104979"/>
            <a:chOff x="5791200" y="1098550"/>
            <a:chExt cx="1244600" cy="1244600"/>
          </a:xfrm>
        </p:grpSpPr>
        <p:pic>
          <p:nvPicPr>
            <p:cNvPr id="18" name="Picture 17" descr="NVR workstation server icon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1098550"/>
              <a:ext cx="1244600" cy="1244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257555">
              <a:off x="5865208" y="1538320"/>
              <a:ext cx="706594" cy="338554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 smtClean="0">
                  <a:solidFill>
                    <a:srgbClr val="002060"/>
                  </a:solidFill>
                  <a:latin typeface="Calibri"/>
                </a:rPr>
                <a:t>NVR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26050" y="2671752"/>
            <a:ext cx="1330460" cy="1347798"/>
            <a:chOff x="5065905" y="883430"/>
            <a:chExt cx="3161975" cy="3203181"/>
          </a:xfrm>
        </p:grpSpPr>
        <p:pic>
          <p:nvPicPr>
            <p:cNvPr id="30" name="Picture 29" descr="pole.g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39" name="Picture 38" descr="ptz-bracket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40" name="Picture 39" descr="PTZCAM.gif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33" name="Picture 32" descr="arecont_2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36" name="Picture 35" descr="tree 3.jpg"/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37" name="Picture 36" descr="tree 3.jpg"/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7010400" y="638008"/>
            <a:ext cx="1330460" cy="1347798"/>
            <a:chOff x="5065905" y="883430"/>
            <a:chExt cx="3161975" cy="3203181"/>
          </a:xfrm>
        </p:grpSpPr>
        <p:pic>
          <p:nvPicPr>
            <p:cNvPr id="42" name="Picture 41" descr="pole.g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48" name="Picture 47" descr="ptz-bracket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49" name="Picture 48" descr="PTZCAM.gif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44" name="Picture 43" descr="arecont_2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45" name="Picture 44" descr="tree 3.jpg"/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46" name="Picture 45" descr="tree 3.jpg"/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457200" y="2269739"/>
            <a:ext cx="3390350" cy="18547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>
            <a:stCxn id="66" idx="0"/>
          </p:cNvCxnSpPr>
          <p:nvPr/>
        </p:nvCxnSpPr>
        <p:spPr>
          <a:xfrm flipH="1" flipV="1">
            <a:off x="8001000" y="819150"/>
            <a:ext cx="296613" cy="16764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77000" y="2647950"/>
            <a:ext cx="1524000" cy="4572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419600" y="1581150"/>
            <a:ext cx="1676400" cy="14478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tree 2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92990"/>
            <a:ext cx="1247128" cy="1077519"/>
          </a:xfrm>
          <a:prstGeom prst="rect">
            <a:avLst/>
          </a:prstGeom>
        </p:spPr>
      </p:pic>
      <p:pic>
        <p:nvPicPr>
          <p:cNvPr id="54" name="Picture 53" descr="Office_building_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490" y="1581150"/>
            <a:ext cx="1229109" cy="12291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2838" y="1123950"/>
            <a:ext cx="433668" cy="533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51" name="Group 50"/>
          <p:cNvGrpSpPr/>
          <p:nvPr/>
        </p:nvGrpSpPr>
        <p:grpSpPr>
          <a:xfrm>
            <a:off x="6070257" y="2952750"/>
            <a:ext cx="457200" cy="253449"/>
            <a:chOff x="6218311" y="1297924"/>
            <a:chExt cx="2468489" cy="136840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8" name="Picture 57" descr="NW1-Industrial-Angle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63" name="Group 62"/>
          <p:cNvGrpSpPr/>
          <p:nvPr/>
        </p:nvGrpSpPr>
        <p:grpSpPr>
          <a:xfrm>
            <a:off x="7959124" y="2495550"/>
            <a:ext cx="457200" cy="253449"/>
            <a:chOff x="6218311" y="1297924"/>
            <a:chExt cx="2468489" cy="1368409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6" name="Picture 65" descr="NW1-Industrial-Angle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848600" y="514350"/>
            <a:ext cx="228600" cy="2811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04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6934200" y="819150"/>
            <a:ext cx="1330460" cy="1347798"/>
            <a:chOff x="5065905" y="883430"/>
            <a:chExt cx="3161975" cy="3203181"/>
          </a:xfrm>
        </p:grpSpPr>
        <p:pic>
          <p:nvPicPr>
            <p:cNvPr id="60" name="Picture 59" descr="pole.g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70" name="Picture 69" descr="ptz-bracket.g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71" name="Picture 70" descr="PTZCAM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62" name="Picture 61" descr="arecont_2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68" name="Picture 67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69" name="Picture 68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5105400" y="285750"/>
            <a:ext cx="1330460" cy="1347798"/>
            <a:chOff x="5065905" y="883430"/>
            <a:chExt cx="3161975" cy="3203181"/>
          </a:xfrm>
        </p:grpSpPr>
        <p:pic>
          <p:nvPicPr>
            <p:cNvPr id="77" name="Picture 76" descr="pole.g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82" name="Picture 81" descr="ptz-bracket.g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83" name="Picture 82" descr="PTZCAM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79" name="Picture 78" descr="arecont_2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80" name="Picture 79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81" name="Picture 80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5841657" y="109548"/>
            <a:ext cx="457200" cy="253449"/>
            <a:chOff x="6218311" y="1297924"/>
            <a:chExt cx="2468489" cy="1368409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7" name="Picture 86" descr="NW1-Industrial-Angl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55" name="Picture 54" descr="Office_building_ic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666750"/>
            <a:ext cx="1229109" cy="12291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Primary Applications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Self Healing Ring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Using IEEE Spanning Tree Protocol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34000" y="3128952"/>
            <a:ext cx="1330460" cy="1347798"/>
            <a:chOff x="5065905" y="883430"/>
            <a:chExt cx="3161975" cy="3203181"/>
          </a:xfrm>
        </p:grpSpPr>
        <p:pic>
          <p:nvPicPr>
            <p:cNvPr id="23" name="Picture 22" descr="pole.g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34" name="Picture 33" descr="ptz-bracket.g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35" name="Picture 34" descr="PTZCAM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25" name="Picture 24" descr="arecont_2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26" name="Picture 25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27" name="Picture 26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795" y="3099161"/>
            <a:ext cx="1652217" cy="5157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Freeform 2"/>
          <p:cNvSpPr/>
          <p:nvPr/>
        </p:nvSpPr>
        <p:spPr>
          <a:xfrm>
            <a:off x="2942897" y="1567793"/>
            <a:ext cx="1051034" cy="1874345"/>
          </a:xfrm>
          <a:custGeom>
            <a:avLst/>
            <a:gdLst>
              <a:gd name="connsiteX0" fmla="*/ 1042275 w 1051034"/>
              <a:gd name="connsiteY0" fmla="*/ 0 h 1874345"/>
              <a:gd name="connsiteX1" fmla="*/ 1051034 w 1051034"/>
              <a:gd name="connsiteY1" fmla="*/ 1375104 h 1874345"/>
              <a:gd name="connsiteX2" fmla="*/ 0 w 1051034"/>
              <a:gd name="connsiteY2" fmla="*/ 1366345 h 1874345"/>
              <a:gd name="connsiteX3" fmla="*/ 0 w 1051034"/>
              <a:gd name="connsiteY3" fmla="*/ 1874345 h 18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034" h="1874345">
                <a:moveTo>
                  <a:pt x="1042275" y="0"/>
                </a:moveTo>
                <a:cubicBezTo>
                  <a:pt x="1045195" y="458368"/>
                  <a:pt x="1048114" y="916736"/>
                  <a:pt x="1051034" y="1375104"/>
                </a:cubicBezTo>
                <a:lnTo>
                  <a:pt x="0" y="1366345"/>
                </a:lnTo>
                <a:lnTo>
                  <a:pt x="0" y="18743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576552" y="3398345"/>
            <a:ext cx="718207" cy="324069"/>
          </a:xfrm>
          <a:custGeom>
            <a:avLst/>
            <a:gdLst>
              <a:gd name="connsiteX0" fmla="*/ 718207 w 718207"/>
              <a:gd name="connsiteY0" fmla="*/ 0 h 324069"/>
              <a:gd name="connsiteX1" fmla="*/ 718207 w 718207"/>
              <a:gd name="connsiteY1" fmla="*/ 324069 h 324069"/>
              <a:gd name="connsiteX2" fmla="*/ 0 w 718207"/>
              <a:gd name="connsiteY2" fmla="*/ 324069 h 3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207" h="324069">
                <a:moveTo>
                  <a:pt x="718207" y="0"/>
                </a:moveTo>
                <a:lnTo>
                  <a:pt x="718207" y="324069"/>
                </a:lnTo>
                <a:lnTo>
                  <a:pt x="0" y="32406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3172" y="3019517"/>
            <a:ext cx="1057166" cy="1104979"/>
            <a:chOff x="5791200" y="1098550"/>
            <a:chExt cx="1244600" cy="1244600"/>
          </a:xfrm>
        </p:grpSpPr>
        <p:pic>
          <p:nvPicPr>
            <p:cNvPr id="18" name="Picture 17" descr="NVR workstation server icon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1098550"/>
              <a:ext cx="1244600" cy="1244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257555">
              <a:off x="5865208" y="1538320"/>
              <a:ext cx="706594" cy="338554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 smtClean="0">
                  <a:solidFill>
                    <a:srgbClr val="002060"/>
                  </a:solidFill>
                  <a:latin typeface="Calibri"/>
                </a:rPr>
                <a:t>NVR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26050" y="2671752"/>
            <a:ext cx="1330460" cy="1347798"/>
            <a:chOff x="5065905" y="883430"/>
            <a:chExt cx="3161975" cy="3203181"/>
          </a:xfrm>
        </p:grpSpPr>
        <p:pic>
          <p:nvPicPr>
            <p:cNvPr id="30" name="Picture 29" descr="pole.g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8138" y="883430"/>
              <a:ext cx="141294" cy="3063379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 flipH="1">
              <a:off x="7344737" y="1078998"/>
              <a:ext cx="785183" cy="697787"/>
              <a:chOff x="5834944" y="848784"/>
              <a:chExt cx="1062269" cy="944033"/>
            </a:xfrm>
          </p:grpSpPr>
          <p:pic>
            <p:nvPicPr>
              <p:cNvPr id="39" name="Picture 38" descr="ptz-bracket.g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108810" y="848784"/>
                <a:ext cx="788403" cy="311150"/>
              </a:xfrm>
              <a:prstGeom prst="rect">
                <a:avLst/>
              </a:prstGeom>
            </p:spPr>
          </p:pic>
          <p:pic>
            <p:nvPicPr>
              <p:cNvPr id="40" name="Picture 39" descr="PTZCAM.g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34944" y="848784"/>
                <a:ext cx="445229" cy="944033"/>
              </a:xfrm>
              <a:prstGeom prst="rect">
                <a:avLst/>
              </a:prstGeom>
            </p:spPr>
          </p:pic>
        </p:grpSp>
        <p:pic>
          <p:nvPicPr>
            <p:cNvPr id="33" name="Picture 32" descr="arecont_2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545" y="1308988"/>
              <a:ext cx="510335" cy="531946"/>
            </a:xfrm>
            <a:prstGeom prst="rect">
              <a:avLst/>
            </a:prstGeom>
          </p:spPr>
        </p:pic>
        <p:pic>
          <p:nvPicPr>
            <p:cNvPr id="36" name="Picture 35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09955" y="3807008"/>
              <a:ext cx="1831515" cy="279603"/>
            </a:xfrm>
            <a:prstGeom prst="rect">
              <a:avLst/>
            </a:prstGeom>
          </p:spPr>
        </p:pic>
        <p:pic>
          <p:nvPicPr>
            <p:cNvPr id="37" name="Picture 36" descr="tree 3.jp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65905" y="3802896"/>
              <a:ext cx="1831515" cy="279603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457200" y="2269739"/>
            <a:ext cx="3390350" cy="18547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>
            <a:stCxn id="66" idx="0"/>
          </p:cNvCxnSpPr>
          <p:nvPr/>
        </p:nvCxnSpPr>
        <p:spPr>
          <a:xfrm flipH="1" flipV="1">
            <a:off x="8001000" y="819150"/>
            <a:ext cx="296613" cy="1676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77000" y="2647950"/>
            <a:ext cx="1524000" cy="4572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267200" y="1581150"/>
            <a:ext cx="1828800" cy="14478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tree 2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92990"/>
            <a:ext cx="1247128" cy="1077519"/>
          </a:xfrm>
          <a:prstGeom prst="rect">
            <a:avLst/>
          </a:prstGeom>
        </p:spPr>
      </p:pic>
      <p:pic>
        <p:nvPicPr>
          <p:cNvPr id="54" name="Picture 53" descr="Office_building_ic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490" y="1581150"/>
            <a:ext cx="1229109" cy="12291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2838" y="1123950"/>
            <a:ext cx="433668" cy="533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51" name="Group 50"/>
          <p:cNvGrpSpPr/>
          <p:nvPr/>
        </p:nvGrpSpPr>
        <p:grpSpPr>
          <a:xfrm>
            <a:off x="6070257" y="2952750"/>
            <a:ext cx="457200" cy="253449"/>
            <a:chOff x="6218311" y="1297924"/>
            <a:chExt cx="2468489" cy="136840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8" name="Picture 57" descr="NW1-Industrial-Angl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63" name="Group 62"/>
          <p:cNvGrpSpPr/>
          <p:nvPr/>
        </p:nvGrpSpPr>
        <p:grpSpPr>
          <a:xfrm>
            <a:off x="7959124" y="2495550"/>
            <a:ext cx="457200" cy="253449"/>
            <a:chOff x="6218311" y="1297924"/>
            <a:chExt cx="2468489" cy="1368409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6" name="Picture 65" descr="NW1-Industrial-Angl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72" name="Group 71"/>
          <p:cNvGrpSpPr/>
          <p:nvPr/>
        </p:nvGrpSpPr>
        <p:grpSpPr>
          <a:xfrm>
            <a:off x="7670457" y="642948"/>
            <a:ext cx="457200" cy="253449"/>
            <a:chOff x="6218311" y="1297924"/>
            <a:chExt cx="2468489" cy="1368409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5" name="Picture 74" descr="NW1-Industrial-Angl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cxnSp>
        <p:nvCxnSpPr>
          <p:cNvPr id="88" name="Straight Connector 87"/>
          <p:cNvCxnSpPr>
            <a:stCxn id="74" idx="3"/>
          </p:cNvCxnSpPr>
          <p:nvPr/>
        </p:nvCxnSpPr>
        <p:spPr>
          <a:xfrm flipH="1" flipV="1">
            <a:off x="6324601" y="209550"/>
            <a:ext cx="1345856" cy="560333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50" idx="3"/>
          </p:cNvCxnSpPr>
          <p:nvPr/>
        </p:nvCxnSpPr>
        <p:spPr>
          <a:xfrm flipV="1">
            <a:off x="4226506" y="209550"/>
            <a:ext cx="1640895" cy="11811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96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Primary Applications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Backhaul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High Bandwidth</a:t>
            </a:r>
          </a:p>
        </p:txBody>
      </p:sp>
      <p:sp>
        <p:nvSpPr>
          <p:cNvPr id="3" name="Freeform 2"/>
          <p:cNvSpPr/>
          <p:nvPr/>
        </p:nvSpPr>
        <p:spPr>
          <a:xfrm>
            <a:off x="1600200" y="2343150"/>
            <a:ext cx="533400" cy="1239002"/>
          </a:xfrm>
          <a:custGeom>
            <a:avLst/>
            <a:gdLst>
              <a:gd name="connsiteX0" fmla="*/ 1042275 w 1051034"/>
              <a:gd name="connsiteY0" fmla="*/ 0 h 1874345"/>
              <a:gd name="connsiteX1" fmla="*/ 1051034 w 1051034"/>
              <a:gd name="connsiteY1" fmla="*/ 1375104 h 1874345"/>
              <a:gd name="connsiteX2" fmla="*/ 0 w 1051034"/>
              <a:gd name="connsiteY2" fmla="*/ 1366345 h 1874345"/>
              <a:gd name="connsiteX3" fmla="*/ 0 w 1051034"/>
              <a:gd name="connsiteY3" fmla="*/ 1874345 h 18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034" h="1874345">
                <a:moveTo>
                  <a:pt x="1042275" y="0"/>
                </a:moveTo>
                <a:cubicBezTo>
                  <a:pt x="1045195" y="458368"/>
                  <a:pt x="1048114" y="916736"/>
                  <a:pt x="1051034" y="1375104"/>
                </a:cubicBezTo>
                <a:lnTo>
                  <a:pt x="0" y="1366345"/>
                </a:lnTo>
                <a:lnTo>
                  <a:pt x="0" y="187434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3172" y="3400517"/>
            <a:ext cx="1285837" cy="466633"/>
            <a:chOff x="683172" y="3019517"/>
            <a:chExt cx="3044840" cy="11049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795" y="3099161"/>
              <a:ext cx="1652217" cy="51573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" name="Freeform 3"/>
            <p:cNvSpPr/>
            <p:nvPr/>
          </p:nvSpPr>
          <p:spPr>
            <a:xfrm>
              <a:off x="1576552" y="3398345"/>
              <a:ext cx="718207" cy="324069"/>
            </a:xfrm>
            <a:custGeom>
              <a:avLst/>
              <a:gdLst>
                <a:gd name="connsiteX0" fmla="*/ 718207 w 718207"/>
                <a:gd name="connsiteY0" fmla="*/ 0 h 324069"/>
                <a:gd name="connsiteX1" fmla="*/ 718207 w 718207"/>
                <a:gd name="connsiteY1" fmla="*/ 324069 h 324069"/>
                <a:gd name="connsiteX2" fmla="*/ 0 w 718207"/>
                <a:gd name="connsiteY2" fmla="*/ 324069 h 324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8207" h="324069">
                  <a:moveTo>
                    <a:pt x="718207" y="0"/>
                  </a:moveTo>
                  <a:lnTo>
                    <a:pt x="718207" y="324069"/>
                  </a:lnTo>
                  <a:lnTo>
                    <a:pt x="0" y="324069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8" name="Picture 17" descr="NVR workstation server icon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172" y="3019517"/>
              <a:ext cx="1057167" cy="1104979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457200" y="3181350"/>
            <a:ext cx="1600200" cy="8382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4" name="Picture 53" descr="Office_building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490" y="1962150"/>
            <a:ext cx="1229109" cy="12291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89" name="Straight Connector 88"/>
          <p:cNvCxnSpPr/>
          <p:nvPr/>
        </p:nvCxnSpPr>
        <p:spPr>
          <a:xfrm>
            <a:off x="2514600" y="2190750"/>
            <a:ext cx="3800238" cy="1"/>
          </a:xfrm>
          <a:prstGeom prst="line">
            <a:avLst/>
          </a:prstGeom>
          <a:ln w="76200" cmpd="sng"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0" y="1885950"/>
            <a:ext cx="564880" cy="5866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324600" y="1885950"/>
            <a:ext cx="564880" cy="5866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25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6350654" y="1733550"/>
            <a:ext cx="14217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010400" y="1657350"/>
            <a:ext cx="0" cy="1295400"/>
          </a:xfrm>
          <a:prstGeom prst="line">
            <a:avLst/>
          </a:prstGeom>
          <a:ln w="57150" cmpd="sng"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tree 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276350"/>
            <a:ext cx="990600" cy="85587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 descr="tree 2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190750"/>
            <a:ext cx="1358900" cy="11740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 descr="Office_building_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971550"/>
            <a:ext cx="1676400" cy="1676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366286"/>
            <a:ext cx="1011864" cy="3158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Freeform 16"/>
          <p:cNvSpPr/>
          <p:nvPr/>
        </p:nvSpPr>
        <p:spPr>
          <a:xfrm>
            <a:off x="5977757" y="3556734"/>
            <a:ext cx="718207" cy="324069"/>
          </a:xfrm>
          <a:custGeom>
            <a:avLst/>
            <a:gdLst>
              <a:gd name="connsiteX0" fmla="*/ 718207 w 718207"/>
              <a:gd name="connsiteY0" fmla="*/ 0 h 324069"/>
              <a:gd name="connsiteX1" fmla="*/ 718207 w 718207"/>
              <a:gd name="connsiteY1" fmla="*/ 324069 h 324069"/>
              <a:gd name="connsiteX2" fmla="*/ 0 w 718207"/>
              <a:gd name="connsiteY2" fmla="*/ 324069 h 3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207" h="324069">
                <a:moveTo>
                  <a:pt x="718207" y="0"/>
                </a:moveTo>
                <a:lnTo>
                  <a:pt x="718207" y="324069"/>
                </a:lnTo>
                <a:lnTo>
                  <a:pt x="0" y="32406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953234" y="3409950"/>
            <a:ext cx="1057166" cy="1104979"/>
            <a:chOff x="5791200" y="1098550"/>
            <a:chExt cx="1244600" cy="1244600"/>
          </a:xfrm>
        </p:grpSpPr>
        <p:pic>
          <p:nvPicPr>
            <p:cNvPr id="20" name="Picture 19" descr="NVR workstation server icon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1098550"/>
              <a:ext cx="1244600" cy="1244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1257555">
              <a:off x="5865208" y="1538320"/>
              <a:ext cx="706594" cy="338554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 smtClean="0">
                  <a:solidFill>
                    <a:srgbClr val="002060"/>
                  </a:solidFill>
                  <a:latin typeface="Calibri"/>
                </a:rPr>
                <a:t>NVR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7010400" y="3028950"/>
            <a:ext cx="217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819400" y="2724150"/>
            <a:ext cx="687290" cy="381000"/>
            <a:chOff x="6218311" y="1297924"/>
            <a:chExt cx="2468489" cy="136840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9" name="Picture 28" descr="NW1-Industrial-Angle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2" name="Group 41"/>
          <p:cNvGrpSpPr/>
          <p:nvPr/>
        </p:nvGrpSpPr>
        <p:grpSpPr>
          <a:xfrm flipH="1">
            <a:off x="6172200" y="1428750"/>
            <a:ext cx="444045" cy="381000"/>
            <a:chOff x="6796445" y="2647950"/>
            <a:chExt cx="444045" cy="3810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6445" y="2673030"/>
              <a:ext cx="365454" cy="3314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7" name="Picture 36" descr="NW1-Industrial-Angle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3582" y="2647950"/>
              <a:ext cx="356908" cy="38100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cxnSp>
        <p:nvCxnSpPr>
          <p:cNvPr id="46" name="Straight Connector 45"/>
          <p:cNvCxnSpPr/>
          <p:nvPr/>
        </p:nvCxnSpPr>
        <p:spPr>
          <a:xfrm flipH="1">
            <a:off x="914400" y="3028950"/>
            <a:ext cx="1905000" cy="9144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1143000" y="2876550"/>
            <a:ext cx="1600200" cy="762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581400" y="1809750"/>
            <a:ext cx="762000" cy="9144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72" idx="3"/>
            <a:endCxn id="37" idx="3"/>
          </p:cNvCxnSpPr>
          <p:nvPr/>
        </p:nvCxnSpPr>
        <p:spPr>
          <a:xfrm>
            <a:off x="4954490" y="1619250"/>
            <a:ext cx="1217710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1828800" y="4095750"/>
            <a:ext cx="444045" cy="381000"/>
            <a:chOff x="776645" y="2724150"/>
            <a:chExt cx="444045" cy="381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645" y="2749230"/>
              <a:ext cx="365454" cy="3314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0" name="Picture 49" descr="NW1-Industrial-Angle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782" y="2724150"/>
              <a:ext cx="356908" cy="38100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52" name="Group 51"/>
          <p:cNvGrpSpPr/>
          <p:nvPr/>
        </p:nvGrpSpPr>
        <p:grpSpPr>
          <a:xfrm>
            <a:off x="457200" y="3790950"/>
            <a:ext cx="444045" cy="381000"/>
            <a:chOff x="776645" y="2724150"/>
            <a:chExt cx="444045" cy="38100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645" y="2749230"/>
              <a:ext cx="365454" cy="3314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4" name="Picture 53" descr="NW1-Industrial-Angle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782" y="2724150"/>
              <a:ext cx="356908" cy="38100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cxnSp>
        <p:nvCxnSpPr>
          <p:cNvPr id="55" name="Straight Connector 54"/>
          <p:cNvCxnSpPr/>
          <p:nvPr/>
        </p:nvCxnSpPr>
        <p:spPr>
          <a:xfrm flipH="1">
            <a:off x="2209800" y="3105150"/>
            <a:ext cx="685800" cy="99060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0" y="4171950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NW7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52800" y="3028950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NW8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62157" y="971550"/>
            <a:ext cx="60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NW9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43600" y="1745218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NW7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1000" y="2419350"/>
            <a:ext cx="85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NW1/M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3400" y="4095750"/>
            <a:ext cx="60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NW1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4" name="Straight Connector 63"/>
          <p:cNvCxnSpPr>
            <a:stCxn id="71" idx="3"/>
          </p:cNvCxnSpPr>
          <p:nvPr/>
        </p:nvCxnSpPr>
        <p:spPr>
          <a:xfrm flipH="1" flipV="1">
            <a:off x="3048000" y="971550"/>
            <a:ext cx="1219200" cy="648016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419600" y="1733550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NW8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267200" y="1428750"/>
            <a:ext cx="687290" cy="381000"/>
            <a:chOff x="6218311" y="1297924"/>
            <a:chExt cx="2468489" cy="1368409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2" name="Picture 71" descr="NW1-Industrial-Angle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1276350"/>
            <a:ext cx="564880" cy="5866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81800" y="2724150"/>
            <a:ext cx="564880" cy="5866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5" name="TextBox 74"/>
          <p:cNvSpPr txBox="1"/>
          <p:nvPr/>
        </p:nvSpPr>
        <p:spPr>
          <a:xfrm>
            <a:off x="7278512" y="2674762"/>
            <a:ext cx="60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NW9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6645" y="2749230"/>
            <a:ext cx="306030" cy="331472"/>
            <a:chOff x="776645" y="2749230"/>
            <a:chExt cx="306030" cy="33147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8387"/>
            <a:stretch/>
          </p:blipFill>
          <p:spPr>
            <a:xfrm>
              <a:off x="776645" y="2749230"/>
              <a:ext cx="115530" cy="3314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4075" y="2749550"/>
              <a:ext cx="228600" cy="268817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77" name="Group 76"/>
          <p:cNvGrpSpPr/>
          <p:nvPr/>
        </p:nvGrpSpPr>
        <p:grpSpPr>
          <a:xfrm>
            <a:off x="2743200" y="792478"/>
            <a:ext cx="306030" cy="331472"/>
            <a:chOff x="776645" y="2749230"/>
            <a:chExt cx="306030" cy="331472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8387"/>
            <a:stretch/>
          </p:blipFill>
          <p:spPr>
            <a:xfrm>
              <a:off x="776645" y="2749230"/>
              <a:ext cx="115530" cy="3314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4075" y="2749550"/>
              <a:ext cx="228600" cy="268817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1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Hybrid Topologies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971800" y="590550"/>
            <a:ext cx="85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NW7/M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7391400" y="1428750"/>
            <a:ext cx="444045" cy="381000"/>
            <a:chOff x="776645" y="2724150"/>
            <a:chExt cx="444045" cy="38100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645" y="2749230"/>
              <a:ext cx="365454" cy="3314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8" name="Picture 67" descr="NW1-Industrial-Angle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782" y="2724150"/>
              <a:ext cx="356908" cy="38100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cxnSp>
        <p:nvCxnSpPr>
          <p:cNvPr id="83" name="Straight Connector 82"/>
          <p:cNvCxnSpPr/>
          <p:nvPr/>
        </p:nvCxnSpPr>
        <p:spPr>
          <a:xfrm>
            <a:off x="7848600" y="1581150"/>
            <a:ext cx="838200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 flipH="1">
            <a:off x="8458200" y="1428750"/>
            <a:ext cx="444045" cy="381000"/>
            <a:chOff x="6796445" y="2647950"/>
            <a:chExt cx="444045" cy="38100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6445" y="2673030"/>
              <a:ext cx="365454" cy="3314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3" name="Picture 62" descr="NW1-Industrial-Angle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3582" y="2647950"/>
              <a:ext cx="356908" cy="38100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775354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7000">
              <a:schemeClr val="tx1"/>
            </a:gs>
            <a:gs pos="93000">
              <a:schemeClr val="tx1">
                <a:lumMod val="75000"/>
                <a:lumOff val="25000"/>
              </a:schemeClr>
            </a:gs>
            <a:gs pos="99000">
              <a:schemeClr val="tx1">
                <a:lumMod val="65000"/>
                <a:lumOff val="3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" y="0"/>
            <a:ext cx="3407833" cy="2000250"/>
          </a:xfrm>
          <a:prstGeom prst="rect">
            <a:avLst/>
          </a:prstGeom>
          <a:blipFill dpi="0" rotWithShape="1">
            <a:blip r:embed="rId3" cstate="screen">
              <a:alphaModFix amt="9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72058" y="1088831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971831" y="514399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184065" y="1784679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803693" y="656751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805512" y="1009554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383283" y="590599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660295" y="706410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81034" y="742950"/>
            <a:ext cx="45719" cy="45719"/>
          </a:xfrm>
          <a:prstGeom prst="ellipse">
            <a:avLst/>
          </a:prstGeom>
          <a:gradFill flip="none" rotWithShape="1">
            <a:gsLst>
              <a:gs pos="66000">
                <a:schemeClr val="bg1"/>
              </a:gs>
              <a:gs pos="7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93362" y="1054987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124952" y="794997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031656" y="350637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472913" y="495349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 flipV="1">
            <a:off x="868691" y="763074"/>
            <a:ext cx="45719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 flipV="1">
            <a:off x="523352" y="438199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tx2">
                  <a:lumMod val="40000"/>
                  <a:lumOff val="6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 flipV="1">
            <a:off x="1313560" y="214623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 flipV="1">
            <a:off x="1800904" y="961551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 flipV="1">
            <a:off x="2519624" y="1652375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 flipV="1">
            <a:off x="609600" y="1962199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 flipV="1">
            <a:off x="1143000" y="1215271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 flipV="1">
            <a:off x="76200" y="666756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 flipV="1">
            <a:off x="183312" y="1058689"/>
            <a:ext cx="53016" cy="45719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 flipV="1">
            <a:off x="536614" y="1140423"/>
            <a:ext cx="45719" cy="52000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 flipV="1">
            <a:off x="335302" y="475923"/>
            <a:ext cx="45719" cy="52000"/>
          </a:xfrm>
          <a:prstGeom prst="ellipse">
            <a:avLst/>
          </a:prstGeom>
          <a:gradFill flip="none" rotWithShape="1">
            <a:gsLst>
              <a:gs pos="68000">
                <a:schemeClr val="accent1">
                  <a:lumMod val="20000"/>
                  <a:lumOff val="80000"/>
                </a:schemeClr>
              </a:gs>
              <a:gs pos="74000">
                <a:schemeClr val="bg1"/>
              </a:gs>
              <a:gs pos="4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ComNet-Logo---160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33350"/>
            <a:ext cx="1600200" cy="48406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1962180"/>
            <a:ext cx="9144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Product Overview</a:t>
            </a:r>
          </a:p>
          <a:p>
            <a:pPr algn="ctr"/>
            <a:r>
              <a:rPr lang="en-US" b="1" cap="none" spc="150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Fiber  •  Hardened Ethernet  • Commercial Ethernet  </a:t>
            </a:r>
            <a:r>
              <a:rPr lang="en-US" b="1" spc="150" dirty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 spc="150" dirty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cap="none" spc="150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Retrofit • Wireless</a:t>
            </a:r>
          </a:p>
          <a:p>
            <a:pPr algn="ctr"/>
            <a:endParaRPr lang="en-US" sz="2400" b="1" spc="150" dirty="0">
              <a:ln w="1143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cap="none" spc="150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Guy Walker</a:t>
            </a:r>
          </a:p>
          <a:p>
            <a:pPr algn="ctr"/>
            <a:r>
              <a:rPr lang="en-US" sz="2400" b="1" spc="150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North America Trainer</a:t>
            </a:r>
            <a:br>
              <a:rPr lang="en-US" sz="2400" b="1" spc="150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400" b="1" spc="150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A&amp;E Program Manager</a:t>
            </a:r>
            <a:endParaRPr lang="en-US" sz="2400" b="1" cap="none" spc="150" dirty="0">
              <a:ln w="1143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Wireless Ethernet Products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4869842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Power, Point &amp; Play</a:t>
            </a:r>
          </a:p>
          <a:p>
            <a:pPr marL="400050" lvl="1" indent="0">
              <a:buNone/>
            </a:pPr>
            <a:r>
              <a:rPr lang="en-US" i="1" dirty="0" smtClean="0"/>
              <a:t>Pre-configured </a:t>
            </a:r>
            <a:r>
              <a:rPr lang="en-US" dirty="0" smtClean="0"/>
              <a:t>AP and Client </a:t>
            </a:r>
          </a:p>
          <a:p>
            <a:pPr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4F81BD"/>
                </a:solidFill>
              </a:rPr>
              <a:t>Mount and connect AP to AC or PoE source and the network.</a:t>
            </a:r>
          </a:p>
          <a:p>
            <a:pPr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4F81BD"/>
                </a:solidFill>
              </a:rPr>
              <a:t>Mount and connect Client to AC or PoE source and camera.</a:t>
            </a:r>
          </a:p>
          <a:p>
            <a:pPr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4F81BD"/>
                </a:solidFill>
              </a:rPr>
              <a:t>Point them at each other until you get green signal strength LEDs.</a:t>
            </a:r>
          </a:p>
          <a:p>
            <a:pPr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4F81BD"/>
                </a:solidFill>
              </a:rPr>
              <a:t>Done.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014" y="352485"/>
            <a:ext cx="1752600" cy="685800"/>
          </a:xfrm>
          <a:prstGeom prst="rect">
            <a:avLst/>
          </a:prstGeom>
        </p:spPr>
      </p:pic>
      <p:pic>
        <p:nvPicPr>
          <p:cNvPr id="6" name="Picture 5" descr="Lifetime Warranty - Standard copy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090" y="4082000"/>
            <a:ext cx="1052010" cy="367183"/>
          </a:xfrm>
          <a:prstGeom prst="rect">
            <a:avLst/>
          </a:prstGeom>
        </p:spPr>
      </p:pic>
      <p:pic>
        <p:nvPicPr>
          <p:cNvPr id="3" name="Picture 2" descr="300_NW8[E]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66750"/>
            <a:ext cx="3810000" cy="3810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257800" y="3714750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NWK7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64450" y="3562350"/>
            <a:ext cx="76200" cy="76200"/>
          </a:xfrm>
          <a:prstGeom prst="ellipse">
            <a:avLst/>
          </a:prstGeom>
          <a:solidFill>
            <a:srgbClr val="00FF00"/>
          </a:solidFill>
          <a:ln w="38100" cmpd="sng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7766050" y="3568700"/>
            <a:ext cx="76200" cy="76200"/>
          </a:xfrm>
          <a:prstGeom prst="ellipse">
            <a:avLst/>
          </a:prstGeom>
          <a:solidFill>
            <a:srgbClr val="00FF00"/>
          </a:solidFill>
          <a:ln w="38100" cmpd="sng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67650" y="3575050"/>
            <a:ext cx="76200" cy="76200"/>
          </a:xfrm>
          <a:prstGeom prst="ellipse">
            <a:avLst/>
          </a:prstGeom>
          <a:solidFill>
            <a:srgbClr val="00FF00"/>
          </a:solidFill>
          <a:ln w="38100" cmpd="sng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72425" y="3581400"/>
            <a:ext cx="76200" cy="76200"/>
          </a:xfrm>
          <a:prstGeom prst="ellipse">
            <a:avLst/>
          </a:prstGeom>
          <a:solidFill>
            <a:srgbClr val="00FF00"/>
          </a:solidFill>
          <a:ln w="38100" cmpd="sng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18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" y="1276350"/>
            <a:ext cx="1843088" cy="226695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43400" y="590550"/>
            <a:ext cx="4267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NWK1</a:t>
            </a: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Point-to-Point Preconfigured Kit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Includes MAC-locked AP and Client </a:t>
            </a:r>
          </a:p>
          <a:p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New IP67 ABS enclosure – glands and LEDs on bottom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Fully hardened -40˚ to 75˚C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Dual 10/100 Ethernet 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Powered by PoE or included PIM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5GHz 802.11a/n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95 Mbps Max. throughput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Up to 2 miles 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19dBi Internal antenna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with 17° Beam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Includes power injection modules (PIM1)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Includes mounting brackets for 2 ½” pole</a:t>
            </a:r>
            <a:endParaRPr lang="en-US" sz="1400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7136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Generation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1581150"/>
            <a:ext cx="1843088" cy="226695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965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" y="1276350"/>
            <a:ext cx="1843088" cy="226695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43400" y="590550"/>
            <a:ext cx="42672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NW1</a:t>
            </a: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Point-to-Multipoint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Up to 15 clients</a:t>
            </a:r>
          </a:p>
          <a:p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New IP67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ABS enclosure – glands and LEDs on bottom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Fully hardened -40˚ to 75˚C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Dual 10/100 Ethernet 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Powered by PoE or included PIM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5GHz 802.11a/n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95 Mbps Max. throughput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Up to 2 miles 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19dBi Internal antenna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with 17° Beam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Includes power injection module (PIM1)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Includes mounting bracket for 2 ½” pole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Optional antennas for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AP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7136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Generation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  <p:pic>
        <p:nvPicPr>
          <p:cNvPr id="10" name="Picture 9" descr="Sector Antenn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1420" y="3486150"/>
            <a:ext cx="683415" cy="9715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 descr="NWAODA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562350"/>
            <a:ext cx="750380" cy="875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2887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3400" y="590550"/>
            <a:ext cx="426720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NW1/M</a:t>
            </a: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Point-to-</a:t>
            </a: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</a:t>
            </a: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Point-to-Multipoint</a:t>
            </a:r>
            <a:endParaRPr lang="en-US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Smaller enclosure</a:t>
            </a:r>
          </a:p>
          <a:p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New IP67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ABS enclosure – glands and LEDs on bottom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Fully hardened -40˚ to 75˚C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Single 10/100 Ethernet 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Powered by PoE or included PIM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5GHz 802.11a/n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95 Mbps Max. throughput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Up to 2 miles 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16dBi Internal antenna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with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30°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Beam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Includes power injection module (PIM1)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Available in Kit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Optional antennas for AP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7136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Generation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657350"/>
            <a:ext cx="1295400" cy="152329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957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" y="1276350"/>
            <a:ext cx="1843088" cy="226695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43400" y="590550"/>
            <a:ext cx="4267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NW7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High Throughput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Point-to-Point</a:t>
            </a: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Point-to-Multipoint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Up to 15 clients</a:t>
            </a:r>
          </a:p>
          <a:p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New IP67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ABS enclosure – glands and LEDs on bottom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Fully hardened -40˚ to 70˚C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Dual Gigabit Ethernet 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Port 1 is a PD, port 2 is a PSE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Powered by PoE or PIM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5GHz 802.11a/n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120 Mbps full duplex throughput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180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Mbps Max.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throughput in one direction</a:t>
            </a:r>
            <a:endParaRPr lang="en-US" sz="1400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Up to 4 miles 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19dBi Internal antenna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with 17°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Available in Kit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Optional antennas for AP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7136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Generation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Sector Antenn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1420" y="3486150"/>
            <a:ext cx="683415" cy="9715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 descr="NWAODA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562350"/>
            <a:ext cx="750380" cy="875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037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3400" y="590550"/>
            <a:ext cx="4267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NW7/M  High Throughput</a:t>
            </a: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Point-to-</a:t>
            </a: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</a:t>
            </a:r>
          </a:p>
          <a:p>
            <a:r>
              <a:rPr lang="en-US" dirty="0">
                <a:solidFill>
                  <a:srgbClr val="1F497D">
                    <a:lumMod val="60000"/>
                    <a:lumOff val="40000"/>
                  </a:srgbClr>
                </a:solidFill>
              </a:rPr>
              <a:t>Point-to-</a:t>
            </a: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Multipoint</a:t>
            </a:r>
            <a:endParaRPr lang="en-US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Smaller enclosure</a:t>
            </a:r>
          </a:p>
          <a:p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New IP67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ABS enclosure – glands and LEDs on bottom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Fully hardened -40˚ to 70˚C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Single Gigabit Ethernet 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Powered by PoE or included PIM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5GHz 802.11a/n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120 Mbps full duplex throughput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180 Mbps Max. throughput in one direction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Up to 4 miles 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16dBi Internal antenna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with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30°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Beam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Includes Gigabit power injection module (PIM2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Available in Kit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Optional antennas for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AP</a:t>
            </a:r>
            <a:endParaRPr lang="en-US" sz="1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7136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Generation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657350"/>
            <a:ext cx="1295400" cy="152329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70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3400" y="590550"/>
            <a:ext cx="42672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NW8  High Throughput Dual Radio</a:t>
            </a: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Daisy Chain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Self-Healing Ring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endParaRPr lang="en-US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IP67 enclosure</a:t>
            </a:r>
            <a:endParaRPr lang="en-US" sz="1400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Fully hardened -40˚ to 75˚C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Dual Gigabit Ethernet 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Port 1 is a PD, port 2 is a PSE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Powered by PoE or PIM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5GHz 802.11a/n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120 Mbps full duplex throughput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180 Mbps Max. throughput in one direction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Up to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2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miles 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19dBi Internal antenna with 17°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External antennas for radio 2</a:t>
            </a:r>
            <a:endParaRPr lang="en-US" sz="1400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7136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Generation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1504950"/>
            <a:ext cx="3276600" cy="1816385"/>
            <a:chOff x="6218311" y="1297924"/>
            <a:chExt cx="2468489" cy="13684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" name="Picture 9" descr="NW1-Industrial-Ang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  <p:pic>
        <p:nvPicPr>
          <p:cNvPr id="11" name="Picture 10" descr="Sector Antenn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020" y="3486150"/>
            <a:ext cx="683415" cy="9715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 descr="NWAODA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62350"/>
            <a:ext cx="750380" cy="875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7979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3400" y="590550"/>
            <a:ext cx="426720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NW9  Ultra High Throughput</a:t>
            </a: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Point-to-</a:t>
            </a: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</a:t>
            </a: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Point-to-Multipoint</a:t>
            </a:r>
            <a:endParaRPr lang="en-US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802.11ac rated radios</a:t>
            </a:r>
          </a:p>
          <a:p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Casted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aluminum enclosure –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glands/LEDs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on bottom</a:t>
            </a:r>
            <a:endParaRPr lang="en-US" sz="14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Fully hardened -40˚ to 70˚C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Dual Gigabit Ethernet 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Port 1 is a PD, port 2 is a PSE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Powered by PoE or PIM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867 Mbps radio throughput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500 Mbps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Max.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throughput in one direction</a:t>
            </a:r>
            <a:endParaRPr lang="en-US" sz="1400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Up to 4 miles 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19dBi Internal antenna </a:t>
            </a: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with 17°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Available in Kit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Optional antennas for </a:t>
            </a:r>
            <a:r>
              <a:rPr lang="en-US" sz="1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AP</a:t>
            </a:r>
            <a:endParaRPr lang="en-US" sz="14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7136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Generation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0" y="1276350"/>
            <a:ext cx="2165080" cy="22485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52550"/>
            <a:ext cx="1576388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  <p:pic>
        <p:nvPicPr>
          <p:cNvPr id="12" name="Picture 11" descr="Sector Antenn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1420" y="3486150"/>
            <a:ext cx="683415" cy="9715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 descr="NWAODA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562350"/>
            <a:ext cx="750380" cy="875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3486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7136"/>
            <a:ext cx="23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Generation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35099"/>
              </p:ext>
            </p:extLst>
          </p:nvPr>
        </p:nvGraphicFramePr>
        <p:xfrm>
          <a:off x="152400" y="514350"/>
          <a:ext cx="8839200" cy="396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"/>
                <a:gridCol w="883920"/>
                <a:gridCol w="883920"/>
                <a:gridCol w="883920"/>
                <a:gridCol w="883920"/>
                <a:gridCol w="883920"/>
                <a:gridCol w="883920"/>
                <a:gridCol w="883920"/>
                <a:gridCol w="883920"/>
                <a:gridCol w="883920"/>
              </a:tblGrid>
              <a:tr h="56605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Model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Enclosure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Ethernet Ports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PD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PSE on Port 2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Internal Antenna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External Antenna Compatible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PIM included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Max Speed (true thrpt)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NWBKT Compatible</a:t>
                      </a:r>
                      <a:endParaRPr lang="en-US" sz="1000" dirty="0"/>
                    </a:p>
                  </a:txBody>
                  <a:tcPr anchor="ctr"/>
                </a:tc>
              </a:tr>
              <a:tr h="5660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NW1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ABS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x 100Mbps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port 2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17˚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Yes/FE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95Mbps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</a:tr>
              <a:tr h="5660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NW1/M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ABS Mini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 x 100Mbps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30˚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Yes/FE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95Mbps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</a:tr>
              <a:tr h="5660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NW7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ABS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x 1000Mbps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17˚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180Mbps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</a:tr>
              <a:tr h="5660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NW7/M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ABS Mini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 x 1000Mbps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port</a:t>
                      </a:r>
                      <a:r>
                        <a:rPr lang="en-US" sz="1000" baseline="0" dirty="0" smtClean="0"/>
                        <a:t> 2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30˚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Yes/GIG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180Mbps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</a:tr>
              <a:tr h="5660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NW8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Original NetWave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x 1000Mbps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17˚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180Mbps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</a:tr>
              <a:tr h="5660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NW9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Casted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x 1000Mbps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17˚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500Mbps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</a:t>
                      </a:r>
                      <a:endParaRPr lang="en-US" sz="10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326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4F81BD"/>
                </a:solidFill>
              </a:rPr>
              <a:t>NetWave Solar</a:t>
            </a:r>
          </a:p>
          <a:p>
            <a:pPr marL="400050" lvl="1" indent="0">
              <a:buNone/>
            </a:pPr>
            <a:r>
              <a:rPr lang="en-US" sz="1600" dirty="0" smtClean="0"/>
              <a:t>Everything but the pole: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120Watt PV solar panels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Lead Acid Gel </a:t>
            </a:r>
            <a:r>
              <a:rPr lang="en-US" sz="1600" dirty="0" smtClean="0"/>
              <a:t>Batteries, glass mat</a:t>
            </a:r>
            <a:endParaRPr lang="en-US" sz="1600" dirty="0" smtClean="0"/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Power controller, injector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NEMA enclosure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All cables</a:t>
            </a:r>
            <a:r>
              <a:rPr lang="en-US" sz="1600" dirty="0"/>
              <a:t> </a:t>
            </a:r>
            <a:r>
              <a:rPr lang="en-US" sz="1600" dirty="0" smtClean="0"/>
              <a:t>&amp; mounting brackets</a:t>
            </a:r>
            <a:endParaRPr lang="en-US" sz="1600" dirty="0"/>
          </a:p>
          <a:p>
            <a:pPr marL="0" indent="0">
              <a:buNone/>
            </a:pPr>
            <a:r>
              <a:rPr lang="en-US" sz="2000" dirty="0" smtClean="0">
                <a:solidFill>
                  <a:srgbClr val="4F81BD"/>
                </a:solidFill>
              </a:rPr>
              <a:t>4 Kits Based On:</a:t>
            </a:r>
            <a:endParaRPr lang="en-US" sz="2000" dirty="0">
              <a:solidFill>
                <a:srgbClr val="4F81BD"/>
              </a:solidFill>
            </a:endParaRP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15W or 30W continuous output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3 or 6 hours of peak sunlight</a:t>
            </a:r>
          </a:p>
          <a:p>
            <a:pPr marL="685800" lvl="1">
              <a:buFont typeface="Arial"/>
              <a:buChar char="•"/>
            </a:pPr>
            <a:r>
              <a:rPr lang="en-US" sz="1600" dirty="0"/>
              <a:t>4</a:t>
            </a:r>
            <a:r>
              <a:rPr lang="en-US" sz="1600" dirty="0" smtClean="0"/>
              <a:t>0 hours reserve battery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00150"/>
            <a:ext cx="1593236" cy="137743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123950"/>
            <a:ext cx="1657919" cy="15049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343150"/>
            <a:ext cx="2344659" cy="2190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952750"/>
            <a:ext cx="1657919" cy="15049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17136"/>
            <a:ext cx="158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Solar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6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450" y="857261"/>
            <a:ext cx="5162550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Founded in 2007 by George Lichtblau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Former GE IFS Team</a:t>
            </a:r>
            <a:endParaRPr lang="en-US" sz="1600" dirty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Based in Danbury, CT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Focused on Made in America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endParaRPr lang="en-US" sz="1600" dirty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Doing it right</a:t>
            </a:r>
            <a:endParaRPr lang="en-US" sz="2000" b="1" dirty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Rooted in Security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“Old School” customer service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Bringing unique products to market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" y="279210"/>
            <a:ext cx="85344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About Us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192" y="1044888"/>
            <a:ext cx="3282208" cy="2898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8643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4F81BD"/>
                </a:solidFill>
              </a:rPr>
              <a:t>NetWave Battery Backup</a:t>
            </a:r>
          </a:p>
          <a:p>
            <a:pPr marL="400050" lvl="1" indent="0">
              <a:buNone/>
            </a:pPr>
            <a:r>
              <a:rPr lang="en-US" sz="1600" dirty="0" smtClean="0"/>
              <a:t>277 VAC at the pole, but only at night: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Valve regulated lead acid batteries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Smart DC-UPS power controller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Power inverter or injector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NEMA box</a:t>
            </a:r>
          </a:p>
          <a:p>
            <a:pPr marL="685800" lvl="1">
              <a:buFont typeface="Arial"/>
              <a:buChar char="•"/>
            </a:pPr>
            <a:r>
              <a:rPr lang="en-US" sz="1600" dirty="0" smtClean="0"/>
              <a:t>Mounting brackets/straps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613"/>
            <a:ext cx="885082" cy="3463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1713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NetWave Battery Backup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123950"/>
            <a:ext cx="3024000" cy="27432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0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0"/>
          <p:cNvGrpSpPr/>
          <p:nvPr/>
        </p:nvGrpSpPr>
        <p:grpSpPr>
          <a:xfrm>
            <a:off x="-18197" y="819174"/>
            <a:ext cx="6515092" cy="971549"/>
            <a:chOff x="0" y="2514600"/>
            <a:chExt cx="6972300" cy="1257300"/>
          </a:xfrm>
        </p:grpSpPr>
        <p:sp>
          <p:nvSpPr>
            <p:cNvPr id="4" name="Rounded Rectangle 3"/>
            <p:cNvSpPr/>
            <p:nvPr/>
          </p:nvSpPr>
          <p:spPr>
            <a:xfrm>
              <a:off x="0" y="2514600"/>
              <a:ext cx="6972300" cy="1257300"/>
            </a:xfrm>
            <a:prstGeom prst="roundRect">
              <a:avLst/>
            </a:prstGeom>
            <a:blipFill dpi="0" rotWithShape="1">
              <a:blip r:embed="rId4" cstate="print">
                <a:alphaModFix amt="81000"/>
                <a:lum bright="38000"/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152400" dir="4500000" sx="101000" sy="101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434572" y="2514600"/>
              <a:ext cx="3271795" cy="11948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5400" b="1" spc="150" dirty="0" err="1" smtClean="0">
                  <a:ln w="11430"/>
                  <a:solidFill>
                    <a:prstClr val="white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ethernet</a:t>
              </a:r>
              <a:endParaRPr lang="en-US" sz="5400" b="1" spc="150" dirty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 descr="ComNet_2_Color_Logo copy_edited-1.gif"/>
          <p:cNvPicPr>
            <a:picLocks noChangeAspect="1"/>
          </p:cNvPicPr>
          <p:nvPr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4641477"/>
            <a:ext cx="2286000" cy="5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428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Small Form-Factor Pluggable (SFP)</a:t>
            </a:r>
            <a:endParaRPr lang="en-US" sz="240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5218386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</a:rPr>
              <a:t>35 Models of SFP’s</a:t>
            </a:r>
          </a:p>
          <a:p>
            <a:r>
              <a:rPr lang="en-US" sz="1600" dirty="0" smtClean="0"/>
              <a:t>Multimode or singlemode</a:t>
            </a:r>
          </a:p>
          <a:p>
            <a:r>
              <a:rPr lang="en-US" sz="1600" dirty="0" smtClean="0"/>
              <a:t>1 fiber or 2 fibers</a:t>
            </a:r>
          </a:p>
          <a:p>
            <a:r>
              <a:rPr lang="en-US" sz="1600" dirty="0" smtClean="0"/>
              <a:t>100Mbps or 1000Mbps</a:t>
            </a:r>
          </a:p>
          <a:p>
            <a:r>
              <a:rPr lang="en-US" sz="1600" dirty="0" smtClean="0"/>
              <a:t>220 meters to 120 kilometers</a:t>
            </a:r>
          </a:p>
          <a:p>
            <a:r>
              <a:rPr lang="en-US" sz="1600" dirty="0" smtClean="0"/>
              <a:t>SC or LC connectors</a:t>
            </a:r>
          </a:p>
          <a:p>
            <a:r>
              <a:rPr lang="en-US" sz="1600" dirty="0" smtClean="0"/>
              <a:t>MSA compliant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</a:rPr>
              <a:t>The </a:t>
            </a:r>
            <a:r>
              <a:rPr lang="en-US" i="1" dirty="0" smtClean="0">
                <a:solidFill>
                  <a:srgbClr val="4F81BD"/>
                </a:solidFill>
              </a:rPr>
              <a:t>ComNet Difference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Hardened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Lifetime Warranty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Less expensive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4F81BD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2400" y="1352550"/>
            <a:ext cx="4739155" cy="2667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4014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Media Converters</a:t>
            </a:r>
            <a:endParaRPr lang="en-US" sz="240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5218386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</a:rPr>
              <a:t>Every option available</a:t>
            </a:r>
          </a:p>
          <a:p>
            <a:r>
              <a:rPr lang="en-US" sz="1600" dirty="0" smtClean="0"/>
              <a:t>Mini or ComFit card</a:t>
            </a:r>
          </a:p>
          <a:p>
            <a:r>
              <a:rPr lang="en-US" sz="1600" dirty="0" smtClean="0"/>
              <a:t>100Mbps, 1000Mbps or Dual Rate</a:t>
            </a:r>
          </a:p>
          <a:p>
            <a:r>
              <a:rPr lang="en-US" sz="1600" dirty="0" smtClean="0"/>
              <a:t>DC or AC power</a:t>
            </a:r>
          </a:p>
          <a:p>
            <a:r>
              <a:rPr lang="en-US" sz="1600" dirty="0" smtClean="0"/>
              <a:t>ST, SC or SFP optics</a:t>
            </a:r>
          </a:p>
          <a:p>
            <a:r>
              <a:rPr lang="en-US" sz="1600" dirty="0" smtClean="0"/>
              <a:t>15W, 30W or 60W PoE for your device</a:t>
            </a:r>
          </a:p>
        </p:txBody>
      </p:sp>
      <p:pic>
        <p:nvPicPr>
          <p:cNvPr id="5" name="Picture 4" descr="CNGE2MC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742950"/>
            <a:ext cx="2155859" cy="159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 descr="cnfe1002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666750"/>
            <a:ext cx="2111874" cy="16351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CNFE2MCPOE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2571750"/>
            <a:ext cx="1524000" cy="20726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571750"/>
            <a:ext cx="2351492" cy="22098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0155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Unmanaged Switches</a:t>
            </a:r>
            <a:endParaRPr lang="en-US" sz="240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5218386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</a:rPr>
              <a:t>4 and 8 Ports</a:t>
            </a:r>
          </a:p>
          <a:p>
            <a:r>
              <a:rPr lang="en-US" sz="1600" dirty="0" smtClean="0"/>
              <a:t>100Mbps or 1000Mbps</a:t>
            </a:r>
          </a:p>
          <a:p>
            <a:r>
              <a:rPr lang="en-US" sz="1600" dirty="0" smtClean="0"/>
              <a:t>All Copper ports</a:t>
            </a:r>
          </a:p>
          <a:p>
            <a:r>
              <a:rPr lang="en-US" sz="1600" dirty="0" smtClean="0"/>
              <a:t>All SFP ports</a:t>
            </a:r>
          </a:p>
          <a:p>
            <a:r>
              <a:rPr lang="en-US" sz="1600" dirty="0" smtClean="0"/>
              <a:t>Half and Half</a:t>
            </a:r>
          </a:p>
          <a:p>
            <a:r>
              <a:rPr lang="en-US" sz="1600" dirty="0" smtClean="0"/>
              <a:t>ComFit card design</a:t>
            </a:r>
          </a:p>
        </p:txBody>
      </p:sp>
      <p:pic>
        <p:nvPicPr>
          <p:cNvPr id="10" name="Picture 9" descr="CNFE8FX4TX4US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352550"/>
            <a:ext cx="1631315" cy="240029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276350"/>
            <a:ext cx="1399961" cy="25908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6440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Self Managed Switches</a:t>
            </a:r>
            <a:endParaRPr lang="en-US" sz="240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5218386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</a:rPr>
              <a:t>Unmanaged, but with Multicast support</a:t>
            </a:r>
          </a:p>
          <a:p>
            <a:r>
              <a:rPr lang="en-US" sz="1600" dirty="0" smtClean="0"/>
              <a:t>100Mbps</a:t>
            </a:r>
          </a:p>
          <a:p>
            <a:r>
              <a:rPr lang="en-US" sz="1600" dirty="0" smtClean="0"/>
              <a:t>100Mbps with 1000Mbps SFP ports</a:t>
            </a:r>
          </a:p>
          <a:p>
            <a:r>
              <a:rPr lang="en-US" sz="1600" dirty="0" smtClean="0"/>
              <a:t>Copper ports</a:t>
            </a:r>
          </a:p>
          <a:p>
            <a:r>
              <a:rPr lang="en-US" sz="1600" dirty="0" smtClean="0"/>
              <a:t>Copper with fiber uplinks</a:t>
            </a:r>
          </a:p>
          <a:p>
            <a:r>
              <a:rPr lang="en-US" sz="1600" dirty="0" smtClean="0"/>
              <a:t>30W PoE option</a:t>
            </a:r>
          </a:p>
          <a:p>
            <a:r>
              <a:rPr lang="en-US" sz="1600" dirty="0" smtClean="0"/>
              <a:t>60W PoE option on Gig version</a:t>
            </a:r>
          </a:p>
          <a:p>
            <a:r>
              <a:rPr lang="en-US" sz="1600" dirty="0" smtClean="0"/>
              <a:t>Dipswitch settings only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931" y="1412875"/>
            <a:ext cx="1798426" cy="299046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531" y="1489076"/>
            <a:ext cx="2324645" cy="2929772"/>
          </a:xfrm>
          <a:prstGeom prst="rect">
            <a:avLst/>
          </a:prstGeom>
        </p:spPr>
      </p:pic>
      <p:pic>
        <p:nvPicPr>
          <p:cNvPr id="11" name="Picture 10" descr="CNFE6+2USPOE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331" y="1584325"/>
            <a:ext cx="2052853" cy="2800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331" y="1489075"/>
            <a:ext cx="1871069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190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Elbow Connector 65"/>
          <p:cNvCxnSpPr/>
          <p:nvPr/>
        </p:nvCxnSpPr>
        <p:spPr>
          <a:xfrm rot="16200000" flipV="1">
            <a:off x="4681317" y="3824068"/>
            <a:ext cx="304800" cy="390965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61" idx="0"/>
          </p:cNvCxnSpPr>
          <p:nvPr/>
        </p:nvCxnSpPr>
        <p:spPr>
          <a:xfrm rot="16200000" flipV="1">
            <a:off x="2862483" y="3824067"/>
            <a:ext cx="304800" cy="390965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2743200" y="394335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572000" y="394335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762000" y="3840093"/>
            <a:ext cx="443971" cy="103257"/>
          </a:xfrm>
          <a:custGeom>
            <a:avLst/>
            <a:gdLst>
              <a:gd name="connsiteX0" fmla="*/ 0 w 443971"/>
              <a:gd name="connsiteY0" fmla="*/ 0 h 103257"/>
              <a:gd name="connsiteX1" fmla="*/ 206498 w 443971"/>
              <a:gd name="connsiteY1" fmla="*/ 0 h 103257"/>
              <a:gd name="connsiteX2" fmla="*/ 206498 w 443971"/>
              <a:gd name="connsiteY2" fmla="*/ 103257 h 103257"/>
              <a:gd name="connsiteX3" fmla="*/ 443971 w 443971"/>
              <a:gd name="connsiteY3" fmla="*/ 103257 h 10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971" h="103257">
                <a:moveTo>
                  <a:pt x="0" y="0"/>
                </a:moveTo>
                <a:lnTo>
                  <a:pt x="206498" y="0"/>
                </a:lnTo>
                <a:lnTo>
                  <a:pt x="206498" y="103257"/>
                </a:lnTo>
                <a:lnTo>
                  <a:pt x="443971" y="10325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730595" y="2519476"/>
            <a:ext cx="443971" cy="103257"/>
          </a:xfrm>
          <a:custGeom>
            <a:avLst/>
            <a:gdLst>
              <a:gd name="connsiteX0" fmla="*/ 0 w 443971"/>
              <a:gd name="connsiteY0" fmla="*/ 0 h 103257"/>
              <a:gd name="connsiteX1" fmla="*/ 206498 w 443971"/>
              <a:gd name="connsiteY1" fmla="*/ 0 h 103257"/>
              <a:gd name="connsiteX2" fmla="*/ 206498 w 443971"/>
              <a:gd name="connsiteY2" fmla="*/ 103257 h 103257"/>
              <a:gd name="connsiteX3" fmla="*/ 443971 w 443971"/>
              <a:gd name="connsiteY3" fmla="*/ 103257 h 10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971" h="103257">
                <a:moveTo>
                  <a:pt x="0" y="0"/>
                </a:moveTo>
                <a:lnTo>
                  <a:pt x="206498" y="0"/>
                </a:lnTo>
                <a:lnTo>
                  <a:pt x="206498" y="103257"/>
                </a:lnTo>
                <a:lnTo>
                  <a:pt x="443971" y="10325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85800" y="3409950"/>
            <a:ext cx="505920" cy="382052"/>
          </a:xfrm>
          <a:custGeom>
            <a:avLst/>
            <a:gdLst>
              <a:gd name="connsiteX0" fmla="*/ 0 w 505920"/>
              <a:gd name="connsiteY0" fmla="*/ 0 h 382052"/>
              <a:gd name="connsiteX1" fmla="*/ 320072 w 505920"/>
              <a:gd name="connsiteY1" fmla="*/ 0 h 382052"/>
              <a:gd name="connsiteX2" fmla="*/ 320072 w 505920"/>
              <a:gd name="connsiteY2" fmla="*/ 382052 h 382052"/>
              <a:gd name="connsiteX3" fmla="*/ 505920 w 505920"/>
              <a:gd name="connsiteY3" fmla="*/ 371726 h 38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920" h="382052">
                <a:moveTo>
                  <a:pt x="0" y="0"/>
                </a:moveTo>
                <a:lnTo>
                  <a:pt x="320072" y="0"/>
                </a:lnTo>
                <a:lnTo>
                  <a:pt x="320072" y="382052"/>
                </a:lnTo>
                <a:lnTo>
                  <a:pt x="505920" y="371726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706450" y="2148394"/>
            <a:ext cx="505920" cy="382052"/>
          </a:xfrm>
          <a:custGeom>
            <a:avLst/>
            <a:gdLst>
              <a:gd name="connsiteX0" fmla="*/ 0 w 505920"/>
              <a:gd name="connsiteY0" fmla="*/ 0 h 382052"/>
              <a:gd name="connsiteX1" fmla="*/ 320072 w 505920"/>
              <a:gd name="connsiteY1" fmla="*/ 0 h 382052"/>
              <a:gd name="connsiteX2" fmla="*/ 320072 w 505920"/>
              <a:gd name="connsiteY2" fmla="*/ 382052 h 382052"/>
              <a:gd name="connsiteX3" fmla="*/ 505920 w 505920"/>
              <a:gd name="connsiteY3" fmla="*/ 371726 h 38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920" h="382052">
                <a:moveTo>
                  <a:pt x="0" y="0"/>
                </a:moveTo>
                <a:lnTo>
                  <a:pt x="320072" y="0"/>
                </a:lnTo>
                <a:lnTo>
                  <a:pt x="320072" y="382052"/>
                </a:lnTo>
                <a:lnTo>
                  <a:pt x="505920" y="371726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782220" y="1321692"/>
            <a:ext cx="474946" cy="0"/>
          </a:xfrm>
          <a:custGeom>
            <a:avLst/>
            <a:gdLst>
              <a:gd name="connsiteX0" fmla="*/ 0 w 474946"/>
              <a:gd name="connsiteY0" fmla="*/ 0 h 0"/>
              <a:gd name="connsiteX1" fmla="*/ 474946 w 47494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946">
                <a:moveTo>
                  <a:pt x="0" y="0"/>
                </a:moveTo>
                <a:lnTo>
                  <a:pt x="474946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68646" y="764103"/>
            <a:ext cx="505920" cy="382052"/>
          </a:xfrm>
          <a:custGeom>
            <a:avLst/>
            <a:gdLst>
              <a:gd name="connsiteX0" fmla="*/ 0 w 505920"/>
              <a:gd name="connsiteY0" fmla="*/ 0 h 382052"/>
              <a:gd name="connsiteX1" fmla="*/ 320072 w 505920"/>
              <a:gd name="connsiteY1" fmla="*/ 0 h 382052"/>
              <a:gd name="connsiteX2" fmla="*/ 320072 w 505920"/>
              <a:gd name="connsiteY2" fmla="*/ 382052 h 382052"/>
              <a:gd name="connsiteX3" fmla="*/ 505920 w 505920"/>
              <a:gd name="connsiteY3" fmla="*/ 371726 h 38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920" h="382052">
                <a:moveTo>
                  <a:pt x="0" y="0"/>
                </a:moveTo>
                <a:lnTo>
                  <a:pt x="320072" y="0"/>
                </a:lnTo>
                <a:lnTo>
                  <a:pt x="320072" y="382052"/>
                </a:lnTo>
                <a:lnTo>
                  <a:pt x="505920" y="371726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95400" y="1200150"/>
            <a:ext cx="3352800" cy="2514600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ComNet_2_Color_Logo copy_edited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4691679"/>
            <a:ext cx="2057400" cy="45182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791200" y="285750"/>
            <a:ext cx="0" cy="485775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NGE3FE7MS2-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400" y="971550"/>
            <a:ext cx="609600" cy="6964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2266950"/>
            <a:ext cx="1202964" cy="375505"/>
          </a:xfrm>
          <a:prstGeom prst="rect">
            <a:avLst/>
          </a:prstGeom>
        </p:spPr>
      </p:pic>
      <p:pic>
        <p:nvPicPr>
          <p:cNvPr id="22" name="Picture 21" descr="CNGE3FE7MS2-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400" y="3486150"/>
            <a:ext cx="609600" cy="6964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 descr="CNGE3FE7MS2-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3486150"/>
            <a:ext cx="609600" cy="6964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4" name="Picture 23" descr="CNGE3FE7MS2-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2190750"/>
            <a:ext cx="609600" cy="6964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24" descr="CNGE3FE7MS2-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971550"/>
            <a:ext cx="609600" cy="6964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Axis210-IP-Camer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666750"/>
            <a:ext cx="609600" cy="2518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Callbox-colo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" y="1047750"/>
            <a:ext cx="324729" cy="38099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xis210-IP-Camer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2419350"/>
            <a:ext cx="609600" cy="2518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Axis210-IP-Camer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2038350"/>
            <a:ext cx="609600" cy="2518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xis210-IP-Camer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3333750"/>
            <a:ext cx="609600" cy="2518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Axis210-IP-Camer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3714750"/>
            <a:ext cx="609600" cy="2518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4724400" y="1868444"/>
            <a:ext cx="609600" cy="417556"/>
            <a:chOff x="4724400" y="1868444"/>
            <a:chExt cx="609600" cy="417556"/>
          </a:xfrm>
        </p:grpSpPr>
        <p:pic>
          <p:nvPicPr>
            <p:cNvPr id="37" name="Picture 36" descr="MONITOR2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73168" y="1885950"/>
              <a:ext cx="361612" cy="290512"/>
            </a:xfrm>
            <a:prstGeom prst="rect">
              <a:avLst/>
            </a:prstGeom>
          </p:spPr>
        </p:pic>
        <p:pic>
          <p:nvPicPr>
            <p:cNvPr id="38" name="Picture 37" descr="cpu.gif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44882" y="1885950"/>
              <a:ext cx="189118" cy="328612"/>
            </a:xfrm>
            <a:prstGeom prst="rect">
              <a:avLst/>
            </a:prstGeom>
          </p:spPr>
        </p:pic>
        <p:pic>
          <p:nvPicPr>
            <p:cNvPr id="39" name="Picture 38" descr="cpukeyboard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24400" y="2171700"/>
              <a:ext cx="487386" cy="11430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741850" y="1868444"/>
              <a:ext cx="533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2060"/>
                  </a:solidFill>
                  <a:latin typeface="Calibri"/>
                </a:rPr>
                <a:t>VMS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581400" y="1657350"/>
            <a:ext cx="1905000" cy="1447800"/>
          </a:xfrm>
          <a:prstGeom prst="rect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4" name="Picture 53" descr="CNGE3FE7MS2-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971550"/>
            <a:ext cx="609600" cy="6964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5" name="Picture 54" descr="CNGE3FE7MS2-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3486150"/>
            <a:ext cx="609600" cy="6964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6" name="Picture 55" descr="Axis210-IP-Camer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2200" y="4400550"/>
            <a:ext cx="609600" cy="2518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 descr="Axis210-IP-Camer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4800" y="4400550"/>
            <a:ext cx="609600" cy="25181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60" descr="Callbox-colo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4171950"/>
            <a:ext cx="324729" cy="38099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Callbox-colo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76800" y="4171950"/>
            <a:ext cx="324729" cy="38099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7" name="Rectangle 66"/>
          <p:cNvSpPr/>
          <p:nvPr/>
        </p:nvSpPr>
        <p:spPr>
          <a:xfrm>
            <a:off x="0" y="-19050"/>
            <a:ext cx="5791200" cy="3048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accent1">
                  <a:tint val="86000"/>
                  <a:satMod val="16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8600" y="-70017"/>
            <a:ext cx="86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Layer 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64174" y="-78428"/>
            <a:ext cx="5579826" cy="4755977"/>
            <a:chOff x="3564174" y="-78428"/>
            <a:chExt cx="5579826" cy="4755977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8229600" y="1200150"/>
              <a:ext cx="0" cy="76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8001000" y="895350"/>
              <a:ext cx="609600" cy="417556"/>
              <a:chOff x="4724400" y="1868444"/>
              <a:chExt cx="609600" cy="417556"/>
            </a:xfrm>
          </p:grpSpPr>
          <p:pic>
            <p:nvPicPr>
              <p:cNvPr id="69" name="Picture 68" descr="MONITOR2.gi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773168" y="1885950"/>
                <a:ext cx="361612" cy="290512"/>
              </a:xfrm>
              <a:prstGeom prst="rect">
                <a:avLst/>
              </a:prstGeom>
            </p:spPr>
          </p:pic>
          <p:pic>
            <p:nvPicPr>
              <p:cNvPr id="70" name="Picture 69" descr="cpu.gif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144882" y="1885950"/>
                <a:ext cx="189118" cy="328612"/>
              </a:xfrm>
              <a:prstGeom prst="rect">
                <a:avLst/>
              </a:prstGeom>
            </p:spPr>
          </p:pic>
          <p:pic>
            <p:nvPicPr>
              <p:cNvPr id="71" name="Picture 70" descr="cpukeyboard.gif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724400" y="2171700"/>
                <a:ext cx="487386" cy="114300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4741850" y="1868444"/>
                <a:ext cx="5334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00" dirty="0" smtClean="0">
                  <a:solidFill>
                    <a:srgbClr val="002060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564174" y="-78428"/>
              <a:ext cx="5579826" cy="4755977"/>
              <a:chOff x="3564174" y="-78428"/>
              <a:chExt cx="5579826" cy="475597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724400" y="-78428"/>
                <a:ext cx="4419600" cy="4498028"/>
                <a:chOff x="4724400" y="-78428"/>
                <a:chExt cx="4419600" cy="4498028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724400" y="2571750"/>
                  <a:ext cx="1905000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8305800" y="3409950"/>
                  <a:ext cx="0" cy="7620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Elbow Connector 7"/>
                <p:cNvCxnSpPr/>
                <p:nvPr/>
              </p:nvCxnSpPr>
              <p:spPr>
                <a:xfrm flipV="1">
                  <a:off x="6705600" y="2038350"/>
                  <a:ext cx="1524000" cy="381000"/>
                </a:xfrm>
                <a:prstGeom prst="bent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Elbow Connector 17"/>
                <p:cNvCxnSpPr/>
                <p:nvPr/>
              </p:nvCxnSpPr>
              <p:spPr>
                <a:xfrm>
                  <a:off x="6705600" y="2571750"/>
                  <a:ext cx="1524000" cy="685800"/>
                </a:xfrm>
                <a:prstGeom prst="bent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" name="Cloud 1"/>
                <p:cNvSpPr/>
                <p:nvPr/>
              </p:nvSpPr>
              <p:spPr>
                <a:xfrm>
                  <a:off x="7772400" y="1657350"/>
                  <a:ext cx="1066800" cy="762000"/>
                </a:xfrm>
                <a:prstGeom prst="cloud">
                  <a:avLst/>
                </a:prstGeom>
                <a:solidFill>
                  <a:schemeClr val="accent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>
                      <a:solidFill>
                        <a:prstClr val="white"/>
                      </a:solidFill>
                      <a:latin typeface="Calibri"/>
                    </a:rPr>
                    <a:t>INTERNET</a:t>
                  </a:r>
                  <a:endParaRPr lang="en-US" sz="10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" name="Cloud 11"/>
                <p:cNvSpPr/>
                <p:nvPr/>
              </p:nvSpPr>
              <p:spPr>
                <a:xfrm>
                  <a:off x="7772400" y="2876550"/>
                  <a:ext cx="1066800" cy="762000"/>
                </a:xfrm>
                <a:prstGeom prst="cloud">
                  <a:avLst/>
                </a:prstGeom>
                <a:solidFill>
                  <a:schemeClr val="accent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  <a:latin typeface="Calibri"/>
                    </a:rPr>
                    <a:t>WAN</a:t>
                  </a:r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6" name="Picture 5" descr="Cisco 2354-3560-x.jpg"/>
                <p:cNvPicPr>
                  <a:picLocks noChangeAspect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2200" y="1962150"/>
                  <a:ext cx="1136650" cy="1136650"/>
                </a:xfrm>
                <a:prstGeom prst="rect">
                  <a:avLst/>
                </a:prstGeom>
              </p:spPr>
            </p:pic>
            <p:grpSp>
              <p:nvGrpSpPr>
                <p:cNvPr id="48" name="Group 18"/>
                <p:cNvGrpSpPr/>
                <p:nvPr/>
              </p:nvGrpSpPr>
              <p:grpSpPr>
                <a:xfrm>
                  <a:off x="8077200" y="4019550"/>
                  <a:ext cx="609600" cy="400050"/>
                  <a:chOff x="2171700" y="3829050"/>
                  <a:chExt cx="1428750" cy="1200151"/>
                </a:xfrm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grpSpPr>
              <p:pic>
                <p:nvPicPr>
                  <p:cNvPr id="49" name="Picture 48" descr="MONITOR2.gif"/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2286000" y="3829050"/>
                    <a:ext cx="847528" cy="871537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 descr="cpu.gif"/>
                  <p:cNvPicPr>
                    <a:picLocks noChangeAspect="1"/>
                  </p:cNvPicPr>
                  <p:nvPr/>
                </p:nvPicPr>
                <p:blipFill>
                  <a:blip r:embed="rId10" cstate="print"/>
                  <a:stretch>
                    <a:fillRect/>
                  </a:stretch>
                </p:blipFill>
                <p:spPr>
                  <a:xfrm>
                    <a:off x="3157205" y="3829050"/>
                    <a:ext cx="443245" cy="985837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 descr="cpukeyboard.gif"/>
                  <p:cNvPicPr>
                    <a:picLocks noChangeAspect="1"/>
                  </p:cNvPicPr>
                  <p:nvPr/>
                </p:nvPicPr>
                <p:blipFill>
                  <a:blip r:embed="rId11" cstate="print"/>
                  <a:stretch>
                    <a:fillRect/>
                  </a:stretch>
                </p:blipFill>
                <p:spPr>
                  <a:xfrm>
                    <a:off x="2171700" y="4686301"/>
                    <a:ext cx="1142310" cy="3429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8" name="Rectangle 67"/>
                <p:cNvSpPr/>
                <p:nvPr/>
              </p:nvSpPr>
              <p:spPr>
                <a:xfrm>
                  <a:off x="5791200" y="-19050"/>
                  <a:ext cx="3352800" cy="3048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75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7086600" y="-78428"/>
                  <a:ext cx="8612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  <a:latin typeface="Calibri"/>
                    </a:rPr>
                    <a:t>Layer 3</a:t>
                  </a:r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pic>
              <p:nvPicPr>
                <p:cNvPr id="4" name="Picture 3" descr="smart-phone-with-icons-on-white-background.jpg"/>
                <p:cNvPicPr>
                  <a:picLocks noChangeAspect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8000" y="590550"/>
                  <a:ext cx="503396" cy="666750"/>
                </a:xfrm>
                <a:prstGeom prst="rect">
                  <a:avLst/>
                </a:prstGeom>
              </p:spPr>
            </p:pic>
          </p:grpSp>
          <p:sp>
            <p:nvSpPr>
              <p:cNvPr id="58" name="TextBox 57"/>
              <p:cNvSpPr txBox="1"/>
              <p:nvPr/>
            </p:nvSpPr>
            <p:spPr>
              <a:xfrm>
                <a:off x="6324600" y="2724150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Router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841969" y="4400550"/>
                <a:ext cx="10734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Remote Client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765769" y="590550"/>
                <a:ext cx="10734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Remote Client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564174" y="2523351"/>
                <a:ext cx="1084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Layer 2 Switch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5" name="Picture 14" descr="wireless icon.jpeg"/>
              <p:cNvPicPr>
                <a:picLocks noChangeAspect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88220">
                <a:off x="7620000" y="1427869"/>
                <a:ext cx="317500" cy="423879"/>
              </a:xfrm>
              <a:prstGeom prst="rect">
                <a:avLst/>
              </a:prstGeom>
            </p:spPr>
          </p:pic>
          <p:pic>
            <p:nvPicPr>
              <p:cNvPr id="76" name="Picture 75" descr="wireless icon.jpeg"/>
              <p:cNvPicPr>
                <a:picLocks noChangeAspect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05182">
                <a:off x="7289005" y="1081953"/>
                <a:ext cx="317500" cy="4238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180388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anaged Switches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Hardened</a:t>
            </a:r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7841642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  <a:latin typeface="Calibri"/>
              </a:rPr>
              <a:t>Layer 2 Switches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5 to 28 ports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100Mbps and 1000Mbps ports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Combo ports for copper or fiber (with SFP)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PoE – 15W or 30W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Very full featured – VLAN, RSTP,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full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Multicast, SNMP, and more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Lifetime Warranty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714750"/>
            <a:ext cx="1847063" cy="533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563471"/>
            <a:ext cx="428165" cy="76087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481160"/>
            <a:ext cx="630673" cy="919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3638550"/>
            <a:ext cx="1932567" cy="6032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486150"/>
            <a:ext cx="581055" cy="8826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3486150"/>
            <a:ext cx="655574" cy="8750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9478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Managed Switches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Hardened</a:t>
            </a:r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4717442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  <a:latin typeface="Calibri"/>
              </a:rPr>
              <a:t>Featured Product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28 ports – all Gigabit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4 SFP ports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24 copper ports with 30W PoE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30W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simultaneously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on all 24 ports at 50˚C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1000W internal supply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Hardened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Lifetime Warranty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56Gbps switching fabric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FULL multicast support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Jumbo frame support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US$3,700 MSRP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647950"/>
            <a:ext cx="4394047" cy="1371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1602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anaged Switches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Commercial</a:t>
            </a:r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7841642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  <a:latin typeface="Calibri"/>
              </a:rPr>
              <a:t>Layer 2 Switches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All the same features as the hardened, but at 0˚ to 50˚C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8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to 26 ports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100Mbps and 1000Mbps ports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Combo ports for copper or fiber (with SFP)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PoE – 15W or 30W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Very full featured – VLAN, RSTP, full Multicast, SNMP, and more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5 Year Warranty</a:t>
            </a:r>
          </a:p>
        </p:txBody>
      </p:sp>
      <p:pic>
        <p:nvPicPr>
          <p:cNvPr id="12" name="Picture 11" descr="CWGE2FE8MSPO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09" y="3867151"/>
            <a:ext cx="1285641" cy="421541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 descr="CWGE24MODMS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764" y="3627938"/>
            <a:ext cx="2293236" cy="92501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 descr="CWGE26FX2TX24MSPOE.pn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3771545"/>
            <a:ext cx="2063381" cy="5528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3638550"/>
            <a:ext cx="558716" cy="823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714750"/>
            <a:ext cx="656188" cy="6159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1260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0050" y="998876"/>
            <a:ext cx="2724150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Legacy Fiber Optic</a:t>
            </a:r>
          </a:p>
          <a:p>
            <a:pPr defTabSz="457200">
              <a:lnSpc>
                <a:spcPct val="90000"/>
              </a:lnSpc>
            </a:pPr>
            <a:endParaRPr lang="en-US" b="1" dirty="0" smtClean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defTabSz="457200">
              <a:lnSpc>
                <a:spcPct val="90000"/>
              </a:lnSpc>
            </a:pPr>
            <a:endParaRPr lang="en-US" b="1" dirty="0" smtClean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defTabSz="457200">
              <a:lnSpc>
                <a:spcPct val="90000"/>
              </a:lnSpc>
            </a:pP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Hardened Ethernet</a:t>
            </a:r>
          </a:p>
          <a:p>
            <a:pPr defTabSz="457200">
              <a:lnSpc>
                <a:spcPct val="90000"/>
              </a:lnSpc>
            </a:pPr>
            <a:endParaRPr lang="en-US" b="1" dirty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defTabSz="457200">
              <a:lnSpc>
                <a:spcPct val="90000"/>
              </a:lnSpc>
            </a:pPr>
            <a:endParaRPr lang="en-US" b="1" dirty="0" smtClean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defTabSz="457200">
              <a:lnSpc>
                <a:spcPct val="90000"/>
              </a:lnSpc>
            </a:pP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Commercial Ethernet</a:t>
            </a:r>
          </a:p>
          <a:p>
            <a:pPr defTabSz="457200">
              <a:lnSpc>
                <a:spcPct val="90000"/>
              </a:lnSpc>
            </a:pPr>
            <a:endParaRPr lang="en-US" b="1" dirty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defTabSz="457200">
              <a:lnSpc>
                <a:spcPct val="90000"/>
              </a:lnSpc>
            </a:pPr>
            <a:endParaRPr lang="en-US" b="1" dirty="0" smtClean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defTabSz="457200">
              <a:lnSpc>
                <a:spcPct val="90000"/>
              </a:lnSpc>
            </a:pP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Retrofit Network</a:t>
            </a:r>
          </a:p>
          <a:p>
            <a:pPr defTabSz="457200">
              <a:lnSpc>
                <a:spcPct val="90000"/>
              </a:lnSpc>
            </a:pPr>
            <a:endParaRPr lang="en-US" b="1" dirty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defTabSz="457200">
              <a:lnSpc>
                <a:spcPct val="90000"/>
              </a:lnSpc>
            </a:pPr>
            <a:endParaRPr lang="en-US" b="1" dirty="0" smtClean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defTabSz="457200">
              <a:lnSpc>
                <a:spcPct val="90000"/>
              </a:lnSpc>
            </a:pPr>
            <a:r>
              <a:rPr lang="en-US" b="1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Wireless Ethernet</a:t>
            </a:r>
          </a:p>
        </p:txBody>
      </p:sp>
      <p:pic>
        <p:nvPicPr>
          <p:cNvPr id="2" name="Picture 1" descr="FVR109B-FVT109B-ID-pair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29" y="685801"/>
            <a:ext cx="777946" cy="9708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CNGE2FE16MS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504950"/>
            <a:ext cx="563066" cy="847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 descr="CLFE1COAX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181350"/>
            <a:ext cx="846826" cy="4488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 descr="CWGE26FX2TX24MSPOE.pn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495550"/>
            <a:ext cx="1706527" cy="4572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4114800" y="3867150"/>
            <a:ext cx="1104136" cy="612078"/>
            <a:chOff x="6218311" y="1297924"/>
            <a:chExt cx="2468489" cy="13684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956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218311" y="1388003"/>
              <a:ext cx="1312576" cy="119052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Picture 15" descr="NW1-Industrial-Angle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4918" y="1297924"/>
              <a:ext cx="1281882" cy="136840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4" name="Picture 3" descr="Big-Group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2952750"/>
            <a:ext cx="2971800" cy="10930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ValueLine-Family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1885950"/>
            <a:ext cx="1608443" cy="7620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SFPs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895350"/>
            <a:ext cx="1130300" cy="6448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0" name="Title 3"/>
          <p:cNvSpPr txBox="1">
            <a:spLocks/>
          </p:cNvSpPr>
          <p:nvPr/>
        </p:nvSpPr>
        <p:spPr>
          <a:xfrm>
            <a:off x="152400" y="285750"/>
            <a:ext cx="84582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Product Scope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1137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Managed Switches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Commercial</a:t>
            </a:r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5098442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  <a:latin typeface="Calibri"/>
              </a:rPr>
              <a:t>Featured Product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26 ports – all Gigabit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SFP ports, 2 Combo ports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24 copper ports with 30W PoE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30W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support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on all 24 ports (not at same time)</a:t>
            </a:r>
          </a:p>
          <a:p>
            <a:pPr lvl="1"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00W internal supply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5 Year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Warranty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647950"/>
            <a:ext cx="4394047" cy="1371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474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0" y="978753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Specific product line for electrical substation use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Meets IEC 61850-3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Meets IEEE 1613 Class 2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Meets UL 508 Class 1/Division 2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Meets EN50155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Meets NEMA TS-1/TS-2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Wide ranging AC &amp; DC inputs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Fully managed</a:t>
            </a:r>
            <a:endParaRPr lang="en-US" sz="1600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1" defTabSz="457200"/>
            <a:endParaRPr lang="en-US" sz="1600" dirty="0" smtClean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1" defTabSz="457200"/>
            <a:endParaRPr lang="en-US" sz="1600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581150"/>
            <a:ext cx="1249461" cy="15943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876550"/>
            <a:ext cx="764024" cy="11124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0400" y="1123950"/>
            <a:ext cx="705889" cy="13525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333750"/>
            <a:ext cx="3135920" cy="10042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333750"/>
            <a:ext cx="1676400" cy="100448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Electric Power Transmission &amp; Distribution</a:t>
            </a:r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9451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Serial Data Over Fiber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RLFDX Series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Substation Rated</a:t>
            </a:r>
          </a:p>
          <a:p>
            <a:pPr marL="685800" lvl="1">
              <a:buFont typeface="Arial"/>
              <a:buChar char="•"/>
            </a:pPr>
            <a:r>
              <a:rPr lang="en-US" i="1" dirty="0" smtClean="0"/>
              <a:t>Dymec 5800 Series</a:t>
            </a:r>
            <a:r>
              <a:rPr lang="en-US" dirty="0" smtClean="0"/>
              <a:t> direct replacement</a:t>
            </a:r>
          </a:p>
          <a:p>
            <a:pPr marL="685800"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RS-232, RS-422, RS-485 2/4 wire, TTL</a:t>
            </a:r>
          </a:p>
          <a:p>
            <a:pPr marL="685800"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Various input power options</a:t>
            </a:r>
          </a:p>
          <a:p>
            <a:pPr marL="685800"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Made in USA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276350"/>
            <a:ext cx="4419214" cy="26479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33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Managed Switch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CN10GEMODMS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10Gig capable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Layer 3 capabilities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Electrical substation rated</a:t>
            </a:r>
            <a:br>
              <a:rPr lang="en-US" dirty="0" smtClean="0"/>
            </a:br>
            <a:r>
              <a:rPr lang="en-US" dirty="0" smtClean="0"/>
              <a:t>(IEC 61850-3, IEEE 1613)</a:t>
            </a:r>
          </a:p>
          <a:p>
            <a:pPr marL="400050" lvl="1" indent="0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Modular switch options: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Chassis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4 x 10Gig SFP ports</a:t>
            </a:r>
          </a:p>
          <a:p>
            <a:pPr marL="685800"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8 x 100/1000FX SFP ports</a:t>
            </a:r>
          </a:p>
          <a:p>
            <a:pPr marL="685800"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8 x Gigabit copper ports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200150"/>
            <a:ext cx="5039470" cy="16138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497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96617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eConsole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Software Suite</a:t>
            </a:r>
            <a:endParaRPr lang="en-US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42950"/>
            <a:ext cx="2514600" cy="37942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 descr="eConsole-Full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33350"/>
            <a:ext cx="1676400" cy="62026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381000" y="819150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Network Management Suite</a:t>
            </a:r>
          </a:p>
          <a:p>
            <a:pPr marL="685800" lvl="1">
              <a:buFont typeface="Arial"/>
              <a:buChar char="•"/>
            </a:pPr>
            <a:r>
              <a:rPr lang="en-US" dirty="0" err="1" smtClean="0"/>
              <a:t>eVision</a:t>
            </a:r>
            <a:endParaRPr lang="en-US" dirty="0" smtClean="0"/>
          </a:p>
          <a:p>
            <a:pPr marL="1085850" lvl="2"/>
            <a:r>
              <a:rPr lang="en-US" dirty="0" smtClean="0"/>
              <a:t>Topology view</a:t>
            </a:r>
          </a:p>
          <a:p>
            <a:pPr marL="1085850" lvl="2"/>
            <a:r>
              <a:rPr lang="en-US" dirty="0" smtClean="0"/>
              <a:t>Health visualization</a:t>
            </a:r>
          </a:p>
          <a:p>
            <a:pPr marL="685800" lvl="1">
              <a:buFont typeface="Arial"/>
              <a:buChar char="•"/>
            </a:pPr>
            <a:r>
              <a:rPr lang="en-US" dirty="0" err="1" smtClean="0"/>
              <a:t>eCommander</a:t>
            </a:r>
            <a:endParaRPr lang="en-US" dirty="0" smtClean="0"/>
          </a:p>
          <a:p>
            <a:pPr marL="1085850" lvl="2"/>
            <a:r>
              <a:rPr lang="en-US" dirty="0" smtClean="0"/>
              <a:t>Device discovery/configuration</a:t>
            </a:r>
          </a:p>
          <a:p>
            <a:pPr marL="1085850" lvl="2"/>
            <a:r>
              <a:rPr lang="en-US" dirty="0" smtClean="0"/>
              <a:t>Device status/Syslog</a:t>
            </a:r>
          </a:p>
          <a:p>
            <a:pPr marL="1085850" lvl="2"/>
            <a:r>
              <a:rPr lang="en-US" dirty="0" smtClean="0"/>
              <a:t>IP address/firmware distribution</a:t>
            </a:r>
          </a:p>
          <a:p>
            <a:pPr marL="685800" lvl="1">
              <a:buFont typeface="Arial"/>
              <a:buChar char="•"/>
            </a:pPr>
            <a:r>
              <a:rPr lang="en-US" dirty="0" err="1" smtClean="0"/>
              <a:t>eMonitor</a:t>
            </a:r>
            <a:endParaRPr lang="en-US" dirty="0" smtClean="0"/>
          </a:p>
          <a:p>
            <a:pPr marL="1085850" lvl="2"/>
            <a:r>
              <a:rPr lang="en-US" dirty="0" smtClean="0"/>
              <a:t>Detect all IP devices</a:t>
            </a:r>
          </a:p>
          <a:p>
            <a:pPr marL="1085850" lvl="2"/>
            <a:r>
              <a:rPr lang="en-US" dirty="0" smtClean="0"/>
              <a:t>Monitor all IP devices</a:t>
            </a:r>
          </a:p>
          <a:p>
            <a:pPr marL="685800" lvl="1">
              <a:buFont typeface="Arial"/>
              <a:buChar char="•"/>
            </a:pPr>
            <a:endParaRPr lang="en-US" dirty="0" smtClean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028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50" y="718380"/>
            <a:ext cx="5080540" cy="3673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3602"/>
            <a:ext cx="5413709" cy="3529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6617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eConsole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Software Suite</a:t>
            </a:r>
            <a:endParaRPr lang="en-US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Picture 1" descr="eConsole-Full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33350"/>
            <a:ext cx="1676400" cy="620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08054"/>
            <a:ext cx="5062538" cy="3660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4350"/>
            <a:ext cx="5025633" cy="378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273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0"/>
          <p:cNvGrpSpPr/>
          <p:nvPr/>
        </p:nvGrpSpPr>
        <p:grpSpPr>
          <a:xfrm>
            <a:off x="-18197" y="819174"/>
            <a:ext cx="6515094" cy="971549"/>
            <a:chOff x="0" y="2514600"/>
            <a:chExt cx="6972300" cy="1257300"/>
          </a:xfrm>
        </p:grpSpPr>
        <p:sp>
          <p:nvSpPr>
            <p:cNvPr id="4" name="Rounded Rectangle 3"/>
            <p:cNvSpPr/>
            <p:nvPr/>
          </p:nvSpPr>
          <p:spPr>
            <a:xfrm>
              <a:off x="0" y="2514600"/>
              <a:ext cx="6972300" cy="1257300"/>
            </a:xfrm>
            <a:prstGeom prst="roundRect">
              <a:avLst/>
            </a:prstGeom>
            <a:blipFill dpi="0" rotWithShape="1">
              <a:blip r:embed="rId4" cstate="print">
                <a:alphaModFix amt="81000"/>
                <a:lum bright="38000"/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152400" dir="4500000" sx="101000" sy="101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88258" y="2514600"/>
              <a:ext cx="2736559" cy="11948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5400" b="1" spc="150" dirty="0" smtClean="0">
                  <a:ln w="11430"/>
                  <a:solidFill>
                    <a:prstClr val="white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retrofit</a:t>
              </a:r>
              <a:endParaRPr lang="en-US" sz="5400" b="1" spc="150" dirty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 descr="ComNet_2_Color_Logo copy_edited-1.gif"/>
          <p:cNvPicPr>
            <a:picLocks noChangeAspect="1"/>
          </p:cNvPicPr>
          <p:nvPr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4641477"/>
            <a:ext cx="2286000" cy="5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428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Retrofit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6927242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  <a:latin typeface="Calibri"/>
              </a:rPr>
              <a:t>NEW CopperLine Design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15 and 30 Watt PoE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models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“Micro” model fits in a double gang box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Pass through PoE or AC/DC direct power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Local or Remote injection of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power for 30W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4 Port Self-Managed Switch with </a:t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CopperLine Uplink port &amp; 30W per port</a:t>
            </a:r>
          </a:p>
        </p:txBody>
      </p:sp>
      <p:pic>
        <p:nvPicPr>
          <p:cNvPr id="2" name="Picture 1" descr="copperline-Grayscale-tran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361950"/>
            <a:ext cx="2108200" cy="516621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765782"/>
              </p:ext>
            </p:extLst>
          </p:nvPr>
        </p:nvGraphicFramePr>
        <p:xfrm>
          <a:off x="228600" y="2952750"/>
          <a:ext cx="3581401" cy="14478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20738"/>
                <a:gridCol w="746125"/>
                <a:gridCol w="969963"/>
                <a:gridCol w="1044575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Coax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Data Only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Distance 15W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Distance 30W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 </a:t>
                      </a:r>
                      <a:r>
                        <a:rPr lang="en-US" sz="1200" baseline="0" dirty="0" smtClean="0"/>
                        <a:t>Mbps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5,000 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750 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335 ft.</a:t>
                      </a:r>
                      <a:endParaRPr lang="en-US" sz="12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 Mbps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2,000 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850 </a:t>
                      </a:r>
                      <a:r>
                        <a:rPr lang="en-US" sz="1200" baseline="0" dirty="0" smtClean="0"/>
                        <a:t>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335 ft.</a:t>
                      </a:r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58375"/>
              </p:ext>
            </p:extLst>
          </p:nvPr>
        </p:nvGraphicFramePr>
        <p:xfrm>
          <a:off x="4343400" y="2952750"/>
          <a:ext cx="4419600" cy="14478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38200"/>
                <a:gridCol w="762000"/>
                <a:gridCol w="1327785"/>
                <a:gridCol w="1491615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UTP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Data Only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Distance 15W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Distance 30W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 </a:t>
                      </a:r>
                      <a:r>
                        <a:rPr lang="en-US" sz="1200" baseline="0" dirty="0" smtClean="0"/>
                        <a:t>Mbps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3,000 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750 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335 ft.</a:t>
                      </a:r>
                      <a:endParaRPr lang="en-US" sz="12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 Mbps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2,000 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850 </a:t>
                      </a:r>
                      <a:r>
                        <a:rPr lang="en-US" sz="1200" baseline="0" dirty="0" smtClean="0"/>
                        <a:t>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335 ft.</a:t>
                      </a:r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913326"/>
            <a:ext cx="3886200" cy="18108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Copperline Micro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66750"/>
            <a:ext cx="1112392" cy="9479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10721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705600" y="2800350"/>
            <a:ext cx="1295400" cy="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43202" y="2775987"/>
            <a:ext cx="3886201" cy="17067"/>
          </a:xfrm>
          <a:prstGeom prst="line">
            <a:avLst/>
          </a:prstGeom>
          <a:ln w="41275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2862935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2060"/>
                </a:solidFill>
                <a:latin typeface="Calibri"/>
              </a:rPr>
              <a:t>COAX or UTP</a:t>
            </a:r>
            <a:endParaRPr lang="en-US" sz="14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0" name="Picture 49" descr="copperline-Color-trans.png"/>
          <p:cNvPicPr>
            <a:picLocks noChangeAspect="1"/>
          </p:cNvPicPr>
          <p:nvPr/>
        </p:nvPicPr>
        <p:blipFill>
          <a:blip r:embed="rId3" cstate="screen">
            <a:lum bright="-52000" contrast="-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1" y="285750"/>
            <a:ext cx="1889187" cy="457200"/>
          </a:xfrm>
          <a:prstGeom prst="rect">
            <a:avLst/>
          </a:prstGeom>
        </p:spPr>
      </p:pic>
      <p:pic>
        <p:nvPicPr>
          <p:cNvPr id="38" name="Picture 37" descr="power-suppl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38350"/>
            <a:ext cx="659946" cy="452437"/>
          </a:xfrm>
          <a:prstGeom prst="rect">
            <a:avLst/>
          </a:prstGeom>
        </p:spPr>
      </p:pic>
      <p:pic>
        <p:nvPicPr>
          <p:cNvPr id="64" name="Picture 63" descr="Twisted-Pai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2881985"/>
            <a:ext cx="3124200" cy="5800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57200" y="785396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Power options are key to design &amp; installation flexibility!</a:t>
            </a:r>
          </a:p>
          <a:p>
            <a:pPr marL="285750" indent="-285750" defTabSz="457200">
              <a:buFont typeface="Arial"/>
              <a:buChar char="•"/>
              <a:defRPr/>
            </a:pPr>
            <a:r>
              <a:rPr lang="en-US" sz="1600" i="1" dirty="0" smtClean="0">
                <a:solidFill>
                  <a:prstClr val="black"/>
                </a:solidFill>
                <a:latin typeface="Arial"/>
                <a:cs typeface="Arial"/>
              </a:rPr>
              <a:t>Available for 15W and 30W models</a:t>
            </a:r>
            <a:endParaRPr lang="en-US" sz="16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546" y="2543122"/>
            <a:ext cx="1536054" cy="479478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>
            <a:off x="8458200" y="2952750"/>
            <a:ext cx="0" cy="91440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VR workstation server icon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028950"/>
            <a:ext cx="1295400" cy="12954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219200" y="2647950"/>
            <a:ext cx="1964267" cy="1679377"/>
            <a:chOff x="1219200" y="2647950"/>
            <a:chExt cx="1964267" cy="1679377"/>
          </a:xfrm>
        </p:grpSpPr>
        <p:grpSp>
          <p:nvGrpSpPr>
            <p:cNvPr id="20" name="Group 19"/>
            <p:cNvGrpSpPr/>
            <p:nvPr/>
          </p:nvGrpSpPr>
          <p:grpSpPr>
            <a:xfrm>
              <a:off x="1219200" y="2647950"/>
              <a:ext cx="1964267" cy="1352550"/>
              <a:chOff x="1219200" y="2647950"/>
              <a:chExt cx="1964267" cy="1352550"/>
            </a:xfrm>
          </p:grpSpPr>
          <p:pic>
            <p:nvPicPr>
              <p:cNvPr id="19" name="Picture 18" descr="Twisted_Pair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36133" y="3562350"/>
                <a:ext cx="973667" cy="73025"/>
              </a:xfrm>
              <a:prstGeom prst="rect">
                <a:avLst/>
              </a:prstGeom>
            </p:spPr>
          </p:pic>
          <p:pic>
            <p:nvPicPr>
              <p:cNvPr id="60" name="Picture 59" descr="Twisted_Pair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68879" y="3137427"/>
                <a:ext cx="973667" cy="73025"/>
              </a:xfrm>
              <a:prstGeom prst="rect">
                <a:avLst/>
              </a:prstGeom>
            </p:spPr>
          </p:pic>
          <p:pic>
            <p:nvPicPr>
              <p:cNvPr id="65" name="Picture 64" descr="Twisted_Pair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9800" y="3562350"/>
                <a:ext cx="973667" cy="73025"/>
              </a:xfrm>
              <a:prstGeom prst="rect">
                <a:avLst/>
              </a:prstGeom>
            </p:spPr>
          </p:pic>
          <p:pic>
            <p:nvPicPr>
              <p:cNvPr id="66" name="Picture 65" descr="Twisted_Pair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645307" y="3098271"/>
                <a:ext cx="973667" cy="7302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0" y="3409950"/>
                <a:ext cx="787877" cy="590550"/>
              </a:xfrm>
              <a:prstGeom prst="rect">
                <a:avLst/>
              </a:prstGeom>
            </p:spPr>
          </p:pic>
        </p:grpSp>
        <p:sp>
          <p:nvSpPr>
            <p:cNvPr id="67" name="TextBox 66"/>
            <p:cNvSpPr txBox="1"/>
            <p:nvPr/>
          </p:nvSpPr>
          <p:spPr>
            <a:xfrm>
              <a:off x="1828800" y="401955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srgbClr val="002060"/>
                  </a:solidFill>
                  <a:latin typeface="Calibri"/>
                </a:rPr>
                <a:t>24 VAC</a:t>
              </a:r>
              <a:endParaRPr lang="en-US" sz="1400" dirty="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6800" y="1733550"/>
            <a:ext cx="2133600" cy="909637"/>
            <a:chOff x="609600" y="1733550"/>
            <a:chExt cx="2133600" cy="909637"/>
          </a:xfrm>
        </p:grpSpPr>
        <p:grpSp>
          <p:nvGrpSpPr>
            <p:cNvPr id="16" name="Group 15"/>
            <p:cNvGrpSpPr/>
            <p:nvPr/>
          </p:nvGrpSpPr>
          <p:grpSpPr>
            <a:xfrm>
              <a:off x="609600" y="2038350"/>
              <a:ext cx="2031546" cy="604837"/>
              <a:chOff x="609600" y="2038350"/>
              <a:chExt cx="2031546" cy="604837"/>
            </a:xfrm>
          </p:grpSpPr>
          <p:pic>
            <p:nvPicPr>
              <p:cNvPr id="62" name="Picture 61" descr="power-supply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600" y="2190750"/>
                <a:ext cx="659946" cy="452437"/>
              </a:xfrm>
              <a:prstGeom prst="rect">
                <a:avLst/>
              </a:prstGeom>
            </p:spPr>
          </p:pic>
          <p:pic>
            <p:nvPicPr>
              <p:cNvPr id="37" name="Picture 36" descr="power-supply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1200" y="2038350"/>
                <a:ext cx="659946" cy="452437"/>
              </a:xfrm>
              <a:prstGeom prst="rect">
                <a:avLst/>
              </a:prstGeom>
            </p:spPr>
          </p:pic>
        </p:grpSp>
        <p:sp>
          <p:nvSpPr>
            <p:cNvPr id="68" name="TextBox 67"/>
            <p:cNvSpPr txBox="1"/>
            <p:nvPr/>
          </p:nvSpPr>
          <p:spPr>
            <a:xfrm>
              <a:off x="1828800" y="173355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srgbClr val="002060"/>
                  </a:solidFill>
                  <a:latin typeface="Calibri"/>
                </a:rPr>
                <a:t>12 VDC</a:t>
              </a:r>
              <a:endParaRPr lang="en-US" sz="1400" dirty="0">
                <a:solidFill>
                  <a:srgbClr val="002060"/>
                </a:solidFill>
                <a:latin typeface="Calibri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239000" y="218777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PoE Switch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2606099"/>
            <a:ext cx="2590800" cy="796062"/>
            <a:chOff x="0" y="2429214"/>
            <a:chExt cx="2590800" cy="796062"/>
          </a:xfrm>
        </p:grpSpPr>
        <p:cxnSp>
          <p:nvCxnSpPr>
            <p:cNvPr id="56" name="Elbow Connector 39"/>
            <p:cNvCxnSpPr/>
            <p:nvPr/>
          </p:nvCxnSpPr>
          <p:spPr>
            <a:xfrm flipH="1">
              <a:off x="1371602" y="2614782"/>
              <a:ext cx="1219198" cy="1"/>
            </a:xfrm>
            <a:prstGeom prst="straightConnector1">
              <a:avLst/>
            </a:prstGeom>
            <a:ln w="25400" cap="rnd">
              <a:gradFill flip="none" rotWithShape="1">
                <a:gsLst>
                  <a:gs pos="0">
                    <a:schemeClr val="tx1"/>
                  </a:gs>
                  <a:gs pos="50000">
                    <a:srgbClr val="00B050"/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0" y="2917499"/>
              <a:ext cx="1485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srgbClr val="002060"/>
                  </a:solidFill>
                  <a:latin typeface="Calibri"/>
                </a:rPr>
                <a:t>IP CAMERA</a:t>
              </a:r>
              <a:endParaRPr lang="en-US" sz="1400" dirty="0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61" name="Picture 60" descr="Axis210-IP-Camera.gif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2429214"/>
              <a:ext cx="1245170" cy="51435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514600" y="2495550"/>
            <a:ext cx="762000" cy="557761"/>
            <a:chOff x="6172200" y="2647950"/>
            <a:chExt cx="660401" cy="48339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r="9746"/>
            <a:stretch/>
          </p:blipFill>
          <p:spPr>
            <a:xfrm>
              <a:off x="6172200" y="2647950"/>
              <a:ext cx="660401" cy="48339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197600" y="2778125"/>
              <a:ext cx="609600" cy="3460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copperline-Color-trans.png"/>
            <p:cNvPicPr>
              <a:picLocks noChangeAspect="1"/>
            </p:cNvPicPr>
            <p:nvPr/>
          </p:nvPicPr>
          <p:blipFill>
            <a:blip r:embed="rId3" cstate="screen">
              <a:lum bright="-52000" contrast="-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4275" y="2886075"/>
              <a:ext cx="457200" cy="110647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6172200" y="2495550"/>
            <a:ext cx="762000" cy="557761"/>
            <a:chOff x="6172200" y="2647950"/>
            <a:chExt cx="660401" cy="48339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r="9746"/>
            <a:stretch/>
          </p:blipFill>
          <p:spPr>
            <a:xfrm>
              <a:off x="6172200" y="2647950"/>
              <a:ext cx="660401" cy="483394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6197600" y="2778125"/>
              <a:ext cx="609600" cy="3460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copperline-Color-trans.png"/>
            <p:cNvPicPr>
              <a:picLocks noChangeAspect="1"/>
            </p:cNvPicPr>
            <p:nvPr/>
          </p:nvPicPr>
          <p:blipFill>
            <a:blip r:embed="rId3" cstate="screen">
              <a:lum bright="-52000" contrast="-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4275" y="2886075"/>
              <a:ext cx="457200" cy="110647"/>
            </a:xfrm>
            <a:prstGeom prst="rect">
              <a:avLst/>
            </a:prstGeom>
          </p:spPr>
        </p:pic>
      </p:grpSp>
      <p:sp>
        <p:nvSpPr>
          <p:cNvPr id="44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Power Options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5174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705600" y="2800350"/>
            <a:ext cx="1295400" cy="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43202" y="2775987"/>
            <a:ext cx="3886201" cy="17067"/>
          </a:xfrm>
          <a:prstGeom prst="line">
            <a:avLst/>
          </a:prstGeom>
          <a:ln w="41275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2952750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2060"/>
                </a:solidFill>
                <a:latin typeface="Calibri"/>
              </a:rPr>
              <a:t>COAX or UTP</a:t>
            </a:r>
            <a:endParaRPr lang="en-US" sz="14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0" name="Picture 49" descr="copperline-Color-trans.png"/>
          <p:cNvPicPr>
            <a:picLocks noChangeAspect="1"/>
          </p:cNvPicPr>
          <p:nvPr/>
        </p:nvPicPr>
        <p:blipFill>
          <a:blip r:embed="rId3" cstate="screen">
            <a:lum bright="-52000" contrast="-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1" y="285750"/>
            <a:ext cx="1889187" cy="457200"/>
          </a:xfrm>
          <a:prstGeom prst="rect">
            <a:avLst/>
          </a:prstGeom>
        </p:spPr>
      </p:pic>
      <p:pic>
        <p:nvPicPr>
          <p:cNvPr id="64" name="Picture 63" descr="Twisted-Pai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2929610"/>
            <a:ext cx="3124200" cy="5800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57200" y="785396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The ComNet modules simply pass through the negotiation between the </a:t>
            </a:r>
            <a:b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Power Source Equipment (PSE) and the Powered Device (PD)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546" y="2543122"/>
            <a:ext cx="1536054" cy="479478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>
            <a:off x="8458200" y="2952750"/>
            <a:ext cx="0" cy="91440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VR workstation server ic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028950"/>
            <a:ext cx="1295400" cy="129540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7467600" y="16968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PSE</a:t>
            </a:r>
          </a:p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(PoE Switch)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2606099"/>
            <a:ext cx="2743200" cy="796062"/>
            <a:chOff x="0" y="2429214"/>
            <a:chExt cx="2743200" cy="796062"/>
          </a:xfrm>
        </p:grpSpPr>
        <p:cxnSp>
          <p:nvCxnSpPr>
            <p:cNvPr id="56" name="Elbow Connector 39"/>
            <p:cNvCxnSpPr/>
            <p:nvPr/>
          </p:nvCxnSpPr>
          <p:spPr>
            <a:xfrm flipH="1">
              <a:off x="1371602" y="2614783"/>
              <a:ext cx="1371598" cy="0"/>
            </a:xfrm>
            <a:prstGeom prst="straightConnector1">
              <a:avLst/>
            </a:prstGeom>
            <a:ln w="25400" cap="rnd">
              <a:gradFill flip="none" rotWithShape="1">
                <a:gsLst>
                  <a:gs pos="0">
                    <a:schemeClr val="tx1"/>
                  </a:gs>
                  <a:gs pos="50000">
                    <a:srgbClr val="00B050"/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0" y="2917499"/>
              <a:ext cx="1485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srgbClr val="002060"/>
                  </a:solidFill>
                  <a:latin typeface="Calibri"/>
                </a:rPr>
                <a:t>IP CAMERA</a:t>
              </a:r>
              <a:endParaRPr lang="en-US" sz="1400" dirty="0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61" name="Picture 60" descr="Axis210-IP-Camera.gi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2429214"/>
              <a:ext cx="1245170" cy="51435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6172200" y="2495550"/>
            <a:ext cx="762000" cy="557761"/>
            <a:chOff x="6172200" y="2647950"/>
            <a:chExt cx="660401" cy="48339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r="9746"/>
            <a:stretch/>
          </p:blipFill>
          <p:spPr>
            <a:xfrm>
              <a:off x="6172200" y="2647950"/>
              <a:ext cx="660401" cy="483394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6197600" y="2778125"/>
              <a:ext cx="609600" cy="3460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copperline-Color-trans.png"/>
            <p:cNvPicPr>
              <a:picLocks noChangeAspect="1"/>
            </p:cNvPicPr>
            <p:nvPr/>
          </p:nvPicPr>
          <p:blipFill>
            <a:blip r:embed="rId3" cstate="screen">
              <a:lum bright="-52000" contrast="-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4275" y="2886075"/>
              <a:ext cx="457200" cy="110647"/>
            </a:xfrm>
            <a:prstGeom prst="rect">
              <a:avLst/>
            </a:prstGeom>
          </p:spPr>
        </p:pic>
      </p:grpSp>
      <p:sp>
        <p:nvSpPr>
          <p:cNvPr id="44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PoE Negotiation on 15W Models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4800" y="173355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PD</a:t>
            </a:r>
          </a:p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(Camera)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cxnSp>
        <p:nvCxnSpPr>
          <p:cNvPr id="4" name="Straight Arrow Connector 3"/>
          <p:cNvCxnSpPr>
            <a:stCxn id="45" idx="3"/>
            <a:endCxn id="69" idx="1"/>
          </p:cNvCxnSpPr>
          <p:nvPr/>
        </p:nvCxnSpPr>
        <p:spPr>
          <a:xfrm flipV="1">
            <a:off x="1371600" y="2019985"/>
            <a:ext cx="6096000" cy="3673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733800" y="1730573"/>
            <a:ext cx="148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PoE Negotiation</a:t>
            </a:r>
            <a:endParaRPr lang="en-US" sz="1400" i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47950" y="2557638"/>
            <a:ext cx="476250" cy="577850"/>
            <a:chOff x="3054148" y="622300"/>
            <a:chExt cx="3213379" cy="3898900"/>
          </a:xfrm>
        </p:grpSpPr>
        <p:pic>
          <p:nvPicPr>
            <p:cNvPr id="3" name="Picture 2" descr="fvt11m-D.gi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2" r="7992"/>
            <a:stretch/>
          </p:blipFill>
          <p:spPr>
            <a:xfrm>
              <a:off x="3054148" y="622300"/>
              <a:ext cx="3213379" cy="38989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316111" y="1566333"/>
              <a:ext cx="2645833" cy="28504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copperline-Color-trans.png"/>
            <p:cNvPicPr>
              <a:picLocks noChangeAspect="1"/>
            </p:cNvPicPr>
            <p:nvPr/>
          </p:nvPicPr>
          <p:blipFill>
            <a:blip r:embed="rId3" cstate="screen">
              <a:lum bright="-52000" contrast="-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7600" y="2495550"/>
              <a:ext cx="1889187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8813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450" y="857261"/>
            <a:ext cx="5162550" cy="272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ComNet is in a different category:</a:t>
            </a:r>
            <a:endParaRPr lang="en-US" sz="2000" b="1" dirty="0" smtClean="0">
              <a:solidFill>
                <a:srgbClr val="1F497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Local </a:t>
            </a:r>
            <a:r>
              <a:rPr lang="en-US" sz="1600" dirty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Manufacturer’s Rep Support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Regional Sales Manager Support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Design </a:t>
            </a:r>
            <a:r>
              <a:rPr lang="en-US" sz="1600" dirty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Center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Live Technical Support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Educational Tools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Digital Tools</a:t>
            </a: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  <a:latin typeface="Calibri"/>
                <a:cs typeface="Arial" pitchFamily="34" charset="0"/>
              </a:rPr>
              <a:t>LIFETIME Warranty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" y="279210"/>
            <a:ext cx="85344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Resources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430614"/>
            <a:ext cx="4876800" cy="31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076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705600" y="2800350"/>
            <a:ext cx="1295400" cy="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43202" y="2775987"/>
            <a:ext cx="3886201" cy="17067"/>
          </a:xfrm>
          <a:prstGeom prst="line">
            <a:avLst/>
          </a:prstGeom>
          <a:ln w="41275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2862935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2060"/>
                </a:solidFill>
                <a:latin typeface="Calibri"/>
              </a:rPr>
              <a:t>COAX or UTP</a:t>
            </a:r>
            <a:endParaRPr lang="en-US" sz="14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0" name="Picture 49" descr="copperline-Color-trans.png"/>
          <p:cNvPicPr>
            <a:picLocks noChangeAspect="1"/>
          </p:cNvPicPr>
          <p:nvPr/>
        </p:nvPicPr>
        <p:blipFill>
          <a:blip r:embed="rId3" cstate="screen">
            <a:lum bright="-52000" contrast="-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1" y="285750"/>
            <a:ext cx="1889187" cy="457200"/>
          </a:xfrm>
          <a:prstGeom prst="rect">
            <a:avLst/>
          </a:prstGeom>
        </p:spPr>
      </p:pic>
      <p:pic>
        <p:nvPicPr>
          <p:cNvPr id="64" name="Picture 63" descr="Twisted-Pai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2881985"/>
            <a:ext cx="3124200" cy="5800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57200" y="785396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The ComNet modules act as the PD and the PSE on the “Local” and “Remote” ends</a:t>
            </a:r>
          </a:p>
          <a:p>
            <a:pPr marL="285750" indent="-285750" defTabSz="457200">
              <a:buFont typeface="Arial"/>
              <a:buChar char="•"/>
              <a:defRPr/>
            </a:pPr>
            <a:r>
              <a:rPr lang="en-US" sz="1600" i="1" dirty="0" smtClean="0">
                <a:solidFill>
                  <a:prstClr val="black"/>
                </a:solidFill>
                <a:latin typeface="Arial"/>
                <a:cs typeface="Arial"/>
              </a:rPr>
              <a:t>This allows a more reliable solution over longer cable distances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546" y="2543122"/>
            <a:ext cx="1536054" cy="479478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>
            <a:off x="8458200" y="2952750"/>
            <a:ext cx="0" cy="91440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VR workstation server ic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028950"/>
            <a:ext cx="1295400" cy="129540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2362200" y="173355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PSE</a:t>
            </a:r>
          </a:p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(Remote)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2606099"/>
            <a:ext cx="2590800" cy="796062"/>
            <a:chOff x="0" y="2429214"/>
            <a:chExt cx="2590800" cy="796062"/>
          </a:xfrm>
        </p:grpSpPr>
        <p:cxnSp>
          <p:nvCxnSpPr>
            <p:cNvPr id="56" name="Elbow Connector 39"/>
            <p:cNvCxnSpPr/>
            <p:nvPr/>
          </p:nvCxnSpPr>
          <p:spPr>
            <a:xfrm flipH="1">
              <a:off x="1371602" y="2614782"/>
              <a:ext cx="1219198" cy="1"/>
            </a:xfrm>
            <a:prstGeom prst="straightConnector1">
              <a:avLst/>
            </a:prstGeom>
            <a:ln w="25400" cap="rnd">
              <a:gradFill flip="none" rotWithShape="1">
                <a:gsLst>
                  <a:gs pos="0">
                    <a:schemeClr val="tx1"/>
                  </a:gs>
                  <a:gs pos="50000">
                    <a:srgbClr val="00B050"/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0" y="2917499"/>
              <a:ext cx="1485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srgbClr val="002060"/>
                  </a:solidFill>
                  <a:latin typeface="Calibri"/>
                </a:rPr>
                <a:t>IP CAMERA</a:t>
              </a:r>
              <a:endParaRPr lang="en-US" sz="1400" dirty="0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61" name="Picture 60" descr="Axis210-IP-Camera.gi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2429214"/>
              <a:ext cx="1245170" cy="51435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514600" y="2495550"/>
            <a:ext cx="762000" cy="557761"/>
            <a:chOff x="6172200" y="2647950"/>
            <a:chExt cx="660401" cy="48339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r="9746"/>
            <a:stretch/>
          </p:blipFill>
          <p:spPr>
            <a:xfrm>
              <a:off x="6172200" y="2647950"/>
              <a:ext cx="660401" cy="48339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197600" y="2778125"/>
              <a:ext cx="609600" cy="3460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copperline-Color-trans.png"/>
            <p:cNvPicPr>
              <a:picLocks noChangeAspect="1"/>
            </p:cNvPicPr>
            <p:nvPr/>
          </p:nvPicPr>
          <p:blipFill>
            <a:blip r:embed="rId3" cstate="screen">
              <a:lum bright="-52000" contrast="-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4275" y="2886075"/>
              <a:ext cx="457200" cy="110647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6172200" y="2495550"/>
            <a:ext cx="762000" cy="557761"/>
            <a:chOff x="6172200" y="2647950"/>
            <a:chExt cx="660401" cy="48339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r="9746"/>
            <a:stretch/>
          </p:blipFill>
          <p:spPr>
            <a:xfrm>
              <a:off x="6172200" y="2647950"/>
              <a:ext cx="660401" cy="483394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6197600" y="2778125"/>
              <a:ext cx="609600" cy="3460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copperline-Color-trans.png"/>
            <p:cNvPicPr>
              <a:picLocks noChangeAspect="1"/>
            </p:cNvPicPr>
            <p:nvPr/>
          </p:nvPicPr>
          <p:blipFill>
            <a:blip r:embed="rId3" cstate="screen">
              <a:lum bright="-52000" contrast="-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4275" y="2886075"/>
              <a:ext cx="457200" cy="110647"/>
            </a:xfrm>
            <a:prstGeom prst="rect">
              <a:avLst/>
            </a:prstGeom>
          </p:spPr>
        </p:pic>
      </p:grpSp>
      <p:sp>
        <p:nvSpPr>
          <p:cNvPr id="44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PoE Negotiation on 30W Models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0" y="173355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PD</a:t>
            </a:r>
          </a:p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(Camera)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cxnSp>
        <p:nvCxnSpPr>
          <p:cNvPr id="4" name="Straight Arrow Connector 3"/>
          <p:cNvCxnSpPr>
            <a:stCxn id="45" idx="3"/>
            <a:endCxn id="69" idx="1"/>
          </p:cNvCxnSpPr>
          <p:nvPr/>
        </p:nvCxnSpPr>
        <p:spPr>
          <a:xfrm>
            <a:off x="1295400" y="2056716"/>
            <a:ext cx="1066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66800" y="1657350"/>
            <a:ext cx="148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PoE Negotiation</a:t>
            </a:r>
            <a:endParaRPr lang="en-US" sz="1400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20000" y="173355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PSE</a:t>
            </a:r>
          </a:p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(PoE Switch)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43600" y="173355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PD</a:t>
            </a:r>
          </a:p>
          <a:p>
            <a:pPr algn="ctr" defTabSz="457200"/>
            <a:r>
              <a:rPr lang="en-US" dirty="0" smtClean="0">
                <a:solidFill>
                  <a:srgbClr val="002060"/>
                </a:solidFill>
                <a:latin typeface="Calibri"/>
              </a:rPr>
              <a:t>(Local)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cxnSp>
        <p:nvCxnSpPr>
          <p:cNvPr id="33" name="Straight Arrow Connector 32"/>
          <p:cNvCxnSpPr>
            <a:stCxn id="32" idx="3"/>
            <a:endCxn id="31" idx="1"/>
          </p:cNvCxnSpPr>
          <p:nvPr/>
        </p:nvCxnSpPr>
        <p:spPr>
          <a:xfrm>
            <a:off x="6781800" y="2056716"/>
            <a:ext cx="8382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477000" y="1657350"/>
            <a:ext cx="148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PoE Negotiation</a:t>
            </a:r>
            <a:endParaRPr lang="en-US" sz="1400" i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0883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934200" y="2800350"/>
            <a:ext cx="1066800" cy="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2949773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2060"/>
                </a:solidFill>
                <a:latin typeface="Calibri"/>
              </a:rPr>
              <a:t>CAT6</a:t>
            </a:r>
            <a:endParaRPr lang="en-US" sz="14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68259"/>
            <a:ext cx="1049790" cy="776587"/>
          </a:xfrm>
          <a:prstGeom prst="rect">
            <a:avLst/>
          </a:prstGeom>
        </p:spPr>
      </p:pic>
      <p:pic>
        <p:nvPicPr>
          <p:cNvPr id="50" name="Picture 49" descr="copperline-Color-trans.png"/>
          <p:cNvPicPr>
            <a:picLocks noChangeAspect="1"/>
          </p:cNvPicPr>
          <p:nvPr/>
        </p:nvPicPr>
        <p:blipFill>
          <a:blip r:embed="rId4" cstate="screen">
            <a:lum bright="-52000" contrast="-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1" y="285750"/>
            <a:ext cx="1889187" cy="457200"/>
          </a:xfrm>
          <a:prstGeom prst="rect">
            <a:avLst/>
          </a:prstGeom>
        </p:spPr>
      </p:pic>
      <p:pic>
        <p:nvPicPr>
          <p:cNvPr id="38" name="Picture 37" descr="power-suppl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15236"/>
            <a:ext cx="659946" cy="452437"/>
          </a:xfrm>
          <a:prstGeom prst="rect">
            <a:avLst/>
          </a:prstGeom>
        </p:spPr>
      </p:pic>
      <p:pic>
        <p:nvPicPr>
          <p:cNvPr id="64" name="Picture 63" descr="Twisted-Pai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2881985"/>
            <a:ext cx="3124200" cy="5800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57200" y="767774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Local injection scenario</a:t>
            </a:r>
          </a:p>
          <a:p>
            <a:pPr marL="285750" indent="-285750" defTabSz="457200"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Available on 30W models only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546" y="2543122"/>
            <a:ext cx="1536054" cy="479478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>
            <a:off x="8458200" y="2952750"/>
            <a:ext cx="0" cy="91440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VR workstation server icon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028950"/>
            <a:ext cx="1295400" cy="129540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0" y="2724150"/>
            <a:ext cx="2590800" cy="796062"/>
            <a:chOff x="0" y="2429214"/>
            <a:chExt cx="2590800" cy="796062"/>
          </a:xfrm>
        </p:grpSpPr>
        <p:cxnSp>
          <p:nvCxnSpPr>
            <p:cNvPr id="56" name="Elbow Connector 39"/>
            <p:cNvCxnSpPr/>
            <p:nvPr/>
          </p:nvCxnSpPr>
          <p:spPr>
            <a:xfrm flipH="1">
              <a:off x="1371602" y="2614782"/>
              <a:ext cx="1219198" cy="1"/>
            </a:xfrm>
            <a:prstGeom prst="straightConnector1">
              <a:avLst/>
            </a:prstGeom>
            <a:ln w="25400" cap="rnd">
              <a:gradFill flip="none" rotWithShape="1">
                <a:gsLst>
                  <a:gs pos="0">
                    <a:schemeClr val="tx1"/>
                  </a:gs>
                  <a:gs pos="50000">
                    <a:srgbClr val="00B050"/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0" y="2917499"/>
              <a:ext cx="1485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srgbClr val="002060"/>
                  </a:solidFill>
                  <a:latin typeface="Calibri"/>
                </a:rPr>
                <a:t>IP CAMERA</a:t>
              </a:r>
              <a:endParaRPr lang="en-US" sz="1400" dirty="0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61" name="Picture 60" descr="Axis210-IP-Camera.gif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2429214"/>
              <a:ext cx="1245170" cy="514350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r="9746"/>
          <a:stretch/>
        </p:blipFill>
        <p:spPr>
          <a:xfrm>
            <a:off x="2416174" y="2718608"/>
            <a:ext cx="660401" cy="483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1809750"/>
            <a:ext cx="168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54VDC Injection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3867150"/>
            <a:ext cx="2727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Up to 1,000ft and 25W PoE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your camera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0" y="340995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172200" y="340995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48000" y="3638550"/>
            <a:ext cx="31242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Versatile Solution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974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29400" y="2800350"/>
            <a:ext cx="1371600" cy="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2949773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2060"/>
                </a:solidFill>
                <a:latin typeface="Calibri"/>
              </a:rPr>
              <a:t>Coax or CAT6</a:t>
            </a:r>
            <a:endParaRPr lang="en-US" sz="14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0" name="Picture 49" descr="copperline-Color-trans.png"/>
          <p:cNvPicPr>
            <a:picLocks noChangeAspect="1"/>
          </p:cNvPicPr>
          <p:nvPr/>
        </p:nvPicPr>
        <p:blipFill>
          <a:blip r:embed="rId3" cstate="screen">
            <a:lum bright="-52000" contrast="-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1" y="285750"/>
            <a:ext cx="1889187" cy="457200"/>
          </a:xfrm>
          <a:prstGeom prst="rect">
            <a:avLst/>
          </a:prstGeom>
        </p:spPr>
      </p:pic>
      <p:pic>
        <p:nvPicPr>
          <p:cNvPr id="38" name="Picture 37" descr="power-suppl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266950"/>
            <a:ext cx="659946" cy="452437"/>
          </a:xfrm>
          <a:prstGeom prst="rect">
            <a:avLst/>
          </a:prstGeom>
        </p:spPr>
      </p:pic>
      <p:pic>
        <p:nvPicPr>
          <p:cNvPr id="64" name="Picture 63" descr="Twisted-Pai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2881985"/>
            <a:ext cx="3124200" cy="5800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57200" y="74295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Remote injection on four port switch</a:t>
            </a:r>
          </a:p>
          <a:p>
            <a:pPr defTabSz="457200">
              <a:defRPr/>
            </a:pP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546" y="2543122"/>
            <a:ext cx="1536054" cy="479478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>
            <a:off x="8458200" y="2952750"/>
            <a:ext cx="0" cy="914400"/>
          </a:xfrm>
          <a:prstGeom prst="line">
            <a:avLst/>
          </a:prstGeom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VR workstation server icon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028950"/>
            <a:ext cx="1295400" cy="129540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-76200" y="2248272"/>
            <a:ext cx="2514600" cy="685800"/>
            <a:chOff x="76200" y="2082276"/>
            <a:chExt cx="2514600" cy="685800"/>
          </a:xfrm>
        </p:grpSpPr>
        <p:cxnSp>
          <p:nvCxnSpPr>
            <p:cNvPr id="56" name="Elbow Connector 39"/>
            <p:cNvCxnSpPr/>
            <p:nvPr/>
          </p:nvCxnSpPr>
          <p:spPr>
            <a:xfrm flipH="1">
              <a:off x="1371602" y="2614782"/>
              <a:ext cx="1219198" cy="1"/>
            </a:xfrm>
            <a:prstGeom prst="straightConnector1">
              <a:avLst/>
            </a:prstGeom>
            <a:ln w="25400" cap="rnd">
              <a:gradFill flip="none" rotWithShape="1">
                <a:gsLst>
                  <a:gs pos="0">
                    <a:schemeClr val="tx1"/>
                  </a:gs>
                  <a:gs pos="50000">
                    <a:srgbClr val="00B050"/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76200" y="2082276"/>
              <a:ext cx="1485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srgbClr val="002060"/>
                  </a:solidFill>
                  <a:latin typeface="Calibri"/>
                </a:rPr>
                <a:t>IP CAMERAS</a:t>
              </a:r>
              <a:endParaRPr lang="en-US" sz="1400" dirty="0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61" name="Picture 60" descr="Axis210-IP-Camera.gif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902" y="2505414"/>
              <a:ext cx="635868" cy="26266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981200" y="1885950"/>
            <a:ext cx="168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48VDC Injection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3867150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2,000ft</a:t>
            </a:r>
          </a:p>
          <a:p>
            <a:r>
              <a:rPr lang="en-US" dirty="0" smtClean="0"/>
              <a:t>For 100 Mbps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124200" y="3497818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172200" y="3497818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24200" y="3726418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39"/>
          <p:cNvCxnSpPr/>
          <p:nvPr/>
        </p:nvCxnSpPr>
        <p:spPr>
          <a:xfrm flipH="1">
            <a:off x="1219500" y="2951856"/>
            <a:ext cx="1219198" cy="1"/>
          </a:xfrm>
          <a:prstGeom prst="straightConnector1">
            <a:avLst/>
          </a:prstGeom>
          <a:ln w="25400" cap="rnd">
            <a:gradFill flip="none" rotWithShape="1">
              <a:gsLst>
                <a:gs pos="0">
                  <a:schemeClr val="tx1"/>
                </a:gs>
                <a:gs pos="50000">
                  <a:srgbClr val="00B050"/>
                </a:gs>
                <a:gs pos="100000">
                  <a:schemeClr val="tx1"/>
                </a:gs>
              </a:gsLst>
              <a:lin ang="5400000" scaled="0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xis210-IP-Camera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842488"/>
            <a:ext cx="635868" cy="262662"/>
          </a:xfrm>
          <a:prstGeom prst="rect">
            <a:avLst/>
          </a:prstGeom>
        </p:spPr>
      </p:pic>
      <p:cxnSp>
        <p:nvCxnSpPr>
          <p:cNvPr id="26" name="Elbow Connector 39"/>
          <p:cNvCxnSpPr/>
          <p:nvPr/>
        </p:nvCxnSpPr>
        <p:spPr>
          <a:xfrm flipH="1">
            <a:off x="1219500" y="3138318"/>
            <a:ext cx="1219198" cy="1"/>
          </a:xfrm>
          <a:prstGeom prst="straightConnector1">
            <a:avLst/>
          </a:prstGeom>
          <a:ln w="25400" cap="rnd">
            <a:gradFill flip="none" rotWithShape="1">
              <a:gsLst>
                <a:gs pos="0">
                  <a:schemeClr val="tx1"/>
                </a:gs>
                <a:gs pos="50000">
                  <a:srgbClr val="00B050"/>
                </a:gs>
                <a:gs pos="100000">
                  <a:schemeClr val="tx1"/>
                </a:gs>
              </a:gsLst>
              <a:lin ang="5400000" scaled="0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xis210-IP-Camera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028950"/>
            <a:ext cx="635868" cy="262662"/>
          </a:xfrm>
          <a:prstGeom prst="rect">
            <a:avLst/>
          </a:prstGeom>
        </p:spPr>
      </p:pic>
      <p:cxnSp>
        <p:nvCxnSpPr>
          <p:cNvPr id="28" name="Elbow Connector 39"/>
          <p:cNvCxnSpPr/>
          <p:nvPr/>
        </p:nvCxnSpPr>
        <p:spPr>
          <a:xfrm flipH="1">
            <a:off x="1219500" y="3328074"/>
            <a:ext cx="1219198" cy="1"/>
          </a:xfrm>
          <a:prstGeom prst="straightConnector1">
            <a:avLst/>
          </a:prstGeom>
          <a:ln w="25400" cap="rnd">
            <a:gradFill flip="none" rotWithShape="1">
              <a:gsLst>
                <a:gs pos="0">
                  <a:schemeClr val="tx1"/>
                </a:gs>
                <a:gs pos="50000">
                  <a:srgbClr val="00B050"/>
                </a:gs>
                <a:gs pos="100000">
                  <a:schemeClr val="tx1"/>
                </a:gs>
              </a:gsLst>
              <a:lin ang="5400000" scaled="0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xis210-IP-Camera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218706"/>
            <a:ext cx="635868" cy="26266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09800" y="2675967"/>
            <a:ext cx="1030072" cy="762000"/>
            <a:chOff x="2209800" y="2675967"/>
            <a:chExt cx="1030072" cy="762000"/>
          </a:xfrm>
        </p:grpSpPr>
        <p:pic>
          <p:nvPicPr>
            <p:cNvPr id="5" name="Picture 4" descr="FVR100S1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2675967"/>
              <a:ext cx="1030072" cy="762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228850" y="2759075"/>
              <a:ext cx="895349" cy="1936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72200" y="2647950"/>
            <a:ext cx="660401" cy="483394"/>
            <a:chOff x="6172200" y="2647950"/>
            <a:chExt cx="660401" cy="48339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r="9746"/>
            <a:stretch/>
          </p:blipFill>
          <p:spPr>
            <a:xfrm>
              <a:off x="6172200" y="2647950"/>
              <a:ext cx="660401" cy="48339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197600" y="2778125"/>
              <a:ext cx="609600" cy="3460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copperline-Color-trans.png"/>
            <p:cNvPicPr>
              <a:picLocks noChangeAspect="1"/>
            </p:cNvPicPr>
            <p:nvPr/>
          </p:nvPicPr>
          <p:blipFill>
            <a:blip r:embed="rId3" cstate="screen">
              <a:lum bright="-52000" contrast="-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4275" y="2886075"/>
              <a:ext cx="457200" cy="110647"/>
            </a:xfrm>
            <a:prstGeom prst="rect">
              <a:avLst/>
            </a:prstGeom>
          </p:spPr>
        </p:pic>
      </p:grpSp>
      <p:pic>
        <p:nvPicPr>
          <p:cNvPr id="34" name="Picture 33" descr="copperline-Color-trans.png"/>
          <p:cNvPicPr>
            <a:picLocks noChangeAspect="1"/>
          </p:cNvPicPr>
          <p:nvPr/>
        </p:nvPicPr>
        <p:blipFill>
          <a:blip r:embed="rId3" cstate="screen">
            <a:lum bright="-52000" contrast="-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750" y="2806700"/>
            <a:ext cx="457200" cy="11064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90600" y="348615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30W PoE per port</a:t>
            </a:r>
            <a:endParaRPr lang="en-US" dirty="0"/>
          </a:p>
        </p:txBody>
      </p:sp>
      <p:sp>
        <p:nvSpPr>
          <p:cNvPr id="36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Self Managed Switches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2690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Retrofit</a:t>
            </a:r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6927242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  <a:latin typeface="Calibri"/>
              </a:rPr>
              <a:t>Ethernet over coax or UTP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Asymmetrical connection over coax or 1 pair UTP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12VDC powered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No PoE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Hardened or Commercial versions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Rack mounted options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Drop &amp; Repeat model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Longer distances and better over troubled copper cabling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Lifetime Warranty on hardened, </a:t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5 Year Warranty on Commercial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546374"/>
              </p:ext>
            </p:extLst>
          </p:nvPr>
        </p:nvGraphicFramePr>
        <p:xfrm>
          <a:off x="5943600" y="2571750"/>
          <a:ext cx="2971800" cy="19050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00099"/>
                <a:gridCol w="1028701"/>
                <a:gridCol w="11430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Distance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Downstream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Upstream</a:t>
                      </a:r>
                      <a:endParaRPr lang="en-US" sz="1200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1000 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70</a:t>
                      </a:r>
                      <a:r>
                        <a:rPr lang="en-US" sz="1200" baseline="0" dirty="0" smtClean="0"/>
                        <a:t> Mbps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 Mbps</a:t>
                      </a:r>
                      <a:endParaRPr lang="en-US" sz="12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5000 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baseline="0" dirty="0" smtClean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10,000 ft.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.25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1952" y="248626"/>
            <a:ext cx="1126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VDSL2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0400" y="1123950"/>
            <a:ext cx="869396" cy="1295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971550"/>
            <a:ext cx="998074" cy="1428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28750"/>
            <a:ext cx="925295" cy="8064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606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CopperLine SFP – Distance Extending Module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CL-SFP(X)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Extended distance Ethernet over UTP or Coax</a:t>
            </a:r>
          </a:p>
          <a:p>
            <a:pPr marL="1085850" lvl="2"/>
            <a:r>
              <a:rPr lang="en-US" dirty="0" smtClean="0"/>
              <a:t>2,000 </a:t>
            </a:r>
            <a:r>
              <a:rPr lang="en-US" dirty="0" err="1" smtClean="0"/>
              <a:t>ft</a:t>
            </a:r>
            <a:r>
              <a:rPr lang="en-US" dirty="0" smtClean="0"/>
              <a:t> (609m) for 100Mbps</a:t>
            </a:r>
          </a:p>
          <a:p>
            <a:pPr marL="1085850" lvl="2"/>
            <a:r>
              <a:rPr lang="en-US" dirty="0" smtClean="0"/>
              <a:t>3,000 </a:t>
            </a:r>
            <a:r>
              <a:rPr lang="en-US" dirty="0" err="1" smtClean="0"/>
              <a:t>ft</a:t>
            </a:r>
            <a:r>
              <a:rPr lang="en-US" dirty="0" smtClean="0"/>
              <a:t> (914m) for 10Mbps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Coax adapter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Can be used in any SFP port that supports 100Mbps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100Mbps and 10Mbps versions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Can also be used with CopperLine products</a:t>
            </a:r>
          </a:p>
          <a:p>
            <a:pPr marL="685800" lvl="1">
              <a:buFont typeface="Arial"/>
              <a:buChar char="•"/>
            </a:pPr>
            <a:r>
              <a:rPr lang="en-US" i="1" dirty="0" smtClean="0"/>
              <a:t>No PoE support</a:t>
            </a:r>
          </a:p>
          <a:p>
            <a:pPr marL="685800" lvl="1">
              <a:buFont typeface="Arial"/>
              <a:buChar char="•"/>
            </a:pPr>
            <a:endParaRPr lang="en-US" dirty="0" smtClean="0">
              <a:solidFill>
                <a:srgbClr val="4F81BD"/>
              </a:solidFill>
            </a:endParaRPr>
          </a:p>
        </p:txBody>
      </p:sp>
      <p:pic>
        <p:nvPicPr>
          <p:cNvPr id="6" name="Picture 5" descr="Lifetime Warranty - Standard copy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090" y="4082000"/>
            <a:ext cx="1052010" cy="367183"/>
          </a:xfrm>
          <a:prstGeom prst="rect">
            <a:avLst/>
          </a:prstGeom>
        </p:spPr>
      </p:pic>
      <p:pic>
        <p:nvPicPr>
          <p:cNvPr id="3" name="Picture 2" descr="ComNetCL-SFP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1276350"/>
            <a:ext cx="2566924" cy="1844055"/>
          </a:xfrm>
          <a:prstGeom prst="rect">
            <a:avLst/>
          </a:prstGeom>
        </p:spPr>
      </p:pic>
      <p:pic>
        <p:nvPicPr>
          <p:cNvPr id="5" name="Picture 4" descr="CL-adapter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5955" flipH="1">
            <a:off x="6024730" y="3211275"/>
            <a:ext cx="1212107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0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190750"/>
            <a:ext cx="630673" cy="919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2571750"/>
            <a:ext cx="630673" cy="919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CopperLine SFP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3"/>
            <a:ext cx="3498242" cy="4295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CL-SFP(X)</a:t>
            </a:r>
          </a:p>
        </p:txBody>
      </p:sp>
      <p:pic>
        <p:nvPicPr>
          <p:cNvPr id="6" name="Picture 5" descr="Lifetime Warranty - Standard copy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090" y="4082000"/>
            <a:ext cx="1052010" cy="367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25" y="2327275"/>
            <a:ext cx="642257" cy="8572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3" name="Straight Connector 2"/>
          <p:cNvCxnSpPr/>
          <p:nvPr/>
        </p:nvCxnSpPr>
        <p:spPr>
          <a:xfrm flipH="1">
            <a:off x="1295400" y="2571750"/>
            <a:ext cx="2866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wisted-Pai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2495550"/>
            <a:ext cx="2158746" cy="4008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1295401" y="3028950"/>
            <a:ext cx="6629399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05600" y="3409950"/>
            <a:ext cx="66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477000" y="3028950"/>
            <a:ext cx="254093" cy="50113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38400" y="1352550"/>
            <a:ext cx="56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UTP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971800" y="1581150"/>
            <a:ext cx="466725" cy="32385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72000" y="19621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Coax</a:t>
            </a:r>
            <a:endParaRPr lang="en-US" dirty="0"/>
          </a:p>
        </p:txBody>
      </p:sp>
      <p:cxnSp>
        <p:nvCxnSpPr>
          <p:cNvPr id="27" name="Straight Connector 26"/>
          <p:cNvCxnSpPr>
            <a:stCxn id="26" idx="1"/>
          </p:cNvCxnSpPr>
          <p:nvPr/>
        </p:nvCxnSpPr>
        <p:spPr>
          <a:xfrm flipH="1" flipV="1">
            <a:off x="4156077" y="2041525"/>
            <a:ext cx="415923" cy="10529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Twisted-Pai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369670" y="1446681"/>
            <a:ext cx="2158746" cy="400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00400" y="285750"/>
            <a:ext cx="457200" cy="9906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Twisted-Pai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1688" y="1264098"/>
            <a:ext cx="2158746" cy="4008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4149725" y="173355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137025" y="1733550"/>
            <a:ext cx="1577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43" y="3695700"/>
            <a:ext cx="642257" cy="8572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38" name="Straight Connector 37"/>
          <p:cNvCxnSpPr/>
          <p:nvPr/>
        </p:nvCxnSpPr>
        <p:spPr>
          <a:xfrm flipV="1">
            <a:off x="1143000" y="3028950"/>
            <a:ext cx="0" cy="838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76400" y="3333750"/>
            <a:ext cx="67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CAT6</a:t>
            </a:r>
            <a:endParaRPr lang="en-US" dirty="0"/>
          </a:p>
        </p:txBody>
      </p:sp>
      <p:cxnSp>
        <p:nvCxnSpPr>
          <p:cNvPr id="41" name="Straight Connector 40"/>
          <p:cNvCxnSpPr>
            <a:stCxn id="39" idx="1"/>
          </p:cNvCxnSpPr>
          <p:nvPr/>
        </p:nvCxnSpPr>
        <p:spPr>
          <a:xfrm flipH="1" flipV="1">
            <a:off x="1143001" y="3409950"/>
            <a:ext cx="533399" cy="10846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295401" y="2647950"/>
            <a:ext cx="42671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419601" y="2297235"/>
            <a:ext cx="215597" cy="35071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 flipH="1">
            <a:off x="5715000" y="1200150"/>
            <a:ext cx="1583957" cy="322446"/>
            <a:chOff x="228600" y="2429214"/>
            <a:chExt cx="3110355" cy="514350"/>
          </a:xfrm>
        </p:grpSpPr>
        <p:cxnSp>
          <p:nvCxnSpPr>
            <p:cNvPr id="36" name="Elbow Connector 39"/>
            <p:cNvCxnSpPr/>
            <p:nvPr/>
          </p:nvCxnSpPr>
          <p:spPr>
            <a:xfrm flipH="1">
              <a:off x="1371602" y="2614784"/>
              <a:ext cx="1967353" cy="0"/>
            </a:xfrm>
            <a:prstGeom prst="straightConnector1">
              <a:avLst/>
            </a:prstGeom>
            <a:ln w="25400" cap="rnd">
              <a:gradFill flip="none" rotWithShape="1">
                <a:gsLst>
                  <a:gs pos="0">
                    <a:schemeClr val="tx1"/>
                  </a:gs>
                  <a:gs pos="50000">
                    <a:srgbClr val="00B050"/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 descr="Axis210-IP-Camera.gi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2429214"/>
              <a:ext cx="1245170" cy="51435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 flipH="1">
            <a:off x="6096000" y="1639704"/>
            <a:ext cx="1202957" cy="322446"/>
            <a:chOff x="228600" y="2429214"/>
            <a:chExt cx="2362200" cy="514350"/>
          </a:xfrm>
        </p:grpSpPr>
        <p:cxnSp>
          <p:nvCxnSpPr>
            <p:cNvPr id="45" name="Elbow Connector 39"/>
            <p:cNvCxnSpPr/>
            <p:nvPr/>
          </p:nvCxnSpPr>
          <p:spPr>
            <a:xfrm flipH="1">
              <a:off x="1371602" y="2614782"/>
              <a:ext cx="1219198" cy="1"/>
            </a:xfrm>
            <a:prstGeom prst="straightConnector1">
              <a:avLst/>
            </a:prstGeom>
            <a:ln w="25400" cap="rnd">
              <a:gradFill flip="none" rotWithShape="1">
                <a:gsLst>
                  <a:gs pos="0">
                    <a:schemeClr val="tx1"/>
                  </a:gs>
                  <a:gs pos="50000">
                    <a:srgbClr val="00B050"/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 descr="Axis210-IP-Camera.gi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2429214"/>
              <a:ext cx="1245170" cy="514350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5562600" y="1504950"/>
            <a:ext cx="556298" cy="407194"/>
            <a:chOff x="6172200" y="2647950"/>
            <a:chExt cx="660401" cy="483394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r="9746"/>
            <a:stretch/>
          </p:blipFill>
          <p:spPr>
            <a:xfrm>
              <a:off x="6172200" y="2647950"/>
              <a:ext cx="660401" cy="483394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6197600" y="2778125"/>
              <a:ext cx="609600" cy="3460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 descr="copperline-Color-trans.png"/>
            <p:cNvPicPr>
              <a:picLocks noChangeAspect="1"/>
            </p:cNvPicPr>
            <p:nvPr/>
          </p:nvPicPr>
          <p:blipFill>
            <a:blip r:embed="rId8" cstate="screen">
              <a:lum bright="-52000" contrast="-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4275" y="2886075"/>
              <a:ext cx="457200" cy="110647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562600" y="1047750"/>
            <a:ext cx="287843" cy="349250"/>
            <a:chOff x="3054148" y="622300"/>
            <a:chExt cx="3213379" cy="3898900"/>
          </a:xfrm>
        </p:grpSpPr>
        <p:pic>
          <p:nvPicPr>
            <p:cNvPr id="59" name="Picture 58" descr="fvt11m-D.gi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2" r="7992"/>
            <a:stretch/>
          </p:blipFill>
          <p:spPr>
            <a:xfrm>
              <a:off x="3054148" y="622300"/>
              <a:ext cx="3213379" cy="3898900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3316111" y="1566333"/>
              <a:ext cx="2645833" cy="28504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 descr="copperline-Color-trans.png"/>
            <p:cNvPicPr>
              <a:picLocks noChangeAspect="1"/>
            </p:cNvPicPr>
            <p:nvPr/>
          </p:nvPicPr>
          <p:blipFill>
            <a:blip r:embed="rId8" cstate="screen">
              <a:lum bright="-52000" contrast="-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7600" y="2495550"/>
              <a:ext cx="1889187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809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57200" y="279210"/>
            <a:ext cx="8229600" cy="491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</a:rPr>
              <a:t>SLOC®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4158" y="770642"/>
            <a:ext cx="6927242" cy="3678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</a:rPr>
              <a:t>Security Link Over Coax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Licensed chipset for analog &amp; IP over coax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ComNet builds our products around the chipset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pPr marL="0" indent="0" defTabSz="914400">
              <a:spcBef>
                <a:spcPts val="0"/>
              </a:spcBef>
              <a:buFont typeface="Arial"/>
              <a:buNone/>
            </a:pPr>
            <a:r>
              <a:rPr lang="en-US" dirty="0">
                <a:solidFill>
                  <a:srgbClr val="4F81BD"/>
                </a:solidFill>
              </a:rPr>
              <a:t>Security Link Over Coax</a:t>
            </a:r>
          </a:p>
          <a:p>
            <a:pPr defTabSz="914400"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TX and RX models</a:t>
            </a:r>
          </a:p>
          <a:p>
            <a:pPr defTabSz="914400"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Keeps analog &amp; IP separate</a:t>
            </a:r>
          </a:p>
          <a:p>
            <a:pPr defTabSz="914400"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No data channel (use fixed analog cams)</a:t>
            </a:r>
          </a:p>
          <a:p>
            <a:pPr defTabSz="914400"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Provides:</a:t>
            </a:r>
          </a:p>
          <a:p>
            <a:pPr lvl="1" defTabSz="914400">
              <a:spcBef>
                <a:spcPts val="0"/>
              </a:spcBef>
            </a:pPr>
            <a:r>
              <a:rPr lang="en-US" sz="1200" dirty="0" smtClean="0">
                <a:solidFill>
                  <a:prstClr val="black"/>
                </a:solidFill>
              </a:rPr>
              <a:t>Full analog signal</a:t>
            </a:r>
          </a:p>
          <a:p>
            <a:pPr lvl="1" defTabSz="914400">
              <a:spcBef>
                <a:spcPts val="0"/>
              </a:spcBef>
            </a:pPr>
            <a:r>
              <a:rPr lang="en-US" sz="1200" dirty="0" smtClean="0">
                <a:solidFill>
                  <a:prstClr val="black"/>
                </a:solidFill>
              </a:rPr>
              <a:t>36Mbps of Ethernet down, 11Mbps up</a:t>
            </a:r>
          </a:p>
          <a:p>
            <a:pPr lvl="1" defTabSz="914400">
              <a:spcBef>
                <a:spcPts val="0"/>
              </a:spcBef>
            </a:pPr>
            <a:r>
              <a:rPr lang="en-US" sz="1200" dirty="0" smtClean="0">
                <a:solidFill>
                  <a:prstClr val="black"/>
                </a:solidFill>
              </a:rPr>
              <a:t>24VAC powered, and can provide PoE to IP camera</a:t>
            </a:r>
          </a:p>
          <a:p>
            <a:pPr lvl="1" defTabSz="914400">
              <a:spcBef>
                <a:spcPts val="0"/>
              </a:spcBef>
            </a:pPr>
            <a:r>
              <a:rPr lang="en-US" sz="1200" dirty="0">
                <a:solidFill>
                  <a:prstClr val="black"/>
                </a:solidFill>
              </a:rPr>
              <a:t>5</a:t>
            </a:r>
            <a:r>
              <a:rPr lang="en-US" sz="1200" dirty="0" smtClean="0">
                <a:solidFill>
                  <a:prstClr val="black"/>
                </a:solidFill>
              </a:rPr>
              <a:t>00m over RG59</a:t>
            </a:r>
          </a:p>
          <a:p>
            <a:pPr lvl="1" defTabSz="914400">
              <a:spcBef>
                <a:spcPts val="0"/>
              </a:spcBef>
            </a:pPr>
            <a:r>
              <a:rPr lang="en-US" sz="1200" dirty="0" smtClean="0">
                <a:solidFill>
                  <a:prstClr val="black"/>
                </a:solidFill>
              </a:rPr>
              <a:t>Hardened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00150"/>
            <a:ext cx="2801424" cy="28014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4622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H="1">
            <a:off x="7162800" y="3714750"/>
            <a:ext cx="68580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 flipH="1">
            <a:off x="7099963" y="2876550"/>
            <a:ext cx="755117" cy="609283"/>
          </a:xfrm>
          <a:custGeom>
            <a:avLst/>
            <a:gdLst>
              <a:gd name="connsiteX0" fmla="*/ 0 w 755117"/>
              <a:gd name="connsiteY0" fmla="*/ 0 h 609283"/>
              <a:gd name="connsiteX1" fmla="*/ 308912 w 755117"/>
              <a:gd name="connsiteY1" fmla="*/ 8582 h 609283"/>
              <a:gd name="connsiteX2" fmla="*/ 308912 w 755117"/>
              <a:gd name="connsiteY2" fmla="*/ 609283 h 609283"/>
              <a:gd name="connsiteX3" fmla="*/ 755117 w 755117"/>
              <a:gd name="connsiteY3" fmla="*/ 609283 h 60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117" h="609283">
                <a:moveTo>
                  <a:pt x="0" y="0"/>
                </a:moveTo>
                <a:lnTo>
                  <a:pt x="308912" y="8582"/>
                </a:lnTo>
                <a:lnTo>
                  <a:pt x="308912" y="609283"/>
                </a:lnTo>
                <a:lnTo>
                  <a:pt x="755117" y="609283"/>
                </a:ln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86000" y="3714750"/>
            <a:ext cx="426720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SLOC®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8" y="770642"/>
            <a:ext cx="5218386" cy="367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Basic Application</a:t>
            </a:r>
          </a:p>
        </p:txBody>
      </p:sp>
      <p:pic>
        <p:nvPicPr>
          <p:cNvPr id="7" name="Picture 6" descr="SLO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57550"/>
            <a:ext cx="762000" cy="762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>
            <a:off x="1003963" y="2900526"/>
            <a:ext cx="755117" cy="609283"/>
          </a:xfrm>
          <a:custGeom>
            <a:avLst/>
            <a:gdLst>
              <a:gd name="connsiteX0" fmla="*/ 0 w 755117"/>
              <a:gd name="connsiteY0" fmla="*/ 0 h 609283"/>
              <a:gd name="connsiteX1" fmla="*/ 308912 w 755117"/>
              <a:gd name="connsiteY1" fmla="*/ 8582 h 609283"/>
              <a:gd name="connsiteX2" fmla="*/ 308912 w 755117"/>
              <a:gd name="connsiteY2" fmla="*/ 609283 h 609283"/>
              <a:gd name="connsiteX3" fmla="*/ 755117 w 755117"/>
              <a:gd name="connsiteY3" fmla="*/ 609283 h 60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117" h="609283">
                <a:moveTo>
                  <a:pt x="0" y="0"/>
                </a:moveTo>
                <a:lnTo>
                  <a:pt x="308912" y="8582"/>
                </a:lnTo>
                <a:lnTo>
                  <a:pt x="308912" y="609283"/>
                </a:lnTo>
                <a:lnTo>
                  <a:pt x="755117" y="609283"/>
                </a:ln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066800" y="3790950"/>
            <a:ext cx="68580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old Pelco cam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71750"/>
            <a:ext cx="742950" cy="742950"/>
          </a:xfrm>
          <a:prstGeom prst="rect">
            <a:avLst/>
          </a:prstGeom>
        </p:spPr>
      </p:pic>
      <p:pic>
        <p:nvPicPr>
          <p:cNvPr id="13" name="Picture 12" descr="NV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09950"/>
            <a:ext cx="762000" cy="762000"/>
          </a:xfrm>
          <a:prstGeom prst="rect">
            <a:avLst/>
          </a:prstGeom>
        </p:spPr>
      </p:pic>
      <p:pic>
        <p:nvPicPr>
          <p:cNvPr id="14" name="Picture 13" descr="DVR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724150"/>
            <a:ext cx="800100" cy="2361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67200" y="365021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coax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4246" y="3714750"/>
            <a:ext cx="538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PoE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18" descr="PS24-1A-DIN-HT.tif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647950"/>
            <a:ext cx="567376" cy="545830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1098353" y="2840456"/>
            <a:ext cx="1638948" cy="403328"/>
          </a:xfrm>
          <a:custGeom>
            <a:avLst/>
            <a:gdLst>
              <a:gd name="connsiteX0" fmla="*/ 1638948 w 1638948"/>
              <a:gd name="connsiteY0" fmla="*/ 308932 h 403328"/>
              <a:gd name="connsiteX1" fmla="*/ 1638948 w 1638948"/>
              <a:gd name="connsiteY1" fmla="*/ 403328 h 403328"/>
              <a:gd name="connsiteX2" fmla="*/ 386139 w 1638948"/>
              <a:gd name="connsiteY2" fmla="*/ 403328 h 403328"/>
              <a:gd name="connsiteX3" fmla="*/ 386139 w 1638948"/>
              <a:gd name="connsiteY3" fmla="*/ 0 h 403328"/>
              <a:gd name="connsiteX4" fmla="*/ 0 w 1638948"/>
              <a:gd name="connsiteY4" fmla="*/ 0 h 40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948" h="403328">
                <a:moveTo>
                  <a:pt x="1638948" y="308932"/>
                </a:moveTo>
                <a:lnTo>
                  <a:pt x="1638948" y="403328"/>
                </a:lnTo>
                <a:lnTo>
                  <a:pt x="386139" y="403328"/>
                </a:lnTo>
                <a:lnTo>
                  <a:pt x="386139" y="0"/>
                </a:lnTo>
                <a:lnTo>
                  <a:pt x="0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351161" y="3089318"/>
            <a:ext cx="480529" cy="420491"/>
          </a:xfrm>
          <a:custGeom>
            <a:avLst/>
            <a:gdLst>
              <a:gd name="connsiteX0" fmla="*/ 471948 w 480529"/>
              <a:gd name="connsiteY0" fmla="*/ 0 h 420491"/>
              <a:gd name="connsiteX1" fmla="*/ 480529 w 480529"/>
              <a:gd name="connsiteY1" fmla="*/ 420491 h 420491"/>
              <a:gd name="connsiteX2" fmla="*/ 0 w 480529"/>
              <a:gd name="connsiteY2" fmla="*/ 420491 h 42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0529" h="420491">
                <a:moveTo>
                  <a:pt x="471948" y="0"/>
                </a:moveTo>
                <a:lnTo>
                  <a:pt x="480529" y="420491"/>
                </a:lnTo>
                <a:lnTo>
                  <a:pt x="0" y="420491"/>
                </a:ln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9400" y="249555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24VAC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descr="SLO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257550"/>
            <a:ext cx="762000" cy="762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34400" y="2647950"/>
            <a:ext cx="58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DVR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34400" y="363855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</a:t>
            </a:r>
            <a:r>
              <a:rPr lang="en-US" dirty="0" smtClean="0">
                <a:solidFill>
                  <a:prstClr val="black"/>
                </a:solidFill>
              </a:rPr>
              <a:t>VR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3" descr="FIXEDCAM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62350"/>
            <a:ext cx="747501" cy="5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2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>
            <a:spLocks noGrp="1"/>
          </p:cNvSpPr>
          <p:nvPr>
            <p:ph type="title"/>
          </p:nvPr>
        </p:nvSpPr>
        <p:spPr>
          <a:xfrm>
            <a:off x="457200" y="279210"/>
            <a:ext cx="8229600" cy="4914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Hardened Encoder</a:t>
            </a:r>
            <a:endParaRPr lang="en-US" sz="2400" dirty="0"/>
          </a:p>
        </p:txBody>
      </p:sp>
      <p:sp>
        <p:nvSpPr>
          <p:cNvPr id="333" name="Content Placeholder 4"/>
          <p:cNvSpPr>
            <a:spLocks noGrp="1"/>
          </p:cNvSpPr>
          <p:nvPr>
            <p:ph idx="1"/>
          </p:nvPr>
        </p:nvSpPr>
        <p:spPr>
          <a:xfrm>
            <a:off x="464157" y="770642"/>
            <a:ext cx="6985521" cy="36785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CNVETX1</a:t>
            </a:r>
            <a:endParaRPr lang="en-US" i="1" dirty="0" smtClean="0">
              <a:solidFill>
                <a:srgbClr val="4F81BD"/>
              </a:solidFill>
            </a:endParaRPr>
          </a:p>
          <a:p>
            <a:pPr marL="685800" lvl="1">
              <a:buFont typeface="Arial"/>
              <a:buChar char="•"/>
            </a:pPr>
            <a:r>
              <a:rPr lang="en-US" dirty="0" smtClean="0"/>
              <a:t>One part number (</a:t>
            </a:r>
            <a:r>
              <a:rPr lang="en-US" dirty="0"/>
              <a:t>c</a:t>
            </a:r>
            <a:r>
              <a:rPr lang="en-US" dirty="0" smtClean="0"/>
              <a:t>onfigure as encoder or decoder)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Hardened to -40˚ - 75˚ C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NEMA TS-1 and TS-2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H.264, MPEG-4, MPEG-2, MJPEG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Up to D1 and 30 fps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Up to 3 simultaneous streams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Duplex mono audio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Serial data (translation)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Onboard storage with microSD card (32GB option, 64GB testing)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12VDC or PoE, plus 12VDC output for camera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VMD and onboard analytics (options) (Object Video on edge)</a:t>
            </a:r>
          </a:p>
          <a:p>
            <a:pPr marL="685800" lvl="1">
              <a:buFont typeface="Arial"/>
              <a:buChar char="•"/>
            </a:pPr>
            <a:r>
              <a:rPr lang="en-US" dirty="0" err="1" smtClean="0"/>
              <a:t>Conformally</a:t>
            </a:r>
            <a:r>
              <a:rPr lang="en-US" dirty="0" smtClean="0"/>
              <a:t> coated</a:t>
            </a:r>
          </a:p>
        </p:txBody>
      </p:sp>
      <p:pic>
        <p:nvPicPr>
          <p:cNvPr id="6" name="Picture 5" descr="Lifetime Warranty - Standard copy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090" y="4082000"/>
            <a:ext cx="1052010" cy="367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416" y="1125863"/>
            <a:ext cx="2697599" cy="22579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579444" y="362528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$2,500 MSRP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7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10800000" flipV="1">
            <a:off x="228600" y="4690157"/>
            <a:ext cx="8610600" cy="1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 flipV="1">
            <a:off x="228600" y="285800"/>
            <a:ext cx="8610600" cy="1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2819411" y="438150"/>
            <a:ext cx="304799" cy="0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218694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 </a:t>
            </a:r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v a t </a:t>
            </a:r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n s</a:t>
            </a:r>
            <a:endParaRPr lang="en-US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omNet_2_Color_Logo copy_edited-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4691679"/>
            <a:ext cx="2057400" cy="451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4200" y="20955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42879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Call ComNet for all your transmission needs!</a:t>
            </a:r>
          </a:p>
        </p:txBody>
      </p:sp>
      <p:pic>
        <p:nvPicPr>
          <p:cNvPr id="2" name="Picture 1" descr="SelectionGuide-ProductGroup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895350"/>
            <a:ext cx="4724400" cy="3543072"/>
          </a:xfrm>
          <a:prstGeom prst="rect">
            <a:avLst/>
          </a:prstGeom>
        </p:spPr>
      </p:pic>
      <p:pic>
        <p:nvPicPr>
          <p:cNvPr id="12" name="Picture 11" descr="Lifetime Warranty - Standard cop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028950"/>
            <a:ext cx="2984500" cy="10416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/>
        </p:nvSpPr>
        <p:spPr>
          <a:xfrm>
            <a:off x="171450" y="857261"/>
            <a:ext cx="5162550" cy="360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130000"/>
              </a:lnSpc>
            </a:pPr>
            <a:r>
              <a:rPr sz="2000" b="1">
                <a:solidFill>
                  <a:srgbClr val="0F253F"/>
                </a:solidFill>
              </a:rPr>
              <a:t>Strong Sales Channel</a:t>
            </a:r>
          </a:p>
          <a:p>
            <a:pPr marL="304800" lvl="0" indent="-304800">
              <a:lnSpc>
                <a:spcPct val="130000"/>
              </a:lnSpc>
              <a:buClr>
                <a:srgbClr val="0F253F"/>
              </a:buClr>
              <a:buSzPct val="100000"/>
              <a:buFont typeface="Arial"/>
              <a:buChar char="•"/>
            </a:pPr>
            <a:r>
              <a:rPr sz="1600">
                <a:solidFill>
                  <a:srgbClr val="0F253F"/>
                </a:solidFill>
              </a:rPr>
              <a:t>Manufacturer’s Representatives in all </a:t>
            </a:r>
            <a:br>
              <a:rPr sz="1600">
                <a:solidFill>
                  <a:srgbClr val="0F253F"/>
                </a:solidFill>
              </a:rPr>
            </a:br>
            <a:r>
              <a:rPr sz="1600">
                <a:solidFill>
                  <a:srgbClr val="0F253F"/>
                </a:solidFill>
              </a:rPr>
              <a:t>North American territories</a:t>
            </a:r>
          </a:p>
          <a:p>
            <a:pPr marL="304800" lvl="0" indent="-304800">
              <a:lnSpc>
                <a:spcPct val="130000"/>
              </a:lnSpc>
              <a:buClr>
                <a:srgbClr val="0F253F"/>
              </a:buClr>
              <a:buSzPct val="100000"/>
              <a:buFont typeface="Arial"/>
              <a:buChar char="•"/>
            </a:pPr>
            <a:r>
              <a:rPr sz="1600">
                <a:solidFill>
                  <a:srgbClr val="0F253F"/>
                </a:solidFill>
              </a:rPr>
              <a:t>Regional Sales Managers</a:t>
            </a:r>
          </a:p>
          <a:p>
            <a:pPr marL="304800" lvl="0" indent="-304800">
              <a:lnSpc>
                <a:spcPct val="130000"/>
              </a:lnSpc>
              <a:buClr>
                <a:srgbClr val="0F253F"/>
              </a:buClr>
              <a:buSzPct val="100000"/>
              <a:buFont typeface="Arial"/>
              <a:buChar char="•"/>
            </a:pPr>
            <a:r>
              <a:rPr sz="1600">
                <a:solidFill>
                  <a:srgbClr val="0F253F"/>
                </a:solidFill>
              </a:rPr>
              <a:t>National Account Managers</a:t>
            </a:r>
          </a:p>
          <a:p>
            <a:pPr marL="304800" lvl="0" indent="-304800">
              <a:lnSpc>
                <a:spcPct val="130000"/>
              </a:lnSpc>
              <a:buClr>
                <a:srgbClr val="0F253F"/>
              </a:buClr>
              <a:buSzPct val="100000"/>
              <a:buFont typeface="Arial"/>
              <a:buChar char="•"/>
            </a:pPr>
            <a:r>
              <a:rPr sz="1600">
                <a:solidFill>
                  <a:srgbClr val="0F253F"/>
                </a:solidFill>
              </a:rPr>
              <a:t>Vertical Sales Managers for ITS/Special Projects</a:t>
            </a:r>
          </a:p>
          <a:p>
            <a:pPr marL="342900" lvl="0" indent="-342900">
              <a:lnSpc>
                <a:spcPct val="130000"/>
              </a:lnSpc>
              <a:buClr>
                <a:srgbClr val="0F253F"/>
              </a:buClr>
              <a:buSzPct val="100000"/>
              <a:buFont typeface="Arial"/>
              <a:buChar char="•"/>
            </a:pPr>
            <a:endParaRPr sz="1600">
              <a:solidFill>
                <a:srgbClr val="0F253F"/>
              </a:solidFill>
            </a:endParaRPr>
          </a:p>
          <a:p>
            <a:pPr lvl="0">
              <a:lnSpc>
                <a:spcPct val="130000"/>
              </a:lnSpc>
            </a:pPr>
            <a:r>
              <a:rPr sz="2000" b="1">
                <a:solidFill>
                  <a:srgbClr val="0F253F"/>
                </a:solidFill>
              </a:rPr>
              <a:t>Diverse Customer Base</a:t>
            </a:r>
          </a:p>
          <a:p>
            <a:pPr marL="304800" lvl="0" indent="-304800">
              <a:lnSpc>
                <a:spcPct val="130000"/>
              </a:lnSpc>
              <a:buClr>
                <a:srgbClr val="0F253F"/>
              </a:buClr>
              <a:buSzPct val="100000"/>
              <a:buFont typeface="Arial"/>
              <a:buChar char="•"/>
            </a:pPr>
            <a:r>
              <a:rPr sz="1600">
                <a:solidFill>
                  <a:srgbClr val="0F253F"/>
                </a:solidFill>
              </a:rPr>
              <a:t>All national distributors</a:t>
            </a:r>
          </a:p>
          <a:p>
            <a:pPr marL="304800" lvl="0" indent="-304800">
              <a:lnSpc>
                <a:spcPct val="130000"/>
              </a:lnSpc>
              <a:buClr>
                <a:srgbClr val="0F253F"/>
              </a:buClr>
              <a:buSzPct val="100000"/>
              <a:buFont typeface="Arial"/>
              <a:buChar char="•"/>
            </a:pPr>
            <a:r>
              <a:rPr sz="1600">
                <a:solidFill>
                  <a:srgbClr val="0F253F"/>
                </a:solidFill>
              </a:rPr>
              <a:t>Actively working with all national integrators</a:t>
            </a:r>
          </a:p>
          <a:p>
            <a:pPr marL="304800" lvl="0" indent="-304800">
              <a:lnSpc>
                <a:spcPct val="130000"/>
              </a:lnSpc>
              <a:buClr>
                <a:srgbClr val="0F253F"/>
              </a:buClr>
              <a:buSzPct val="100000"/>
              <a:buFont typeface="Arial"/>
              <a:buChar char="•"/>
            </a:pPr>
            <a:r>
              <a:rPr sz="1600">
                <a:solidFill>
                  <a:srgbClr val="0F253F"/>
                </a:solidFill>
              </a:rPr>
              <a:t>A&amp;E Program engages system designers &amp; specifiers</a:t>
            </a:r>
          </a:p>
        </p:txBody>
      </p:sp>
      <p:sp>
        <p:nvSpPr>
          <p:cNvPr id="535" name="Shape 535"/>
          <p:cNvSpPr/>
          <p:nvPr/>
        </p:nvSpPr>
        <p:spPr>
          <a:xfrm>
            <a:off x="152400" y="279209"/>
            <a:ext cx="8534400" cy="49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Marketplace</a:t>
            </a:r>
          </a:p>
        </p:txBody>
      </p:sp>
      <p:pic>
        <p:nvPicPr>
          <p:cNvPr id="536" name="CS.png"/>
          <p:cNvPicPr/>
          <p:nvPr/>
        </p:nvPicPr>
        <p:blipFill>
          <a:blip r:embed="rId3">
            <a:extLst/>
          </a:blip>
          <a:srcRect b="19383"/>
          <a:stretch>
            <a:fillRect/>
          </a:stretch>
        </p:blipFill>
        <p:spPr>
          <a:xfrm>
            <a:off x="5300100" y="1166360"/>
            <a:ext cx="3849308" cy="23273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5038709"/>
      </p:ext>
    </p:extLst>
  </p:cSld>
  <p:clrMapOvr>
    <a:masterClrMapping/>
  </p:clrMapOvr>
  <p:transition xmlns:p14="http://schemas.microsoft.com/office/powerpoint/2010/main"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" y="28575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Resources</a:t>
            </a:r>
            <a:endParaRPr lang="en-US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857261"/>
            <a:ext cx="516255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dirty="0" err="1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www.comnet.net</a:t>
            </a:r>
            <a:endParaRPr lang="en-US" sz="2000" b="1" i="1" dirty="0" smtClean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en-US" sz="2000" b="1" i="1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omnet.ne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61950"/>
            <a:ext cx="5607222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3124200" y="3562350"/>
            <a:ext cx="609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569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" y="28575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Resources</a:t>
            </a:r>
            <a:endParaRPr lang="en-US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857261"/>
            <a:ext cx="5162550" cy="199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dirty="0" err="1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comnet.net</a:t>
            </a:r>
            <a:endParaRPr lang="en-US" sz="2000" b="1" i="1" dirty="0" smtClean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en-US" sz="2000" b="1" i="1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Models:</a:t>
            </a:r>
          </a:p>
          <a:p>
            <a:pPr>
              <a:lnSpc>
                <a:spcPct val="130000"/>
              </a:lnSpc>
            </a:pPr>
            <a:r>
              <a:rPr lang="en-US" b="1" i="1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“CN…” is hardened</a:t>
            </a:r>
          </a:p>
          <a:p>
            <a:pPr>
              <a:lnSpc>
                <a:spcPct val="130000"/>
              </a:lnSpc>
            </a:pPr>
            <a:r>
              <a:rPr lang="en-US" b="1" i="1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“CW…” is indoor</a:t>
            </a:r>
            <a:endParaRPr lang="en-US" b="1" dirty="0" smtClean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899" y="361950"/>
            <a:ext cx="5011023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0085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 rot="10800000" flipV="1">
            <a:off x="228600" y="4690157"/>
            <a:ext cx="8610600" cy="1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228600" y="285800"/>
            <a:ext cx="8610600" cy="1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819411" y="438150"/>
            <a:ext cx="304799" cy="0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" y="218694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n </a:t>
            </a:r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o v a t </a:t>
            </a:r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o n s</a:t>
            </a:r>
            <a:endParaRPr lang="en-US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20955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System </a:t>
            </a:r>
            <a:r>
              <a:rPr lang="en-US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Builder</a:t>
            </a:r>
            <a:endParaRPr lang="en-US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2" name="Picture 21" descr="ComNet_2_Color_Logo copy_edited-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4691679"/>
            <a:ext cx="2057400" cy="451822"/>
          </a:xfrm>
          <a:prstGeom prst="rect">
            <a:avLst/>
          </a:prstGeom>
        </p:spPr>
      </p:pic>
      <p:pic>
        <p:nvPicPr>
          <p:cNvPr id="24" name="Picture 23" descr="Signal Selection - Blank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742950"/>
            <a:ext cx="5201920" cy="3754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911006"/>
            <a:ext cx="4572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Select product: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From pick list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From product </a:t>
            </a:r>
            <a:r>
              <a:rPr lang="en-US" sz="1400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comparision</a:t>
            </a:r>
            <a:endParaRPr lang="en-US" sz="1400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From Q&amp;A guide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Build projects: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BOM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By Location/closet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Get data: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Picture of rack w/BOM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Heat dissipation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Power requirements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PDF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742951"/>
            <a:ext cx="3048000" cy="431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8973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rgbClr val="0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accent1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38100" cmpd="sng">
          <a:solidFill>
            <a:schemeClr val="accent1">
              <a:lumMod val="7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75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  <a:prstDash val="dot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14792</TotalTime>
  <Words>5995</Words>
  <Application>Microsoft Macintosh PowerPoint</Application>
  <PresentationFormat>On-screen Show (16:9)</PresentationFormat>
  <Paragraphs>850</Paragraphs>
  <Slides>59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Office Theme</vt:lpstr>
      <vt:lpstr>28_Office Theme</vt:lpstr>
      <vt:lpstr>29_Office Theme</vt:lpstr>
      <vt:lpstr>11_Office Theme</vt:lpstr>
      <vt:lpstr>23_Office Theme</vt:lpstr>
      <vt:lpstr>6_Office Theme</vt:lpstr>
      <vt:lpstr>13_Office Theme</vt:lpstr>
      <vt:lpstr>14_Office Theme</vt:lpstr>
      <vt:lpstr>22_Office Theme</vt:lpstr>
      <vt:lpstr>1_Office Theme</vt:lpstr>
      <vt:lpstr>2_Office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Analog Video, Data, Audio &amp; Contacts Over Fiber</vt:lpstr>
      <vt:lpstr>PowerPoint Presentation</vt:lpstr>
      <vt:lpstr>Primary Applications</vt:lpstr>
      <vt:lpstr>Primary Applications</vt:lpstr>
      <vt:lpstr>Primary Applications</vt:lpstr>
      <vt:lpstr>Primary Applications</vt:lpstr>
      <vt:lpstr>Primary Applications</vt:lpstr>
      <vt:lpstr>PowerPoint Presentation</vt:lpstr>
      <vt:lpstr>Wireless Ethernet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Serial Data Over Fiber</vt:lpstr>
      <vt:lpstr>Managed Switch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CopperLine SFP – Distance Extending Module</vt:lpstr>
      <vt:lpstr>CopperLine SFP</vt:lpstr>
      <vt:lpstr>PowerPoint Presentation</vt:lpstr>
      <vt:lpstr>SLOC®</vt:lpstr>
      <vt:lpstr>Hardened Encoder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danderson</dc:creator>
  <cp:lastModifiedBy>Guy Walker</cp:lastModifiedBy>
  <cp:revision>411</cp:revision>
  <cp:lastPrinted>2012-03-22T13:54:53Z</cp:lastPrinted>
  <dcterms:created xsi:type="dcterms:W3CDTF">2010-02-22T03:42:26Z</dcterms:created>
  <dcterms:modified xsi:type="dcterms:W3CDTF">2015-04-27T14:50:09Z</dcterms:modified>
</cp:coreProperties>
</file>