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  <p:sldMasterId id="2147484012" r:id="rId2"/>
    <p:sldMasterId id="2147484024" r:id="rId3"/>
    <p:sldMasterId id="2147484036" r:id="rId4"/>
  </p:sldMasterIdLst>
  <p:notesMasterIdLst>
    <p:notesMasterId r:id="rId24"/>
  </p:notesMasterIdLst>
  <p:handoutMasterIdLst>
    <p:handoutMasterId r:id="rId25"/>
  </p:handoutMasterIdLst>
  <p:sldIdLst>
    <p:sldId id="581" r:id="rId5"/>
    <p:sldId id="585" r:id="rId6"/>
    <p:sldId id="586" r:id="rId7"/>
    <p:sldId id="587" r:id="rId8"/>
    <p:sldId id="588" r:id="rId9"/>
    <p:sldId id="591" r:id="rId10"/>
    <p:sldId id="593" r:id="rId11"/>
    <p:sldId id="590" r:id="rId12"/>
    <p:sldId id="599" r:id="rId13"/>
    <p:sldId id="565" r:id="rId14"/>
    <p:sldId id="594" r:id="rId15"/>
    <p:sldId id="595" r:id="rId16"/>
    <p:sldId id="596" r:id="rId17"/>
    <p:sldId id="597" r:id="rId18"/>
    <p:sldId id="578" r:id="rId19"/>
    <p:sldId id="598" r:id="rId20"/>
    <p:sldId id="580" r:id="rId21"/>
    <p:sldId id="600" r:id="rId22"/>
    <p:sldId id="601" r:id="rId23"/>
  </p:sldIdLst>
  <p:sldSz cx="9144000" cy="5143500" type="screen16x9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99" autoAdjust="0"/>
    <p:restoredTop sz="81956" autoAdjust="0"/>
  </p:normalViewPr>
  <p:slideViewPr>
    <p:cSldViewPr>
      <p:cViewPr varScale="1">
        <p:scale>
          <a:sx n="113" d="100"/>
          <a:sy n="113" d="100"/>
        </p:scale>
        <p:origin x="-111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116" d="100"/>
          <a:sy n="116" d="100"/>
        </p:scale>
        <p:origin x="-412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7298086-507A-4BBD-9197-02FFDD7C7083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AF21548-C880-4A1A-8784-39B7E03177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975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7CA5F38-4050-474D-85E4-B43CED9A862D}" type="datetimeFigureOut">
              <a:rPr lang="en-US" smtClean="0"/>
              <a:pPr/>
              <a:t>4/24/15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AEE2BC3-4B0E-4D7E-8E3B-77E89E233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13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4463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17734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ComNet also makes a complete line of Ethernet extenders using the VDSL2 technology. </a:t>
            </a:r>
          </a:p>
          <a:p>
            <a:r>
              <a:rPr lang="en-US" dirty="0" smtClean="0"/>
              <a:t>It’s different because it is an </a:t>
            </a:r>
            <a:r>
              <a:rPr lang="en-US" dirty="0" err="1" smtClean="0"/>
              <a:t>asymetrical</a:t>
            </a:r>
            <a:r>
              <a:rPr lang="en-US" dirty="0" smtClean="0"/>
              <a:t> transmission technology originally designed for poor copper cabling over longer distances.</a:t>
            </a:r>
          </a:p>
          <a:p>
            <a:r>
              <a:rPr lang="en-US" dirty="0" smtClean="0"/>
              <a:t>This is a very valuable product when you need to get any kind of bandwidth out to much longer distances.</a:t>
            </a:r>
          </a:p>
          <a:p>
            <a:r>
              <a:rPr lang="en-US" dirty="0" smtClean="0"/>
              <a:t>You can see these</a:t>
            </a:r>
            <a:r>
              <a:rPr lang="en-US" baseline="0" dirty="0" smtClean="0"/>
              <a:t> can get out to 10,000 feet.</a:t>
            </a:r>
          </a:p>
          <a:p>
            <a:r>
              <a:rPr lang="en-US" baseline="0" dirty="0" smtClean="0"/>
              <a:t>i.e.  Think of an electrical sub-station that</a:t>
            </a:r>
            <a:r>
              <a:rPr lang="fr-FR" baseline="0" dirty="0" smtClean="0"/>
              <a:t>’</a:t>
            </a:r>
            <a:r>
              <a:rPr lang="en-US" baseline="0" dirty="0" smtClean="0"/>
              <a:t>s 8,000 feet from any type of network drop. It’s only 1Mbps, but that’s better than putting in a microwave relay…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416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None/>
            </a:pPr>
            <a:endParaRPr lang="en-US" sz="1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E2BC3-4B0E-4D7E-8E3B-77E89E23324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566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462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617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24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4033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4247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9796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1581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184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13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756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3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8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30951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5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930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5986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0758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230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907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4805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9432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8418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8323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322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724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3766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5202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2375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2082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66375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2778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3570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470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04253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35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6239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5102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6285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4468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11344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7373CAEE-0349-C742-B607-0AD2167E0B10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4/24/15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defTabSz="457200"/>
            <a:fld id="{BF9E8086-E489-8F4D-8F3D-CA4D09355DF5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013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94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8141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54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42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831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907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00C9C-7C70-4A86-A157-2E15AB7D2B3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4/24/15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A13C5-BE51-40C8-B284-CDFB969348C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5320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87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8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Relationship Id="rId3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5.jpeg"/><Relationship Id="rId6" Type="http://schemas.openxmlformats.org/officeDocument/2006/relationships/image" Target="../media/image11.jpe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6.png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gif"/><Relationship Id="rId6" Type="http://schemas.openxmlformats.org/officeDocument/2006/relationships/image" Target="../media/image15.jpeg"/><Relationship Id="rId7" Type="http://schemas.openxmlformats.org/officeDocument/2006/relationships/image" Target="../media/image11.jpe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7.jpg"/><Relationship Id="rId13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.gif"/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5.jpeg"/><Relationship Id="rId6" Type="http://schemas.openxmlformats.org/officeDocument/2006/relationships/image" Target="../media/image11.jpe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16.png"/><Relationship Id="rId10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17.jpg"/><Relationship Id="rId5" Type="http://schemas.openxmlformats.org/officeDocument/2006/relationships/image" Target="../media/image16.png"/><Relationship Id="rId6" Type="http://schemas.openxmlformats.org/officeDocument/2006/relationships/image" Target="../media/image22.png"/><Relationship Id="rId7" Type="http://schemas.openxmlformats.org/officeDocument/2006/relationships/image" Target="../media/image13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0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35.xml"/><Relationship Id="rId2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1123950"/>
            <a:ext cx="91440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smtClean="0">
                <a:ln w="11430"/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NetWave 2</a:t>
            </a:r>
            <a:r>
              <a:rPr lang="en-US" sz="4800" b="1" spc="150" baseline="30000" dirty="0" smtClean="0">
                <a:ln w="11430"/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nd</a:t>
            </a:r>
            <a:r>
              <a:rPr lang="en-US" sz="4800" b="1" spc="150" dirty="0" smtClean="0">
                <a:ln w="11430"/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Generation Product Overview</a:t>
            </a:r>
          </a:p>
          <a:p>
            <a:pPr algn="ctr"/>
            <a:endParaRPr lang="en-US" sz="2400" b="1" spc="150" dirty="0" smtClean="0">
              <a:ln w="11430"/>
              <a:solidFill>
                <a:srgbClr val="4F81BD">
                  <a:lumMod val="20000"/>
                  <a:lumOff val="8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spc="150" dirty="0">
              <a:ln w="11430"/>
              <a:solidFill>
                <a:srgbClr val="4F81BD">
                  <a:lumMod val="20000"/>
                  <a:lumOff val="8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spc="150" dirty="0">
              <a:ln w="11430"/>
              <a:solidFill>
                <a:srgbClr val="4F81BD">
                  <a:lumMod val="20000"/>
                  <a:lumOff val="8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endParaRPr lang="en-US" b="1" spc="150" dirty="0" smtClean="0">
              <a:ln w="11430"/>
              <a:solidFill>
                <a:srgbClr val="4F81BD">
                  <a:lumMod val="20000"/>
                  <a:lumOff val="8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b="1" spc="150" dirty="0" smtClean="0">
                <a:ln w="11430"/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Guy Walker</a:t>
            </a:r>
          </a:p>
          <a:p>
            <a:pPr lvl="1"/>
            <a:r>
              <a:rPr lang="en-US" b="1" i="1" spc="150" dirty="0" smtClean="0">
                <a:ln w="11430"/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North America Trainer</a:t>
            </a:r>
            <a:br>
              <a:rPr lang="en-US" b="1" i="1" spc="150" dirty="0" smtClean="0">
                <a:ln w="11430"/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i="1" spc="150" dirty="0" smtClean="0">
                <a:ln w="11430"/>
                <a:solidFill>
                  <a:srgbClr val="4F81BD">
                    <a:lumMod val="20000"/>
                    <a:lumOff val="80000"/>
                  </a:srgb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A&amp;E Program Manager</a:t>
            </a:r>
            <a:endParaRPr lang="en-US" b="1" i="1" spc="150" dirty="0">
              <a:ln w="11430"/>
              <a:solidFill>
                <a:srgbClr val="4F81BD">
                  <a:lumMod val="20000"/>
                  <a:lumOff val="80000"/>
                </a:srgb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030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76350"/>
            <a:ext cx="1843088" cy="22669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590550"/>
            <a:ext cx="426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NWK1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Point-to-Point Preconfigured Kit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Includes MAC-locked AP and Client </a:t>
            </a:r>
          </a:p>
          <a:p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IP67 ABS enclosure – glands and LEDs on bottom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Fully hardened -40˚ to 75˚C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 10/100 Ethernet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Powered by PoE or included PIM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5GHz 802.11a/n radio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95 Mbps Max.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 to 2 miles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19dBi Internal antenna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17° Beam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Includes power injection modules (PIM1)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Includes mounting brackets for 2 ½” pole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234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NetWave Generation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5400" y="1581150"/>
            <a:ext cx="1843088" cy="22669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458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76350"/>
            <a:ext cx="1843088" cy="22669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590550"/>
            <a:ext cx="426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NW1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Point-to-Multipoint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Up to 15 clients</a:t>
            </a:r>
          </a:p>
          <a:p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IP67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 enclosure – glands and LEDs on bottom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Fully hardened -40˚ to 75˚C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 10/100 Ethernet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Powered by PoE or included PIM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5GHz 802.11a/n radio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95 Mbps Max.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 to 2 miles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19dBi Internal antenna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17° Beam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Includes power injection module (PIM1)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Includes mounting bracket for 2 ½” pole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234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NetWave Generation 2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035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590550"/>
            <a:ext cx="42672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NW1/M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Point-to-Point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Smaller enclosure</a:t>
            </a:r>
          </a:p>
          <a:p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IP67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 enclosure – glands and LEDs on bottom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Fully hardened -40˚ to 75˚C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 10/100 Ethernet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Powered by PoE or included PIM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5GHz 802.11a/n radio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95 Mbps Max.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 to 2 miles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16dBi Internal antenna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30°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Beam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Includes power injection module (PIM1)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234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NetWave Generation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657350"/>
            <a:ext cx="1295400" cy="15232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30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1276350"/>
            <a:ext cx="1843088" cy="2266951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343400" y="590550"/>
            <a:ext cx="4267200" cy="3724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NW7 </a:t>
            </a:r>
            <a:r>
              <a:rPr lang="en-US" dirty="0"/>
              <a:t>&amp; NWK7  High Throughput</a:t>
            </a:r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Point-to-Point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Point-to-Multipoint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Up to 15 clients</a:t>
            </a:r>
          </a:p>
          <a:p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IP67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 enclosure – glands and LEDs on bottom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Fully hardened -40˚ to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70˚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 Gigabit Ethernet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 1 is a PD, port 2 is a PSE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Powered by PoE or PIM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5GHz 802.11a/n radio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120 Mbps full duplex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180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Mbps Max.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throughput in one direction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 to 4 miles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19dBi Internal antenna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17°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Optional antennas for 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234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NetWave Generation 2</a:t>
            </a:r>
            <a:endParaRPr lang="en-US" dirty="0"/>
          </a:p>
        </p:txBody>
      </p:sp>
      <p:pic>
        <p:nvPicPr>
          <p:cNvPr id="6" name="Picture 5" descr="Sector Antenna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3486150"/>
            <a:ext cx="683415" cy="9715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 descr="NWAODA1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62350"/>
            <a:ext cx="750380" cy="8755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9498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590550"/>
            <a:ext cx="426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NW7/M  High Throughput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Point-to-Point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Smaller enclosure</a:t>
            </a:r>
          </a:p>
          <a:p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New IP67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ABS enclosure – glands and LEDs on bottom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Fully hardened -40˚ to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70˚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Single Gigabit Ethernet 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Powered by PoE or included PIM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5GHz 802.11a/n radio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120 Mbps full duplex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180 Mbps Max. throughput in one direction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 to 4 miles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16dBi Internal antenna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30°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Beam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Includes Gigabit power injection module (PIM2)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234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NetWave Generation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1657350"/>
            <a:ext cx="1295400" cy="1523295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844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590550"/>
            <a:ext cx="42672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NW8  High Throughput Dual Radio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Daisy Chain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Self-Healing Ring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IP67 enclosure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Fully hardened -40˚ to 75˚C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Dual Gigabit Ethernet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Port 1 is a PD, port 2 is a PSE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Powered by PoE or PIM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5GHz 802.11a/n radio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120 Mbps full duplex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180 Mbps Max. throughput in one direction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Up to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miles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19dBi Internal antenna with 17°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External antennas for radio 2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234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NetWave Generation 2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1000" y="1504950"/>
            <a:ext cx="3276600" cy="1816385"/>
            <a:chOff x="6218311" y="1297924"/>
            <a:chExt cx="2468489" cy="136840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10" name="Picture 9" descr="NW1-Industrial-Angl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12" name="Picture 11" descr="Sector Antenn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3486150"/>
            <a:ext cx="683415" cy="9715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3" name="Picture 12" descr="NWAODA1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562350"/>
            <a:ext cx="750380" cy="87558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003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43400" y="590550"/>
            <a:ext cx="42672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NW9  Ultra High Throughput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Point-to-Point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802.11ac rated radios</a:t>
            </a:r>
          </a:p>
          <a:p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Casted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aluminum enclosure –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glands/LEDs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bottom</a:t>
            </a:r>
            <a:endParaRPr lang="en-US" sz="1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Fully hardened -40˚ to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70˚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Dual Gigabit Ethernet ports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Port 1 is a PD, port 2 is a PSE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Powered by PoE or PIM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867 Mbps radio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500 Mbps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Max.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throughput in one direction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 to 4 miles distance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19dBi Internal antenna </a:t>
            </a: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17° </a:t>
            </a:r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Beam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17136"/>
            <a:ext cx="234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NetWave Generation 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1200" y="1276350"/>
            <a:ext cx="2165080" cy="22485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352550"/>
            <a:ext cx="1576388" cy="220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789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7136"/>
            <a:ext cx="2341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NetWave Generation 2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68098"/>
              </p:ext>
            </p:extLst>
          </p:nvPr>
        </p:nvGraphicFramePr>
        <p:xfrm>
          <a:off x="152400" y="514350"/>
          <a:ext cx="8839200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  <a:gridCol w="883920"/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Model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Enclosure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Ethernet Ports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PD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PSE on Port 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Internal Antenna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External Antenna Compatible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PIM included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Max Speed (true thrpt)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NWBKT Compatible</a:t>
                      </a:r>
                      <a:endParaRPr lang="en-US" sz="1000" dirty="0"/>
                    </a:p>
                  </a:txBody>
                  <a:tcPr anchor="ctr"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NW1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ABS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100Mbps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 port 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17˚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Yes/FE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95Mbps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NW1/M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ABS Mini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x 100Mbps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30˚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Yes/FE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95Mbps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NW7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ABS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1000Mbps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17˚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180Mbps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NW7/M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ABS Mini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1 x 1000Mbps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 port</a:t>
                      </a:r>
                      <a:r>
                        <a:rPr lang="en-US" sz="1000" baseline="0" dirty="0" smtClean="0"/>
                        <a:t> 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30˚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Yes/GIG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180Mbps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NW8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Original NetWave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1000Mbps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17˚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180Mbps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</a:tr>
              <a:tr h="566057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NW9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Casted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 x 1000Mbps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17˚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500Mbps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No</a:t>
                      </a:r>
                      <a:endParaRPr lang="en-US" sz="10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6266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5218386" cy="3678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4F81BD"/>
                </a:solidFill>
              </a:rPr>
              <a:t>NetWave Solar</a:t>
            </a:r>
          </a:p>
          <a:p>
            <a:pPr marL="400050" lvl="1" indent="0">
              <a:buNone/>
            </a:pPr>
            <a:r>
              <a:rPr lang="en-US" sz="1600" dirty="0" smtClean="0"/>
              <a:t>Everything but the pole: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120Watt PV solar panels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Lead Acid Gel Batteries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Power controller, injector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NEMA enclosure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All cables</a:t>
            </a:r>
            <a:r>
              <a:rPr lang="en-US" sz="1600" dirty="0"/>
              <a:t> </a:t>
            </a:r>
            <a:r>
              <a:rPr lang="en-US" sz="1600" dirty="0" smtClean="0"/>
              <a:t>&amp; mounting brackets</a:t>
            </a:r>
            <a:endParaRPr lang="en-US" sz="16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4F81BD"/>
                </a:solidFill>
              </a:rPr>
              <a:t>4 Kits Based On:</a:t>
            </a:r>
            <a:endParaRPr lang="en-US" sz="2000" dirty="0">
              <a:solidFill>
                <a:srgbClr val="4F81BD"/>
              </a:solidFill>
            </a:endParaRP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15W or 30W continuous output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3 or 6 hours of peak sunlight</a:t>
            </a:r>
          </a:p>
          <a:p>
            <a:pPr marL="685800" lvl="1">
              <a:buFont typeface="Arial"/>
              <a:buChar char="•"/>
            </a:pPr>
            <a:r>
              <a:rPr lang="en-US" sz="1600" dirty="0"/>
              <a:t>4</a:t>
            </a:r>
            <a:r>
              <a:rPr lang="en-US" sz="1600" dirty="0" smtClean="0"/>
              <a:t>0 hours reserve battery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200150"/>
            <a:ext cx="1593236" cy="137743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123950"/>
            <a:ext cx="1657919" cy="15049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2343150"/>
            <a:ext cx="2344659" cy="21907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952750"/>
            <a:ext cx="1657919" cy="15049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2400" y="17136"/>
            <a:ext cx="158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NetWave Solar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5218386" cy="36785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4F81BD"/>
                </a:solidFill>
              </a:rPr>
              <a:t>NetWave Battery Backup</a:t>
            </a:r>
          </a:p>
          <a:p>
            <a:pPr marL="400050" lvl="1" indent="0">
              <a:buNone/>
            </a:pPr>
            <a:r>
              <a:rPr lang="en-US" sz="1600" dirty="0" smtClean="0"/>
              <a:t>277 VAC at the pole, but only at night: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Valve regulated lead acid batteries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Smart DC-UPS power controller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Power inverter or injector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NEMA box</a:t>
            </a:r>
          </a:p>
          <a:p>
            <a:pPr marL="685800" lvl="1">
              <a:buFont typeface="Arial"/>
              <a:buChar char="•"/>
            </a:pPr>
            <a:r>
              <a:rPr lang="en-US" sz="1600" dirty="0" smtClean="0"/>
              <a:t>Mounting brackets/straps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5613"/>
            <a:ext cx="885082" cy="3463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713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NetWave Battery Backup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123950"/>
            <a:ext cx="3024000" cy="2743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9995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0"/>
          <p:cNvGrpSpPr/>
          <p:nvPr/>
        </p:nvGrpSpPr>
        <p:grpSpPr>
          <a:xfrm>
            <a:off x="-121849" y="3261328"/>
            <a:ext cx="5864822" cy="971550"/>
            <a:chOff x="-147930" y="2514600"/>
            <a:chExt cx="7120230" cy="1257300"/>
          </a:xfrm>
        </p:grpSpPr>
        <p:sp>
          <p:nvSpPr>
            <p:cNvPr id="4" name="Rounded Rectangle 3"/>
            <p:cNvSpPr/>
            <p:nvPr/>
          </p:nvSpPr>
          <p:spPr>
            <a:xfrm>
              <a:off x="0" y="2514600"/>
              <a:ext cx="6972300" cy="1257300"/>
            </a:xfrm>
            <a:prstGeom prst="roundRect">
              <a:avLst/>
            </a:prstGeom>
            <a:blipFill dpi="0" rotWithShape="1">
              <a:blip r:embed="rId4" cstate="print">
                <a:alphaModFix amt="81000"/>
                <a:lum bright="38000"/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152400" dir="4500000" sx="101000" sy="101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47930" y="2520461"/>
              <a:ext cx="6972300" cy="11948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r"/>
              <a:r>
                <a:rPr lang="en-US" sz="5400" b="1" spc="150" dirty="0" smtClean="0">
                  <a:ln w="11430"/>
                  <a:solidFill>
                    <a:prstClr val="white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wireless</a:t>
              </a:r>
              <a:endParaRPr lang="en-US" sz="5400" b="1" spc="150" dirty="0">
                <a:ln w="11430"/>
                <a:solidFill>
                  <a:prstClr val="white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6" name="Picture 5" descr="ComNet-Logo-for-Dark-B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" y="59265"/>
            <a:ext cx="2328533" cy="6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893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3"/>
          <p:cNvSpPr>
            <a:spLocks noGrp="1"/>
          </p:cNvSpPr>
          <p:nvPr>
            <p:ph type="title"/>
          </p:nvPr>
        </p:nvSpPr>
        <p:spPr>
          <a:xfrm>
            <a:off x="457200" y="279210"/>
            <a:ext cx="8229600" cy="491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Applications</a:t>
            </a:r>
            <a:endParaRPr lang="en-US" sz="2400" dirty="0"/>
          </a:p>
        </p:txBody>
      </p:sp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5218386" cy="367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Remote </a:t>
            </a:r>
            <a:r>
              <a:rPr lang="en-US" dirty="0">
                <a:solidFill>
                  <a:srgbClr val="4F81BD"/>
                </a:solidFill>
              </a:rPr>
              <a:t>L</a:t>
            </a:r>
            <a:r>
              <a:rPr lang="en-US" dirty="0" smtClean="0">
                <a:solidFill>
                  <a:srgbClr val="4F81BD"/>
                </a:solidFill>
              </a:rPr>
              <a:t>ocation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Point-to-Point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33767" y="1246025"/>
            <a:ext cx="3161975" cy="3203181"/>
            <a:chOff x="5065905" y="883430"/>
            <a:chExt cx="3161975" cy="3203181"/>
          </a:xfrm>
        </p:grpSpPr>
        <p:pic>
          <p:nvPicPr>
            <p:cNvPr id="23" name="Picture 22" descr="pole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34" name="Picture 33" descr="ptz-bracket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35" name="Picture 34" descr="PTZCAM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25" name="Picture 24" descr="arecont_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26" name="Picture 25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27" name="Picture 26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795" y="3099161"/>
            <a:ext cx="1652217" cy="5157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2942897" y="1567793"/>
            <a:ext cx="1051034" cy="1874345"/>
          </a:xfrm>
          <a:custGeom>
            <a:avLst/>
            <a:gdLst>
              <a:gd name="connsiteX0" fmla="*/ 1042275 w 1051034"/>
              <a:gd name="connsiteY0" fmla="*/ 0 h 1874345"/>
              <a:gd name="connsiteX1" fmla="*/ 1051034 w 1051034"/>
              <a:gd name="connsiteY1" fmla="*/ 1375104 h 1874345"/>
              <a:gd name="connsiteX2" fmla="*/ 0 w 1051034"/>
              <a:gd name="connsiteY2" fmla="*/ 1366345 h 1874345"/>
              <a:gd name="connsiteX3" fmla="*/ 0 w 1051034"/>
              <a:gd name="connsiteY3" fmla="*/ 1874345 h 187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034" h="1874345">
                <a:moveTo>
                  <a:pt x="1042275" y="0"/>
                </a:moveTo>
                <a:cubicBezTo>
                  <a:pt x="1045195" y="458368"/>
                  <a:pt x="1048114" y="916736"/>
                  <a:pt x="1051034" y="1375104"/>
                </a:cubicBezTo>
                <a:lnTo>
                  <a:pt x="0" y="1366345"/>
                </a:lnTo>
                <a:lnTo>
                  <a:pt x="0" y="18743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76552" y="3398345"/>
            <a:ext cx="718207" cy="324069"/>
          </a:xfrm>
          <a:custGeom>
            <a:avLst/>
            <a:gdLst>
              <a:gd name="connsiteX0" fmla="*/ 718207 w 718207"/>
              <a:gd name="connsiteY0" fmla="*/ 0 h 324069"/>
              <a:gd name="connsiteX1" fmla="*/ 718207 w 718207"/>
              <a:gd name="connsiteY1" fmla="*/ 324069 h 324069"/>
              <a:gd name="connsiteX2" fmla="*/ 0 w 718207"/>
              <a:gd name="connsiteY2" fmla="*/ 324069 h 32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207" h="324069">
                <a:moveTo>
                  <a:pt x="718207" y="0"/>
                </a:moveTo>
                <a:lnTo>
                  <a:pt x="718207" y="324069"/>
                </a:lnTo>
                <a:lnTo>
                  <a:pt x="0" y="32406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172" y="3019517"/>
            <a:ext cx="1057166" cy="1104979"/>
            <a:chOff x="5791200" y="1098550"/>
            <a:chExt cx="1244600" cy="1244600"/>
          </a:xfrm>
        </p:grpSpPr>
        <p:pic>
          <p:nvPicPr>
            <p:cNvPr id="18" name="Picture 17" descr="NVR workstation server ic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1098550"/>
              <a:ext cx="1244600" cy="1244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257555">
              <a:off x="5865208" y="1538320"/>
              <a:ext cx="706594" cy="338554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dirty="0" smtClean="0">
                  <a:solidFill>
                    <a:srgbClr val="002060"/>
                  </a:solidFill>
                  <a:latin typeface="Calibri"/>
                </a:rPr>
                <a:t>NVR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457200" y="2269739"/>
            <a:ext cx="3390350" cy="18547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419600" y="1352550"/>
            <a:ext cx="2895600" cy="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2838" y="1123950"/>
            <a:ext cx="433668" cy="533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391400" y="1123950"/>
            <a:ext cx="433668" cy="533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4395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3"/>
          <p:cNvSpPr>
            <a:spLocks noGrp="1"/>
          </p:cNvSpPr>
          <p:nvPr>
            <p:ph type="title"/>
          </p:nvPr>
        </p:nvSpPr>
        <p:spPr>
          <a:xfrm>
            <a:off x="457200" y="279210"/>
            <a:ext cx="8229600" cy="491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Applications</a:t>
            </a:r>
            <a:endParaRPr lang="en-US" sz="2400" dirty="0"/>
          </a:p>
        </p:txBody>
      </p:sp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5218386" cy="367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Multiple Locations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Point-to-Multipoint</a:t>
            </a: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4F81BD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0" y="3128952"/>
            <a:ext cx="1330460" cy="1347798"/>
            <a:chOff x="5065905" y="883430"/>
            <a:chExt cx="3161975" cy="3203181"/>
          </a:xfrm>
        </p:grpSpPr>
        <p:pic>
          <p:nvPicPr>
            <p:cNvPr id="23" name="Picture 22" descr="pole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34" name="Picture 33" descr="ptz-bracket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35" name="Picture 34" descr="PTZCAM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25" name="Picture 24" descr="arecont_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26" name="Picture 25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27" name="Picture 26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795" y="3099161"/>
            <a:ext cx="1652217" cy="5157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2942897" y="1567793"/>
            <a:ext cx="1051034" cy="1874345"/>
          </a:xfrm>
          <a:custGeom>
            <a:avLst/>
            <a:gdLst>
              <a:gd name="connsiteX0" fmla="*/ 1042275 w 1051034"/>
              <a:gd name="connsiteY0" fmla="*/ 0 h 1874345"/>
              <a:gd name="connsiteX1" fmla="*/ 1051034 w 1051034"/>
              <a:gd name="connsiteY1" fmla="*/ 1375104 h 1874345"/>
              <a:gd name="connsiteX2" fmla="*/ 0 w 1051034"/>
              <a:gd name="connsiteY2" fmla="*/ 1366345 h 1874345"/>
              <a:gd name="connsiteX3" fmla="*/ 0 w 1051034"/>
              <a:gd name="connsiteY3" fmla="*/ 1874345 h 187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034" h="1874345">
                <a:moveTo>
                  <a:pt x="1042275" y="0"/>
                </a:moveTo>
                <a:cubicBezTo>
                  <a:pt x="1045195" y="458368"/>
                  <a:pt x="1048114" y="916736"/>
                  <a:pt x="1051034" y="1375104"/>
                </a:cubicBezTo>
                <a:lnTo>
                  <a:pt x="0" y="1366345"/>
                </a:lnTo>
                <a:lnTo>
                  <a:pt x="0" y="18743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76552" y="3398345"/>
            <a:ext cx="718207" cy="324069"/>
          </a:xfrm>
          <a:custGeom>
            <a:avLst/>
            <a:gdLst>
              <a:gd name="connsiteX0" fmla="*/ 718207 w 718207"/>
              <a:gd name="connsiteY0" fmla="*/ 0 h 324069"/>
              <a:gd name="connsiteX1" fmla="*/ 718207 w 718207"/>
              <a:gd name="connsiteY1" fmla="*/ 324069 h 324069"/>
              <a:gd name="connsiteX2" fmla="*/ 0 w 718207"/>
              <a:gd name="connsiteY2" fmla="*/ 324069 h 32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207" h="324069">
                <a:moveTo>
                  <a:pt x="718207" y="0"/>
                </a:moveTo>
                <a:lnTo>
                  <a:pt x="718207" y="324069"/>
                </a:lnTo>
                <a:lnTo>
                  <a:pt x="0" y="32406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172" y="3019517"/>
            <a:ext cx="1057166" cy="1104979"/>
            <a:chOff x="5791200" y="1098550"/>
            <a:chExt cx="1244600" cy="1244600"/>
          </a:xfrm>
        </p:grpSpPr>
        <p:pic>
          <p:nvPicPr>
            <p:cNvPr id="18" name="Picture 17" descr="NVR workstation server icon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1098550"/>
              <a:ext cx="1244600" cy="1244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257555">
              <a:off x="5865208" y="1538320"/>
              <a:ext cx="706594" cy="338554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dirty="0" smtClean="0">
                  <a:solidFill>
                    <a:srgbClr val="002060"/>
                  </a:solidFill>
                  <a:latin typeface="Calibri"/>
                </a:rPr>
                <a:t>NVR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26050" y="2671752"/>
            <a:ext cx="1330460" cy="1347798"/>
            <a:chOff x="5065905" y="883430"/>
            <a:chExt cx="3161975" cy="3203181"/>
          </a:xfrm>
        </p:grpSpPr>
        <p:pic>
          <p:nvPicPr>
            <p:cNvPr id="30" name="Picture 29" descr="pole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39" name="Picture 38" descr="ptz-bracket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40" name="Picture 39" descr="PTZCAM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33" name="Picture 32" descr="arecont_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36" name="Picture 35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37" name="Picture 36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6156441" y="635467"/>
            <a:ext cx="1330460" cy="1347798"/>
            <a:chOff x="5065905" y="883430"/>
            <a:chExt cx="3161975" cy="3203181"/>
          </a:xfrm>
        </p:grpSpPr>
        <p:pic>
          <p:nvPicPr>
            <p:cNvPr id="42" name="Picture 41" descr="pole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48" name="Picture 47" descr="ptz-bracket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49" name="Picture 48" descr="PTZCAM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44" name="Picture 43" descr="arecont_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45" name="Picture 44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46" name="Picture 45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457200" y="2269739"/>
            <a:ext cx="3390350" cy="18547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419600" y="742950"/>
            <a:ext cx="2514600" cy="5334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419600" y="1428750"/>
            <a:ext cx="3581400" cy="12192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419600" y="1581150"/>
            <a:ext cx="1676400" cy="14478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2838" y="1123950"/>
            <a:ext cx="433668" cy="533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934200" y="537978"/>
            <a:ext cx="228600" cy="2811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8001000" y="2571750"/>
            <a:ext cx="228600" cy="2811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121743" y="2952750"/>
            <a:ext cx="228600" cy="2811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98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 descr="Office_building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66750"/>
            <a:ext cx="1229109" cy="12291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2" name="Title 3"/>
          <p:cNvSpPr>
            <a:spLocks noGrp="1"/>
          </p:cNvSpPr>
          <p:nvPr>
            <p:ph type="title"/>
          </p:nvPr>
        </p:nvSpPr>
        <p:spPr>
          <a:xfrm>
            <a:off x="457200" y="279210"/>
            <a:ext cx="8229600" cy="491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Applications</a:t>
            </a:r>
            <a:endParaRPr lang="en-US" sz="2400" dirty="0"/>
          </a:p>
        </p:txBody>
      </p:sp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5218386" cy="367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Creating “Line of Sight”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Daisy Chain / Drop &amp; Repeat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0" y="3128952"/>
            <a:ext cx="1330460" cy="1347798"/>
            <a:chOff x="5065905" y="883430"/>
            <a:chExt cx="3161975" cy="3203181"/>
          </a:xfrm>
        </p:grpSpPr>
        <p:pic>
          <p:nvPicPr>
            <p:cNvPr id="23" name="Picture 22" descr="pole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34" name="Picture 33" descr="ptz-bracket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35" name="Picture 34" descr="PTZCAM.gif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25" name="Picture 24" descr="arecont_2.jpg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26" name="Picture 25" descr="tree 3.jpg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27" name="Picture 26" descr="tree 3.jpg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795" y="3099161"/>
            <a:ext cx="1652217" cy="5157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2942897" y="1567793"/>
            <a:ext cx="1051034" cy="1874345"/>
          </a:xfrm>
          <a:custGeom>
            <a:avLst/>
            <a:gdLst>
              <a:gd name="connsiteX0" fmla="*/ 1042275 w 1051034"/>
              <a:gd name="connsiteY0" fmla="*/ 0 h 1874345"/>
              <a:gd name="connsiteX1" fmla="*/ 1051034 w 1051034"/>
              <a:gd name="connsiteY1" fmla="*/ 1375104 h 1874345"/>
              <a:gd name="connsiteX2" fmla="*/ 0 w 1051034"/>
              <a:gd name="connsiteY2" fmla="*/ 1366345 h 1874345"/>
              <a:gd name="connsiteX3" fmla="*/ 0 w 1051034"/>
              <a:gd name="connsiteY3" fmla="*/ 1874345 h 187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034" h="1874345">
                <a:moveTo>
                  <a:pt x="1042275" y="0"/>
                </a:moveTo>
                <a:cubicBezTo>
                  <a:pt x="1045195" y="458368"/>
                  <a:pt x="1048114" y="916736"/>
                  <a:pt x="1051034" y="1375104"/>
                </a:cubicBezTo>
                <a:lnTo>
                  <a:pt x="0" y="1366345"/>
                </a:lnTo>
                <a:lnTo>
                  <a:pt x="0" y="18743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76552" y="3398345"/>
            <a:ext cx="718207" cy="324069"/>
          </a:xfrm>
          <a:custGeom>
            <a:avLst/>
            <a:gdLst>
              <a:gd name="connsiteX0" fmla="*/ 718207 w 718207"/>
              <a:gd name="connsiteY0" fmla="*/ 0 h 324069"/>
              <a:gd name="connsiteX1" fmla="*/ 718207 w 718207"/>
              <a:gd name="connsiteY1" fmla="*/ 324069 h 324069"/>
              <a:gd name="connsiteX2" fmla="*/ 0 w 718207"/>
              <a:gd name="connsiteY2" fmla="*/ 324069 h 32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207" h="324069">
                <a:moveTo>
                  <a:pt x="718207" y="0"/>
                </a:moveTo>
                <a:lnTo>
                  <a:pt x="718207" y="324069"/>
                </a:lnTo>
                <a:lnTo>
                  <a:pt x="0" y="32406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172" y="3019517"/>
            <a:ext cx="1057166" cy="1104979"/>
            <a:chOff x="5791200" y="1098550"/>
            <a:chExt cx="1244600" cy="1244600"/>
          </a:xfrm>
        </p:grpSpPr>
        <p:pic>
          <p:nvPicPr>
            <p:cNvPr id="18" name="Picture 17" descr="NVR workstation server icon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1098550"/>
              <a:ext cx="1244600" cy="1244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257555">
              <a:off x="5865208" y="1538320"/>
              <a:ext cx="706594" cy="338554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dirty="0" smtClean="0">
                  <a:solidFill>
                    <a:srgbClr val="002060"/>
                  </a:solidFill>
                  <a:latin typeface="Calibri"/>
                </a:rPr>
                <a:t>NVR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26050" y="2671752"/>
            <a:ext cx="1330460" cy="1347798"/>
            <a:chOff x="5065905" y="883430"/>
            <a:chExt cx="3161975" cy="3203181"/>
          </a:xfrm>
        </p:grpSpPr>
        <p:pic>
          <p:nvPicPr>
            <p:cNvPr id="30" name="Picture 29" descr="pole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39" name="Picture 38" descr="ptz-bracket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40" name="Picture 39" descr="PTZCAM.gif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33" name="Picture 32" descr="arecont_2.jpg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36" name="Picture 35" descr="tree 3.jpg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37" name="Picture 36" descr="tree 3.jpg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7010400" y="638008"/>
            <a:ext cx="1330460" cy="1347798"/>
            <a:chOff x="5065905" y="883430"/>
            <a:chExt cx="3161975" cy="3203181"/>
          </a:xfrm>
        </p:grpSpPr>
        <p:pic>
          <p:nvPicPr>
            <p:cNvPr id="42" name="Picture 41" descr="pole.gif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48" name="Picture 47" descr="ptz-bracket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49" name="Picture 48" descr="PTZCAM.gif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44" name="Picture 43" descr="arecont_2.jpg"/>
            <p:cNvPicPr>
              <a:picLocks noChangeAspect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45" name="Picture 44" descr="tree 3.jpg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46" name="Picture 45" descr="tree 3.jpg"/>
            <p:cNvPicPr>
              <a:picLocks noChangeAspect="1"/>
            </p:cNvPicPr>
            <p:nvPr/>
          </p:nvPicPr>
          <p:blipFill rotWithShape="1"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457200" y="2269739"/>
            <a:ext cx="3390350" cy="18547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>
            <a:stCxn id="66" idx="0"/>
          </p:cNvCxnSpPr>
          <p:nvPr/>
        </p:nvCxnSpPr>
        <p:spPr>
          <a:xfrm flipH="1" flipV="1">
            <a:off x="8001000" y="819150"/>
            <a:ext cx="296613" cy="16764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77000" y="2647950"/>
            <a:ext cx="1524000" cy="4572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419600" y="1581150"/>
            <a:ext cx="1676400" cy="14478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tree 2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92990"/>
            <a:ext cx="1247128" cy="1077519"/>
          </a:xfrm>
          <a:prstGeom prst="rect">
            <a:avLst/>
          </a:prstGeom>
        </p:spPr>
      </p:pic>
      <p:pic>
        <p:nvPicPr>
          <p:cNvPr id="54" name="Picture 53" descr="Office_building_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490" y="1581150"/>
            <a:ext cx="1229109" cy="12291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2838" y="1123950"/>
            <a:ext cx="433668" cy="533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51" name="Group 50"/>
          <p:cNvGrpSpPr/>
          <p:nvPr/>
        </p:nvGrpSpPr>
        <p:grpSpPr>
          <a:xfrm>
            <a:off x="6070257" y="2952750"/>
            <a:ext cx="457200" cy="253449"/>
            <a:chOff x="6218311" y="1297924"/>
            <a:chExt cx="2468489" cy="136840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8" name="Picture 57" descr="NW1-Industrial-Angle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3" name="Group 62"/>
          <p:cNvGrpSpPr/>
          <p:nvPr/>
        </p:nvGrpSpPr>
        <p:grpSpPr>
          <a:xfrm>
            <a:off x="7959124" y="2495550"/>
            <a:ext cx="457200" cy="253449"/>
            <a:chOff x="6218311" y="1297924"/>
            <a:chExt cx="2468489" cy="1368409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6" name="Picture 65" descr="NW1-Industrial-Angle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48600" y="514350"/>
            <a:ext cx="228600" cy="28117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714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934200" y="819150"/>
            <a:ext cx="1330460" cy="1347798"/>
            <a:chOff x="5065905" y="883430"/>
            <a:chExt cx="3161975" cy="3203181"/>
          </a:xfrm>
        </p:grpSpPr>
        <p:pic>
          <p:nvPicPr>
            <p:cNvPr id="60" name="Picture 59" descr="pole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61" name="Group 60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70" name="Picture 69" descr="ptz-bracket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71" name="Picture 70" descr="PTZCAM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62" name="Picture 61" descr="arecont_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68" name="Picture 67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69" name="Picture 68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5105400" y="285750"/>
            <a:ext cx="1330460" cy="1347798"/>
            <a:chOff x="5065905" y="883430"/>
            <a:chExt cx="3161975" cy="3203181"/>
          </a:xfrm>
        </p:grpSpPr>
        <p:pic>
          <p:nvPicPr>
            <p:cNvPr id="77" name="Picture 76" descr="pole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78" name="Group 77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82" name="Picture 81" descr="ptz-bracket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83" name="Picture 82" descr="PTZCAM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79" name="Picture 78" descr="arecont_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80" name="Picture 79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81" name="Picture 80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5841657" y="109548"/>
            <a:ext cx="457200" cy="253449"/>
            <a:chOff x="6218311" y="1297924"/>
            <a:chExt cx="2468489" cy="1368409"/>
          </a:xfrm>
        </p:grpSpPr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87" name="Picture 86" descr="NW1-Industrial-Ang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55" name="Picture 54" descr="Office_building_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00" y="666750"/>
            <a:ext cx="1229109" cy="12291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32" name="Title 3"/>
          <p:cNvSpPr>
            <a:spLocks noGrp="1"/>
          </p:cNvSpPr>
          <p:nvPr>
            <p:ph type="title"/>
          </p:nvPr>
        </p:nvSpPr>
        <p:spPr>
          <a:xfrm>
            <a:off x="457200" y="279210"/>
            <a:ext cx="8229600" cy="491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Applications</a:t>
            </a:r>
            <a:endParaRPr lang="en-US" sz="2400" dirty="0"/>
          </a:p>
        </p:txBody>
      </p:sp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5218386" cy="367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Self Healing Ring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Using IEEE Spanning Tree Protocol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334000" y="3128952"/>
            <a:ext cx="1330460" cy="1347798"/>
            <a:chOff x="5065905" y="883430"/>
            <a:chExt cx="3161975" cy="3203181"/>
          </a:xfrm>
        </p:grpSpPr>
        <p:pic>
          <p:nvPicPr>
            <p:cNvPr id="23" name="Picture 22" descr="pole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34" name="Picture 33" descr="ptz-bracket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35" name="Picture 34" descr="PTZCAM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25" name="Picture 24" descr="arecont_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26" name="Picture 25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27" name="Picture 26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5795" y="3099161"/>
            <a:ext cx="1652217" cy="51573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Freeform 2"/>
          <p:cNvSpPr/>
          <p:nvPr/>
        </p:nvSpPr>
        <p:spPr>
          <a:xfrm>
            <a:off x="2942897" y="1567793"/>
            <a:ext cx="1051034" cy="1874345"/>
          </a:xfrm>
          <a:custGeom>
            <a:avLst/>
            <a:gdLst>
              <a:gd name="connsiteX0" fmla="*/ 1042275 w 1051034"/>
              <a:gd name="connsiteY0" fmla="*/ 0 h 1874345"/>
              <a:gd name="connsiteX1" fmla="*/ 1051034 w 1051034"/>
              <a:gd name="connsiteY1" fmla="*/ 1375104 h 1874345"/>
              <a:gd name="connsiteX2" fmla="*/ 0 w 1051034"/>
              <a:gd name="connsiteY2" fmla="*/ 1366345 h 1874345"/>
              <a:gd name="connsiteX3" fmla="*/ 0 w 1051034"/>
              <a:gd name="connsiteY3" fmla="*/ 1874345 h 187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034" h="1874345">
                <a:moveTo>
                  <a:pt x="1042275" y="0"/>
                </a:moveTo>
                <a:cubicBezTo>
                  <a:pt x="1045195" y="458368"/>
                  <a:pt x="1048114" y="916736"/>
                  <a:pt x="1051034" y="1375104"/>
                </a:cubicBezTo>
                <a:lnTo>
                  <a:pt x="0" y="1366345"/>
                </a:lnTo>
                <a:lnTo>
                  <a:pt x="0" y="18743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576552" y="3398345"/>
            <a:ext cx="718207" cy="324069"/>
          </a:xfrm>
          <a:custGeom>
            <a:avLst/>
            <a:gdLst>
              <a:gd name="connsiteX0" fmla="*/ 718207 w 718207"/>
              <a:gd name="connsiteY0" fmla="*/ 0 h 324069"/>
              <a:gd name="connsiteX1" fmla="*/ 718207 w 718207"/>
              <a:gd name="connsiteY1" fmla="*/ 324069 h 324069"/>
              <a:gd name="connsiteX2" fmla="*/ 0 w 718207"/>
              <a:gd name="connsiteY2" fmla="*/ 324069 h 32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207" h="324069">
                <a:moveTo>
                  <a:pt x="718207" y="0"/>
                </a:moveTo>
                <a:lnTo>
                  <a:pt x="718207" y="324069"/>
                </a:lnTo>
                <a:lnTo>
                  <a:pt x="0" y="32406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172" y="3019517"/>
            <a:ext cx="1057166" cy="1104979"/>
            <a:chOff x="5791200" y="1098550"/>
            <a:chExt cx="1244600" cy="1244600"/>
          </a:xfrm>
        </p:grpSpPr>
        <p:pic>
          <p:nvPicPr>
            <p:cNvPr id="18" name="Picture 17" descr="NVR workstation server icon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1098550"/>
              <a:ext cx="1244600" cy="12446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 rot="1257555">
              <a:off x="5865208" y="1538320"/>
              <a:ext cx="706594" cy="338554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dirty="0" smtClean="0">
                  <a:solidFill>
                    <a:srgbClr val="002060"/>
                  </a:solidFill>
                  <a:latin typeface="Calibri"/>
                </a:rPr>
                <a:t>NVR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226050" y="2671752"/>
            <a:ext cx="1330460" cy="1347798"/>
            <a:chOff x="5065905" y="883430"/>
            <a:chExt cx="3161975" cy="3203181"/>
          </a:xfrm>
        </p:grpSpPr>
        <p:pic>
          <p:nvPicPr>
            <p:cNvPr id="30" name="Picture 29" descr="pole.gif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28138" y="883430"/>
              <a:ext cx="141294" cy="3063379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/>
          </p:nvGrpSpPr>
          <p:grpSpPr>
            <a:xfrm flipH="1">
              <a:off x="7344737" y="1078998"/>
              <a:ext cx="785183" cy="697787"/>
              <a:chOff x="5834944" y="848784"/>
              <a:chExt cx="1062269" cy="944033"/>
            </a:xfrm>
          </p:grpSpPr>
          <p:pic>
            <p:nvPicPr>
              <p:cNvPr id="39" name="Picture 38" descr="ptz-bracket.gif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108810" y="848784"/>
                <a:ext cx="788403" cy="311150"/>
              </a:xfrm>
              <a:prstGeom prst="rect">
                <a:avLst/>
              </a:prstGeom>
            </p:spPr>
          </p:pic>
          <p:pic>
            <p:nvPicPr>
              <p:cNvPr id="40" name="Picture 39" descr="PTZCAM.gif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5834944" y="848784"/>
                <a:ext cx="445229" cy="944033"/>
              </a:xfrm>
              <a:prstGeom prst="rect">
                <a:avLst/>
              </a:prstGeom>
            </p:spPr>
          </p:pic>
        </p:grpSp>
        <p:pic>
          <p:nvPicPr>
            <p:cNvPr id="33" name="Picture 32" descr="arecont_2.jpg"/>
            <p:cNvPicPr>
              <a:picLocks noChangeAspect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17545" y="1308988"/>
              <a:ext cx="510335" cy="531946"/>
            </a:xfrm>
            <a:prstGeom prst="rect">
              <a:avLst/>
            </a:prstGeom>
          </p:spPr>
        </p:pic>
        <p:pic>
          <p:nvPicPr>
            <p:cNvPr id="36" name="Picture 35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109955" y="3807008"/>
              <a:ext cx="1831515" cy="279603"/>
            </a:xfrm>
            <a:prstGeom prst="rect">
              <a:avLst/>
            </a:prstGeom>
          </p:spPr>
        </p:pic>
        <p:pic>
          <p:nvPicPr>
            <p:cNvPr id="37" name="Picture 36" descr="tree 3.jpg"/>
            <p:cNvPicPr>
              <a:picLocks noChangeAspect="1"/>
            </p:cNvPicPr>
            <p:nvPr/>
          </p:nvPicPr>
          <p:blipFill rotWithShape="1"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065905" y="3802896"/>
              <a:ext cx="1831515" cy="279603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457200" y="2269739"/>
            <a:ext cx="3390350" cy="18547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6" name="Straight Connector 5"/>
          <p:cNvCxnSpPr>
            <a:stCxn id="66" idx="0"/>
          </p:cNvCxnSpPr>
          <p:nvPr/>
        </p:nvCxnSpPr>
        <p:spPr>
          <a:xfrm flipH="1" flipV="1">
            <a:off x="8001000" y="819150"/>
            <a:ext cx="296613" cy="16764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77000" y="2647950"/>
            <a:ext cx="1524000" cy="4572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267200" y="1581150"/>
            <a:ext cx="1828800" cy="14478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3" name="Picture 52" descr="tree 2.jpg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192990"/>
            <a:ext cx="1247128" cy="1077519"/>
          </a:xfrm>
          <a:prstGeom prst="rect">
            <a:avLst/>
          </a:prstGeom>
        </p:spPr>
      </p:pic>
      <p:pic>
        <p:nvPicPr>
          <p:cNvPr id="54" name="Picture 53" descr="Office_building_ic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490" y="1581150"/>
            <a:ext cx="1229109" cy="12291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2838" y="1123950"/>
            <a:ext cx="433668" cy="533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grpSp>
        <p:nvGrpSpPr>
          <p:cNvPr id="51" name="Group 50"/>
          <p:cNvGrpSpPr/>
          <p:nvPr/>
        </p:nvGrpSpPr>
        <p:grpSpPr>
          <a:xfrm>
            <a:off x="6070257" y="2952750"/>
            <a:ext cx="457200" cy="253449"/>
            <a:chOff x="6218311" y="1297924"/>
            <a:chExt cx="2468489" cy="1368409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8" name="Picture 57" descr="NW1-Industrial-Ang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63" name="Group 62"/>
          <p:cNvGrpSpPr/>
          <p:nvPr/>
        </p:nvGrpSpPr>
        <p:grpSpPr>
          <a:xfrm>
            <a:off x="7959124" y="2495550"/>
            <a:ext cx="457200" cy="253449"/>
            <a:chOff x="6218311" y="1297924"/>
            <a:chExt cx="2468489" cy="1368409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66" name="Picture 65" descr="NW1-Industrial-Ang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2" name="Group 71"/>
          <p:cNvGrpSpPr/>
          <p:nvPr/>
        </p:nvGrpSpPr>
        <p:grpSpPr>
          <a:xfrm>
            <a:off x="7670457" y="642948"/>
            <a:ext cx="457200" cy="253449"/>
            <a:chOff x="6218311" y="1297924"/>
            <a:chExt cx="2468489" cy="1368409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5" name="Picture 74" descr="NW1-Industrial-Angl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cxnSp>
        <p:nvCxnSpPr>
          <p:cNvPr id="88" name="Straight Connector 87"/>
          <p:cNvCxnSpPr>
            <a:stCxn id="74" idx="3"/>
          </p:cNvCxnSpPr>
          <p:nvPr/>
        </p:nvCxnSpPr>
        <p:spPr>
          <a:xfrm flipH="1" flipV="1">
            <a:off x="6324601" y="209550"/>
            <a:ext cx="1345856" cy="560333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50" idx="3"/>
          </p:cNvCxnSpPr>
          <p:nvPr/>
        </p:nvCxnSpPr>
        <p:spPr>
          <a:xfrm flipV="1">
            <a:off x="4226506" y="209550"/>
            <a:ext cx="1640895" cy="11811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99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3"/>
          <p:cNvSpPr>
            <a:spLocks noGrp="1"/>
          </p:cNvSpPr>
          <p:nvPr>
            <p:ph type="title"/>
          </p:nvPr>
        </p:nvSpPr>
        <p:spPr>
          <a:xfrm>
            <a:off x="457200" y="279210"/>
            <a:ext cx="8229600" cy="491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Primary Applications</a:t>
            </a:r>
            <a:endParaRPr lang="en-US" sz="2400" dirty="0"/>
          </a:p>
        </p:txBody>
      </p:sp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5218386" cy="367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Backhaul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0000"/>
                </a:solidFill>
              </a:rPr>
              <a:t>High Bandwidth</a:t>
            </a:r>
          </a:p>
        </p:txBody>
      </p:sp>
      <p:sp>
        <p:nvSpPr>
          <p:cNvPr id="3" name="Freeform 2"/>
          <p:cNvSpPr/>
          <p:nvPr/>
        </p:nvSpPr>
        <p:spPr>
          <a:xfrm>
            <a:off x="1600200" y="2343150"/>
            <a:ext cx="533400" cy="1239002"/>
          </a:xfrm>
          <a:custGeom>
            <a:avLst/>
            <a:gdLst>
              <a:gd name="connsiteX0" fmla="*/ 1042275 w 1051034"/>
              <a:gd name="connsiteY0" fmla="*/ 0 h 1874345"/>
              <a:gd name="connsiteX1" fmla="*/ 1051034 w 1051034"/>
              <a:gd name="connsiteY1" fmla="*/ 1375104 h 1874345"/>
              <a:gd name="connsiteX2" fmla="*/ 0 w 1051034"/>
              <a:gd name="connsiteY2" fmla="*/ 1366345 h 1874345"/>
              <a:gd name="connsiteX3" fmla="*/ 0 w 1051034"/>
              <a:gd name="connsiteY3" fmla="*/ 1874345 h 1874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1034" h="1874345">
                <a:moveTo>
                  <a:pt x="1042275" y="0"/>
                </a:moveTo>
                <a:cubicBezTo>
                  <a:pt x="1045195" y="458368"/>
                  <a:pt x="1048114" y="916736"/>
                  <a:pt x="1051034" y="1375104"/>
                </a:cubicBezTo>
                <a:lnTo>
                  <a:pt x="0" y="1366345"/>
                </a:lnTo>
                <a:lnTo>
                  <a:pt x="0" y="187434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3172" y="3400517"/>
            <a:ext cx="1285837" cy="466633"/>
            <a:chOff x="683172" y="3019517"/>
            <a:chExt cx="3044840" cy="110497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5795" y="3099161"/>
              <a:ext cx="1652217" cy="51573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4" name="Freeform 3"/>
            <p:cNvSpPr/>
            <p:nvPr/>
          </p:nvSpPr>
          <p:spPr>
            <a:xfrm>
              <a:off x="1576552" y="3398345"/>
              <a:ext cx="718207" cy="324069"/>
            </a:xfrm>
            <a:custGeom>
              <a:avLst/>
              <a:gdLst>
                <a:gd name="connsiteX0" fmla="*/ 718207 w 718207"/>
                <a:gd name="connsiteY0" fmla="*/ 0 h 324069"/>
                <a:gd name="connsiteX1" fmla="*/ 718207 w 718207"/>
                <a:gd name="connsiteY1" fmla="*/ 324069 h 324069"/>
                <a:gd name="connsiteX2" fmla="*/ 0 w 718207"/>
                <a:gd name="connsiteY2" fmla="*/ 324069 h 32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8207" h="324069">
                  <a:moveTo>
                    <a:pt x="718207" y="0"/>
                  </a:moveTo>
                  <a:lnTo>
                    <a:pt x="718207" y="324069"/>
                  </a:lnTo>
                  <a:lnTo>
                    <a:pt x="0" y="324069"/>
                  </a:lnTo>
                </a:path>
              </a:pathLst>
            </a:cu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pic>
          <p:nvPicPr>
            <p:cNvPr id="18" name="Picture 17" descr="NVR workstation server icon.png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172" y="3019517"/>
              <a:ext cx="1057167" cy="1104979"/>
            </a:xfrm>
            <a:prstGeom prst="rect">
              <a:avLst/>
            </a:prstGeom>
          </p:spPr>
        </p:pic>
      </p:grpSp>
      <p:sp>
        <p:nvSpPr>
          <p:cNvPr id="52" name="Rectangle 51"/>
          <p:cNvSpPr/>
          <p:nvPr/>
        </p:nvSpPr>
        <p:spPr>
          <a:xfrm>
            <a:off x="457200" y="3181350"/>
            <a:ext cx="1600200" cy="8382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4" name="Picture 53" descr="Office_building_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8490" y="1962150"/>
            <a:ext cx="1229109" cy="122910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89" name="Straight Connector 88"/>
          <p:cNvCxnSpPr/>
          <p:nvPr/>
        </p:nvCxnSpPr>
        <p:spPr>
          <a:xfrm>
            <a:off x="2514600" y="2190750"/>
            <a:ext cx="3800238" cy="1"/>
          </a:xfrm>
          <a:prstGeom prst="line">
            <a:avLst/>
          </a:prstGeom>
          <a:ln w="76200" cmpd="sng"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885950"/>
            <a:ext cx="564880" cy="58665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324600" y="1885950"/>
            <a:ext cx="564880" cy="58665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79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350654" y="1733550"/>
            <a:ext cx="73594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10400" y="1657350"/>
            <a:ext cx="0" cy="1295400"/>
          </a:xfrm>
          <a:prstGeom prst="line">
            <a:avLst/>
          </a:prstGeom>
          <a:ln w="57150" cmpd="sng"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tree 2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1276350"/>
            <a:ext cx="990600" cy="8558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 descr="tree 2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2190750"/>
            <a:ext cx="1358900" cy="117409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4" name="Picture 43" descr="Office_building_ic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800" y="971550"/>
            <a:ext cx="1676400" cy="16764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3366286"/>
            <a:ext cx="1011864" cy="31585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7" name="Freeform 16"/>
          <p:cNvSpPr/>
          <p:nvPr/>
        </p:nvSpPr>
        <p:spPr>
          <a:xfrm>
            <a:off x="5977757" y="3556734"/>
            <a:ext cx="718207" cy="324069"/>
          </a:xfrm>
          <a:custGeom>
            <a:avLst/>
            <a:gdLst>
              <a:gd name="connsiteX0" fmla="*/ 718207 w 718207"/>
              <a:gd name="connsiteY0" fmla="*/ 0 h 324069"/>
              <a:gd name="connsiteX1" fmla="*/ 718207 w 718207"/>
              <a:gd name="connsiteY1" fmla="*/ 324069 h 324069"/>
              <a:gd name="connsiteX2" fmla="*/ 0 w 718207"/>
              <a:gd name="connsiteY2" fmla="*/ 324069 h 324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8207" h="324069">
                <a:moveTo>
                  <a:pt x="718207" y="0"/>
                </a:moveTo>
                <a:lnTo>
                  <a:pt x="718207" y="324069"/>
                </a:lnTo>
                <a:lnTo>
                  <a:pt x="0" y="32406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953234" y="3409950"/>
            <a:ext cx="1057166" cy="1104979"/>
            <a:chOff x="5791200" y="1098550"/>
            <a:chExt cx="1244600" cy="1244600"/>
          </a:xfrm>
        </p:grpSpPr>
        <p:pic>
          <p:nvPicPr>
            <p:cNvPr id="20" name="Picture 19" descr="NVR workstation server icon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91200" y="1098550"/>
              <a:ext cx="1244600" cy="12446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1257555">
              <a:off x="5865208" y="1538320"/>
              <a:ext cx="706594" cy="338554"/>
            </a:xfrm>
            <a:prstGeom prst="rect">
              <a:avLst/>
            </a:prstGeom>
            <a:noFill/>
            <a:scene3d>
              <a:camera prst="isometricRightUp"/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en-US" sz="1600" dirty="0" smtClean="0">
                  <a:solidFill>
                    <a:srgbClr val="002060"/>
                  </a:solidFill>
                  <a:latin typeface="Calibri"/>
                </a:rPr>
                <a:t>NVR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7010400" y="3028950"/>
            <a:ext cx="217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2819400" y="2724150"/>
            <a:ext cx="687290" cy="381000"/>
            <a:chOff x="6218311" y="1297924"/>
            <a:chExt cx="2468489" cy="136840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29" name="Picture 28" descr="NW1-Industrial-Angle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42" name="Group 41"/>
          <p:cNvGrpSpPr/>
          <p:nvPr/>
        </p:nvGrpSpPr>
        <p:grpSpPr>
          <a:xfrm flipH="1">
            <a:off x="6172200" y="1428750"/>
            <a:ext cx="444045" cy="381000"/>
            <a:chOff x="6796445" y="2647950"/>
            <a:chExt cx="444045" cy="38100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96445" y="2673030"/>
              <a:ext cx="365454" cy="3314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37" name="Picture 36" descr="NW1-Industrial-Angle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83582" y="2647950"/>
              <a:ext cx="356908" cy="3810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cxnSp>
        <p:nvCxnSpPr>
          <p:cNvPr id="46" name="Straight Connector 45"/>
          <p:cNvCxnSpPr/>
          <p:nvPr/>
        </p:nvCxnSpPr>
        <p:spPr>
          <a:xfrm flipH="1">
            <a:off x="914400" y="3028950"/>
            <a:ext cx="1905000" cy="9144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 flipV="1">
            <a:off x="1295400" y="2876550"/>
            <a:ext cx="1447800" cy="762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581400" y="1809750"/>
            <a:ext cx="762000" cy="9144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72" idx="3"/>
            <a:endCxn id="37" idx="3"/>
          </p:cNvCxnSpPr>
          <p:nvPr/>
        </p:nvCxnSpPr>
        <p:spPr>
          <a:xfrm>
            <a:off x="4954490" y="1619250"/>
            <a:ext cx="1217710" cy="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1828800" y="4095750"/>
            <a:ext cx="444045" cy="381000"/>
            <a:chOff x="776645" y="2724150"/>
            <a:chExt cx="444045" cy="381000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645" y="2749230"/>
              <a:ext cx="365454" cy="3314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0" name="Picture 49" descr="NW1-Industrial-Angle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782" y="2724150"/>
              <a:ext cx="356908" cy="3810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52" name="Group 51"/>
          <p:cNvGrpSpPr/>
          <p:nvPr/>
        </p:nvGrpSpPr>
        <p:grpSpPr>
          <a:xfrm>
            <a:off x="457200" y="3790950"/>
            <a:ext cx="444045" cy="381000"/>
            <a:chOff x="776645" y="2724150"/>
            <a:chExt cx="444045" cy="3810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6645" y="2749230"/>
              <a:ext cx="365454" cy="3314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54" name="Picture 53" descr="NW1-Industrial-Angle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3782" y="2724150"/>
              <a:ext cx="356908" cy="381000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cxnSp>
        <p:nvCxnSpPr>
          <p:cNvPr id="55" name="Straight Connector 54"/>
          <p:cNvCxnSpPr/>
          <p:nvPr/>
        </p:nvCxnSpPr>
        <p:spPr>
          <a:xfrm flipH="1">
            <a:off x="2209800" y="3105150"/>
            <a:ext cx="685800" cy="990600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86000" y="417195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NW7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352800" y="302895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NW8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391400" y="1428750"/>
            <a:ext cx="60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NW9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943600" y="1745218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NW7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1000" y="2419350"/>
            <a:ext cx="858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NW1/M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33400" y="4095750"/>
            <a:ext cx="60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NW1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64" name="Straight Connector 63"/>
          <p:cNvCxnSpPr>
            <a:stCxn id="71" idx="3"/>
          </p:cNvCxnSpPr>
          <p:nvPr/>
        </p:nvCxnSpPr>
        <p:spPr>
          <a:xfrm flipH="1" flipV="1">
            <a:off x="3048000" y="971550"/>
            <a:ext cx="1219200" cy="648016"/>
          </a:xfrm>
          <a:prstGeom prst="line">
            <a:avLst/>
          </a:prstGeom>
          <a:ln>
            <a:solidFill>
              <a:srgbClr val="FF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4419600" y="1733550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NW8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4267200" y="1428750"/>
            <a:ext cx="687290" cy="381000"/>
            <a:chOff x="6218311" y="1297924"/>
            <a:chExt cx="2468489" cy="1368409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1956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218311" y="1388003"/>
              <a:ext cx="1312576" cy="119052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2" name="Picture 71" descr="NW1-Industrial-Angle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04918" y="1297924"/>
              <a:ext cx="1281882" cy="1368409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600" y="1276350"/>
            <a:ext cx="564880" cy="58665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781800" y="2724150"/>
            <a:ext cx="564880" cy="58665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75" name="TextBox 74"/>
          <p:cNvSpPr txBox="1"/>
          <p:nvPr/>
        </p:nvSpPr>
        <p:spPr>
          <a:xfrm>
            <a:off x="7391400" y="2724150"/>
            <a:ext cx="6036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NW9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76645" y="2749230"/>
            <a:ext cx="306030" cy="331472"/>
            <a:chOff x="776645" y="2749230"/>
            <a:chExt cx="306030" cy="331472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8387"/>
            <a:stretch/>
          </p:blipFill>
          <p:spPr>
            <a:xfrm>
              <a:off x="776645" y="2749230"/>
              <a:ext cx="115530" cy="3314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075" y="2749550"/>
              <a:ext cx="228600" cy="268817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77" name="Group 76"/>
          <p:cNvGrpSpPr/>
          <p:nvPr/>
        </p:nvGrpSpPr>
        <p:grpSpPr>
          <a:xfrm>
            <a:off x="2743200" y="792478"/>
            <a:ext cx="306030" cy="331472"/>
            <a:chOff x="776645" y="2749230"/>
            <a:chExt cx="306030" cy="33147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68387"/>
            <a:stretch/>
          </p:blipFill>
          <p:spPr>
            <a:xfrm>
              <a:off x="776645" y="2749230"/>
              <a:ext cx="115530" cy="331472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075" y="2749550"/>
              <a:ext cx="228600" cy="268817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</p:grpSp>
      <p:sp>
        <p:nvSpPr>
          <p:cNvPr id="81" name="Title 3"/>
          <p:cNvSpPr txBox="1">
            <a:spLocks/>
          </p:cNvSpPr>
          <p:nvPr/>
        </p:nvSpPr>
        <p:spPr>
          <a:xfrm>
            <a:off x="457200" y="279210"/>
            <a:ext cx="8229600" cy="4914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Hybrid Topologies</a:t>
            </a:r>
            <a:endParaRPr lang="en-US" sz="2400" dirty="0"/>
          </a:p>
        </p:txBody>
      </p:sp>
      <p:sp>
        <p:nvSpPr>
          <p:cNvPr id="82" name="TextBox 81"/>
          <p:cNvSpPr txBox="1"/>
          <p:nvPr/>
        </p:nvSpPr>
        <p:spPr>
          <a:xfrm>
            <a:off x="2971800" y="590550"/>
            <a:ext cx="858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NW7/M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555192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itle 3"/>
          <p:cNvSpPr>
            <a:spLocks noGrp="1"/>
          </p:cNvSpPr>
          <p:nvPr>
            <p:ph type="title"/>
          </p:nvPr>
        </p:nvSpPr>
        <p:spPr>
          <a:xfrm>
            <a:off x="457200" y="279210"/>
            <a:ext cx="8229600" cy="4914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Wireless Ethernet Products</a:t>
            </a:r>
            <a:endParaRPr lang="en-US" sz="2400" dirty="0"/>
          </a:p>
        </p:txBody>
      </p:sp>
      <p:sp>
        <p:nvSpPr>
          <p:cNvPr id="333" name="Content Placeholder 4"/>
          <p:cNvSpPr>
            <a:spLocks noGrp="1"/>
          </p:cNvSpPr>
          <p:nvPr>
            <p:ph idx="1"/>
          </p:nvPr>
        </p:nvSpPr>
        <p:spPr>
          <a:xfrm>
            <a:off x="464158" y="770642"/>
            <a:ext cx="4869842" cy="3678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4F81BD"/>
                </a:solidFill>
              </a:rPr>
              <a:t>Power, Point &amp; Play</a:t>
            </a:r>
          </a:p>
          <a:p>
            <a:pPr marL="400050" lvl="1" indent="0">
              <a:buNone/>
            </a:pPr>
            <a:r>
              <a:rPr lang="en-US" i="1" dirty="0" smtClean="0"/>
              <a:t>Pre-configured </a:t>
            </a:r>
            <a:r>
              <a:rPr lang="en-US" dirty="0" smtClean="0"/>
              <a:t>AP and Client 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4F81BD"/>
                </a:solidFill>
              </a:rPr>
              <a:t>Mount and connect AP to AC or PoE source and the network.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4F81BD"/>
                </a:solidFill>
              </a:rPr>
              <a:t>Mount and connect Client to AC or PoE source and camera.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4F81BD"/>
                </a:solidFill>
              </a:rPr>
              <a:t>Point them at each other until you get green signal strength LEDs.</a:t>
            </a:r>
          </a:p>
          <a:p>
            <a:pPr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4F81BD"/>
                </a:solidFill>
              </a:rPr>
              <a:t>Done.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014" y="352485"/>
            <a:ext cx="1752600" cy="685800"/>
          </a:xfrm>
          <a:prstGeom prst="rect">
            <a:avLst/>
          </a:prstGeom>
        </p:spPr>
      </p:pic>
      <p:pic>
        <p:nvPicPr>
          <p:cNvPr id="6" name="Picture 5" descr="Lifetime Warranty - Standard copy.pd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090" y="4082000"/>
            <a:ext cx="1052010" cy="367183"/>
          </a:xfrm>
          <a:prstGeom prst="rect">
            <a:avLst/>
          </a:prstGeom>
        </p:spPr>
      </p:pic>
      <p:pic>
        <p:nvPicPr>
          <p:cNvPr id="3" name="Picture 2" descr="300_NW8[E]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66750"/>
            <a:ext cx="3810000" cy="38100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257800" y="3714750"/>
            <a:ext cx="77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NWK7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64450" y="3562350"/>
            <a:ext cx="76200" cy="76200"/>
          </a:xfrm>
          <a:prstGeom prst="ellipse">
            <a:avLst/>
          </a:prstGeom>
          <a:solidFill>
            <a:srgbClr val="00FF00"/>
          </a:solidFill>
          <a:ln w="38100" cmpd="sng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66050" y="3568700"/>
            <a:ext cx="76200" cy="76200"/>
          </a:xfrm>
          <a:prstGeom prst="ellipse">
            <a:avLst/>
          </a:prstGeom>
          <a:solidFill>
            <a:srgbClr val="00FF00"/>
          </a:solidFill>
          <a:ln w="38100" cmpd="sng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67650" y="3575050"/>
            <a:ext cx="76200" cy="76200"/>
          </a:xfrm>
          <a:prstGeom prst="ellipse">
            <a:avLst/>
          </a:prstGeom>
          <a:solidFill>
            <a:srgbClr val="00FF00"/>
          </a:solidFill>
          <a:ln w="38100" cmpd="sng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972425" y="3581400"/>
            <a:ext cx="76200" cy="76200"/>
          </a:xfrm>
          <a:prstGeom prst="ellipse">
            <a:avLst/>
          </a:prstGeom>
          <a:solidFill>
            <a:srgbClr val="00FF00"/>
          </a:solidFill>
          <a:ln w="38100" cmpd="sng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57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solidFill>
            <a:schemeClr val="tx2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prstDash val="dot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rgbClr val="00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15765</TotalTime>
  <Words>1025</Words>
  <Application>Microsoft Macintosh PowerPoint</Application>
  <PresentationFormat>On-screen Show (16:9)</PresentationFormat>
  <Paragraphs>259</Paragraphs>
  <Slides>19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13_Office Theme</vt:lpstr>
      <vt:lpstr>Office Theme</vt:lpstr>
      <vt:lpstr>22_Office Theme</vt:lpstr>
      <vt:lpstr>6_Office Theme</vt:lpstr>
      <vt:lpstr>PowerPoint Presentation</vt:lpstr>
      <vt:lpstr>PowerPoint Presentation</vt:lpstr>
      <vt:lpstr>Primary Applications</vt:lpstr>
      <vt:lpstr>Primary Applications</vt:lpstr>
      <vt:lpstr>Primary Applications</vt:lpstr>
      <vt:lpstr>Primary Applications</vt:lpstr>
      <vt:lpstr>Primary Applications</vt:lpstr>
      <vt:lpstr>PowerPoint Presentation</vt:lpstr>
      <vt:lpstr>Wireless Ethernet Products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danderson</dc:creator>
  <cp:lastModifiedBy>Guy Walker</cp:lastModifiedBy>
  <cp:revision>417</cp:revision>
  <cp:lastPrinted>2015-04-01T15:47:22Z</cp:lastPrinted>
  <dcterms:created xsi:type="dcterms:W3CDTF">2010-02-22T03:42:26Z</dcterms:created>
  <dcterms:modified xsi:type="dcterms:W3CDTF">2015-04-24T16:28:52Z</dcterms:modified>
</cp:coreProperties>
</file>